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sldIdLst>
    <p:sldId id="256" r:id="rId2"/>
    <p:sldId id="257" r:id="rId3"/>
    <p:sldId id="258" r:id="rId4"/>
    <p:sldId id="263" r:id="rId5"/>
    <p:sldId id="262" r:id="rId6"/>
    <p:sldId id="288" r:id="rId7"/>
    <p:sldId id="289" r:id="rId8"/>
    <p:sldId id="287" r:id="rId9"/>
    <p:sldId id="281" r:id="rId10"/>
    <p:sldId id="282" r:id="rId11"/>
    <p:sldId id="283" r:id="rId12"/>
    <p:sldId id="284" r:id="rId13"/>
    <p:sldId id="290" r:id="rId14"/>
    <p:sldId id="285" r:id="rId15"/>
    <p:sldId id="286" r:id="rId16"/>
    <p:sldId id="291" r:id="rId17"/>
    <p:sldId id="271" r:id="rId18"/>
    <p:sldId id="267" r:id="rId19"/>
    <p:sldId id="269" r:id="rId20"/>
    <p:sldId id="270" r:id="rId21"/>
    <p:sldId id="272" r:id="rId22"/>
    <p:sldId id="265" r:id="rId23"/>
    <p:sldId id="276" r:id="rId24"/>
    <p:sldId id="278" r:id="rId25"/>
    <p:sldId id="292" r:id="rId26"/>
    <p:sldId id="293" r:id="rId27"/>
    <p:sldId id="268"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Açık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27F97BB-C833-4FB7-BDE5-3F7075034690}" styleName="Tema Uygulanmış Stil 2 - Vurgu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3" autoAdjust="0"/>
    <p:restoredTop sz="92970"/>
  </p:normalViewPr>
  <p:slideViewPr>
    <p:cSldViewPr>
      <p:cViewPr varScale="1">
        <p:scale>
          <a:sx n="69" d="100"/>
          <a:sy n="69" d="100"/>
        </p:scale>
        <p:origin x="1344"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0529BB-3314-4920-95D1-63F4DA4ED465}"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D19EDC42-D21B-4EC2-B60A-25C8A29A999D}">
      <dgm:prSet phldrT="[Metin]"/>
      <dgm:spPr/>
      <dgm:t>
        <a:bodyPr/>
        <a:lstStyle/>
        <a:p>
          <a:r>
            <a:rPr lang="tr-TR" dirty="0" smtClean="0"/>
            <a:t>1990</a:t>
          </a:r>
          <a:endParaRPr lang="en-US" dirty="0"/>
        </a:p>
      </dgm:t>
    </dgm:pt>
    <dgm:pt modelId="{EE8AF3DD-4B62-4F37-B279-157110A5FB16}" type="parTrans" cxnId="{CA3FFFD9-20D1-4064-BD93-D7993793CAE5}">
      <dgm:prSet/>
      <dgm:spPr/>
      <dgm:t>
        <a:bodyPr/>
        <a:lstStyle/>
        <a:p>
          <a:endParaRPr lang="en-US"/>
        </a:p>
      </dgm:t>
    </dgm:pt>
    <dgm:pt modelId="{3C9504B9-3884-4E7E-A9BA-F398983AAFEC}" type="sibTrans" cxnId="{CA3FFFD9-20D1-4064-BD93-D7993793CAE5}">
      <dgm:prSet/>
      <dgm:spPr/>
      <dgm:t>
        <a:bodyPr/>
        <a:lstStyle/>
        <a:p>
          <a:endParaRPr lang="en-US"/>
        </a:p>
      </dgm:t>
    </dgm:pt>
    <dgm:pt modelId="{6D92F847-1220-4313-9604-C02E82DAB5B8}">
      <dgm:prSet phldrT="[Metin]"/>
      <dgm:spPr/>
      <dgm:t>
        <a:bodyPr/>
        <a:lstStyle/>
        <a:p>
          <a:r>
            <a:rPr lang="tr-TR" dirty="0" err="1" smtClean="0"/>
            <a:t>Bachelor</a:t>
          </a:r>
          <a:r>
            <a:rPr lang="tr-TR" dirty="0" smtClean="0"/>
            <a:t> Program </a:t>
          </a:r>
          <a:endParaRPr lang="en-US" dirty="0"/>
        </a:p>
      </dgm:t>
    </dgm:pt>
    <dgm:pt modelId="{EA270A5D-4C6E-4257-864F-439E3A63F4F9}" type="parTrans" cxnId="{747ADB8C-4B09-4477-BF62-384D81E1EE6E}">
      <dgm:prSet/>
      <dgm:spPr/>
      <dgm:t>
        <a:bodyPr/>
        <a:lstStyle/>
        <a:p>
          <a:endParaRPr lang="en-US"/>
        </a:p>
      </dgm:t>
    </dgm:pt>
    <dgm:pt modelId="{B01894EC-5943-4086-89F1-F6AFB4C1EF65}" type="sibTrans" cxnId="{747ADB8C-4B09-4477-BF62-384D81E1EE6E}">
      <dgm:prSet/>
      <dgm:spPr/>
      <dgm:t>
        <a:bodyPr/>
        <a:lstStyle/>
        <a:p>
          <a:endParaRPr lang="en-US"/>
        </a:p>
      </dgm:t>
    </dgm:pt>
    <dgm:pt modelId="{39C27BFF-2053-48FF-9001-6B3ECDEF296E}">
      <dgm:prSet phldrT="[Metin]" phldr="1"/>
      <dgm:spPr/>
      <dgm:t>
        <a:bodyPr/>
        <a:lstStyle/>
        <a:p>
          <a:endParaRPr lang="en-US" dirty="0"/>
        </a:p>
      </dgm:t>
    </dgm:pt>
    <dgm:pt modelId="{1F5EABF6-0073-41F0-9CD7-35086F1891B4}" type="parTrans" cxnId="{90771964-3BD8-4912-97D1-C41F7B313591}">
      <dgm:prSet/>
      <dgm:spPr/>
      <dgm:t>
        <a:bodyPr/>
        <a:lstStyle/>
        <a:p>
          <a:endParaRPr lang="en-US"/>
        </a:p>
      </dgm:t>
    </dgm:pt>
    <dgm:pt modelId="{960D331B-2367-4E4E-9D1B-970E2683C50D}" type="sibTrans" cxnId="{90771964-3BD8-4912-97D1-C41F7B313591}">
      <dgm:prSet/>
      <dgm:spPr/>
      <dgm:t>
        <a:bodyPr/>
        <a:lstStyle/>
        <a:p>
          <a:endParaRPr lang="en-US"/>
        </a:p>
      </dgm:t>
    </dgm:pt>
    <dgm:pt modelId="{FABB0CE9-9540-4D56-A6E4-E66322A1BC7A}">
      <dgm:prSet phldrT="[Metin]"/>
      <dgm:spPr/>
      <dgm:t>
        <a:bodyPr/>
        <a:lstStyle/>
        <a:p>
          <a:r>
            <a:rPr lang="tr-TR" dirty="0" smtClean="0"/>
            <a:t>2002</a:t>
          </a:r>
          <a:endParaRPr lang="en-US" dirty="0"/>
        </a:p>
      </dgm:t>
    </dgm:pt>
    <dgm:pt modelId="{22EDD30A-0334-4739-BE71-72A2F2EB3150}" type="parTrans" cxnId="{DC27DD85-F6BF-447E-A26F-9823F97A01CD}">
      <dgm:prSet/>
      <dgm:spPr/>
      <dgm:t>
        <a:bodyPr/>
        <a:lstStyle/>
        <a:p>
          <a:endParaRPr lang="en-US"/>
        </a:p>
      </dgm:t>
    </dgm:pt>
    <dgm:pt modelId="{337EBFCF-03E9-4079-862F-D84517516003}" type="sibTrans" cxnId="{DC27DD85-F6BF-447E-A26F-9823F97A01CD}">
      <dgm:prSet/>
      <dgm:spPr/>
      <dgm:t>
        <a:bodyPr/>
        <a:lstStyle/>
        <a:p>
          <a:endParaRPr lang="en-US"/>
        </a:p>
      </dgm:t>
    </dgm:pt>
    <dgm:pt modelId="{D2732327-7D88-49DB-9513-030BC47E08F6}">
      <dgm:prSet phldrT="[Metin]"/>
      <dgm:spPr/>
      <dgm:t>
        <a:bodyPr/>
        <a:lstStyle/>
        <a:p>
          <a:r>
            <a:rPr lang="tr-TR" dirty="0" smtClean="0"/>
            <a:t>M. </a:t>
          </a:r>
          <a:r>
            <a:rPr lang="tr-TR" dirty="0" err="1" smtClean="0"/>
            <a:t>Sc</a:t>
          </a:r>
          <a:r>
            <a:rPr lang="tr-TR" dirty="0" smtClean="0"/>
            <a:t>.</a:t>
          </a:r>
          <a:endParaRPr lang="en-US" dirty="0"/>
        </a:p>
      </dgm:t>
    </dgm:pt>
    <dgm:pt modelId="{BE7DA93D-D43B-4016-BCFA-1AF01B926CD0}" type="parTrans" cxnId="{F81703E8-F809-434B-BCEC-25A5D968E291}">
      <dgm:prSet/>
      <dgm:spPr/>
      <dgm:t>
        <a:bodyPr/>
        <a:lstStyle/>
        <a:p>
          <a:endParaRPr lang="en-US"/>
        </a:p>
      </dgm:t>
    </dgm:pt>
    <dgm:pt modelId="{AA2CF549-FB2D-4580-B42E-E5AC187DD9AF}" type="sibTrans" cxnId="{F81703E8-F809-434B-BCEC-25A5D968E291}">
      <dgm:prSet/>
      <dgm:spPr/>
      <dgm:t>
        <a:bodyPr/>
        <a:lstStyle/>
        <a:p>
          <a:endParaRPr lang="en-US"/>
        </a:p>
      </dgm:t>
    </dgm:pt>
    <dgm:pt modelId="{4BF7BCFD-3C68-4FD7-AAF3-F572A72F0FCD}">
      <dgm:prSet phldrT="[Metin]" phldr="1"/>
      <dgm:spPr/>
      <dgm:t>
        <a:bodyPr/>
        <a:lstStyle/>
        <a:p>
          <a:endParaRPr lang="en-US" dirty="0"/>
        </a:p>
      </dgm:t>
    </dgm:pt>
    <dgm:pt modelId="{9B770E03-A735-4D84-BDAD-83E9ACA37974}" type="parTrans" cxnId="{7305B75A-1135-4404-BBDF-6177D86BE0A9}">
      <dgm:prSet/>
      <dgm:spPr/>
      <dgm:t>
        <a:bodyPr/>
        <a:lstStyle/>
        <a:p>
          <a:endParaRPr lang="en-US"/>
        </a:p>
      </dgm:t>
    </dgm:pt>
    <dgm:pt modelId="{E694422E-B425-4722-B06C-1523C5BD84FD}" type="sibTrans" cxnId="{7305B75A-1135-4404-BBDF-6177D86BE0A9}">
      <dgm:prSet/>
      <dgm:spPr/>
      <dgm:t>
        <a:bodyPr/>
        <a:lstStyle/>
        <a:p>
          <a:endParaRPr lang="en-US"/>
        </a:p>
      </dgm:t>
    </dgm:pt>
    <dgm:pt modelId="{66DE1661-4FF6-4A0E-AD77-D7B776F4541E}">
      <dgm:prSet phldrT="[Metin]"/>
      <dgm:spPr/>
      <dgm:t>
        <a:bodyPr/>
        <a:lstStyle/>
        <a:p>
          <a:r>
            <a:rPr lang="tr-TR" dirty="0" smtClean="0"/>
            <a:t>2011</a:t>
          </a:r>
          <a:endParaRPr lang="en-US" dirty="0"/>
        </a:p>
      </dgm:t>
    </dgm:pt>
    <dgm:pt modelId="{400C4D41-D5D9-4AC3-AF45-7FF44687246B}" type="parTrans" cxnId="{7542B8C3-8F12-4B61-9E50-214698A60D3F}">
      <dgm:prSet/>
      <dgm:spPr/>
      <dgm:t>
        <a:bodyPr/>
        <a:lstStyle/>
        <a:p>
          <a:endParaRPr lang="en-US"/>
        </a:p>
      </dgm:t>
    </dgm:pt>
    <dgm:pt modelId="{F0A073B5-3820-4E11-B808-559F883DCD6D}" type="sibTrans" cxnId="{7542B8C3-8F12-4B61-9E50-214698A60D3F}">
      <dgm:prSet/>
      <dgm:spPr/>
      <dgm:t>
        <a:bodyPr/>
        <a:lstStyle/>
        <a:p>
          <a:endParaRPr lang="en-US"/>
        </a:p>
      </dgm:t>
    </dgm:pt>
    <dgm:pt modelId="{C78DA67C-86D6-43B6-8465-71F319A2CB94}">
      <dgm:prSet phldrT="[Metin]"/>
      <dgm:spPr/>
      <dgm:t>
        <a:bodyPr/>
        <a:lstStyle/>
        <a:p>
          <a:r>
            <a:rPr lang="tr-TR" dirty="0" err="1" smtClean="0"/>
            <a:t>Ph.D</a:t>
          </a:r>
          <a:r>
            <a:rPr lang="tr-TR" dirty="0" smtClean="0"/>
            <a:t>.</a:t>
          </a:r>
          <a:endParaRPr lang="en-US" dirty="0"/>
        </a:p>
      </dgm:t>
    </dgm:pt>
    <dgm:pt modelId="{8A0690F3-9726-446A-B124-7DCFEB134A69}" type="parTrans" cxnId="{F67FB884-7597-4A41-95A0-8AC20B51BA36}">
      <dgm:prSet/>
      <dgm:spPr/>
      <dgm:t>
        <a:bodyPr/>
        <a:lstStyle/>
        <a:p>
          <a:endParaRPr lang="en-US"/>
        </a:p>
      </dgm:t>
    </dgm:pt>
    <dgm:pt modelId="{BB846E16-8F21-4372-899D-55933E2B7FE5}" type="sibTrans" cxnId="{F67FB884-7597-4A41-95A0-8AC20B51BA36}">
      <dgm:prSet/>
      <dgm:spPr/>
      <dgm:t>
        <a:bodyPr/>
        <a:lstStyle/>
        <a:p>
          <a:endParaRPr lang="en-US"/>
        </a:p>
      </dgm:t>
    </dgm:pt>
    <dgm:pt modelId="{E39D7A14-DEF1-48DF-B212-470416EA798B}">
      <dgm:prSet phldrT="[Metin]" phldr="1"/>
      <dgm:spPr/>
      <dgm:t>
        <a:bodyPr/>
        <a:lstStyle/>
        <a:p>
          <a:endParaRPr lang="en-US" dirty="0"/>
        </a:p>
      </dgm:t>
    </dgm:pt>
    <dgm:pt modelId="{F0D0006E-C58C-427F-A88C-C5A84DC34A87}" type="parTrans" cxnId="{E7085B9F-35D5-48A2-9A99-3F20FACA3C1A}">
      <dgm:prSet/>
      <dgm:spPr/>
      <dgm:t>
        <a:bodyPr/>
        <a:lstStyle/>
        <a:p>
          <a:endParaRPr lang="en-US"/>
        </a:p>
      </dgm:t>
    </dgm:pt>
    <dgm:pt modelId="{8CB1E243-62DF-400D-8254-CB8D447E4F6C}" type="sibTrans" cxnId="{E7085B9F-35D5-48A2-9A99-3F20FACA3C1A}">
      <dgm:prSet/>
      <dgm:spPr/>
      <dgm:t>
        <a:bodyPr/>
        <a:lstStyle/>
        <a:p>
          <a:endParaRPr lang="en-US"/>
        </a:p>
      </dgm:t>
    </dgm:pt>
    <dgm:pt modelId="{21CD9147-1C21-47BE-AEE7-B0B86002B403}" type="pres">
      <dgm:prSet presAssocID="{D70529BB-3314-4920-95D1-63F4DA4ED465}" presName="linear" presStyleCnt="0">
        <dgm:presLayoutVars>
          <dgm:dir/>
          <dgm:animLvl val="lvl"/>
          <dgm:resizeHandles val="exact"/>
        </dgm:presLayoutVars>
      </dgm:prSet>
      <dgm:spPr/>
      <dgm:t>
        <a:bodyPr/>
        <a:lstStyle/>
        <a:p>
          <a:endParaRPr lang="en-US"/>
        </a:p>
      </dgm:t>
    </dgm:pt>
    <dgm:pt modelId="{2684A530-C042-42EE-B2E6-F0B9CEC009FC}" type="pres">
      <dgm:prSet presAssocID="{D19EDC42-D21B-4EC2-B60A-25C8A29A999D}" presName="parentLin" presStyleCnt="0"/>
      <dgm:spPr/>
    </dgm:pt>
    <dgm:pt modelId="{9D5CBC33-251F-44E6-8205-255300F1E27E}" type="pres">
      <dgm:prSet presAssocID="{D19EDC42-D21B-4EC2-B60A-25C8A29A999D}" presName="parentLeftMargin" presStyleLbl="node1" presStyleIdx="0" presStyleCnt="3"/>
      <dgm:spPr/>
      <dgm:t>
        <a:bodyPr/>
        <a:lstStyle/>
        <a:p>
          <a:endParaRPr lang="en-US"/>
        </a:p>
      </dgm:t>
    </dgm:pt>
    <dgm:pt modelId="{EE7794B3-F7CE-4282-826F-572959A8BD82}" type="pres">
      <dgm:prSet presAssocID="{D19EDC42-D21B-4EC2-B60A-25C8A29A999D}" presName="parentText" presStyleLbl="node1" presStyleIdx="0" presStyleCnt="3">
        <dgm:presLayoutVars>
          <dgm:chMax val="0"/>
          <dgm:bulletEnabled val="1"/>
        </dgm:presLayoutVars>
      </dgm:prSet>
      <dgm:spPr/>
      <dgm:t>
        <a:bodyPr/>
        <a:lstStyle/>
        <a:p>
          <a:endParaRPr lang="en-US"/>
        </a:p>
      </dgm:t>
    </dgm:pt>
    <dgm:pt modelId="{590FC119-665B-4967-9E28-71884932F7C5}" type="pres">
      <dgm:prSet presAssocID="{D19EDC42-D21B-4EC2-B60A-25C8A29A999D}" presName="negativeSpace" presStyleCnt="0"/>
      <dgm:spPr/>
    </dgm:pt>
    <dgm:pt modelId="{632028F9-EA02-4CB5-AB80-478A12721CB4}" type="pres">
      <dgm:prSet presAssocID="{D19EDC42-D21B-4EC2-B60A-25C8A29A999D}" presName="childText" presStyleLbl="conFgAcc1" presStyleIdx="0" presStyleCnt="3">
        <dgm:presLayoutVars>
          <dgm:bulletEnabled val="1"/>
        </dgm:presLayoutVars>
      </dgm:prSet>
      <dgm:spPr/>
      <dgm:t>
        <a:bodyPr/>
        <a:lstStyle/>
        <a:p>
          <a:endParaRPr lang="en-US"/>
        </a:p>
      </dgm:t>
    </dgm:pt>
    <dgm:pt modelId="{FF584679-A92C-4F5E-81A8-CBD60D7C15BC}" type="pres">
      <dgm:prSet presAssocID="{3C9504B9-3884-4E7E-A9BA-F398983AAFEC}" presName="spaceBetweenRectangles" presStyleCnt="0"/>
      <dgm:spPr/>
    </dgm:pt>
    <dgm:pt modelId="{8E55D4BB-E365-42B2-8230-1795EBA318F7}" type="pres">
      <dgm:prSet presAssocID="{FABB0CE9-9540-4D56-A6E4-E66322A1BC7A}" presName="parentLin" presStyleCnt="0"/>
      <dgm:spPr/>
    </dgm:pt>
    <dgm:pt modelId="{E925CCF9-B72A-4F7B-81D2-8DF9D712D5BE}" type="pres">
      <dgm:prSet presAssocID="{FABB0CE9-9540-4D56-A6E4-E66322A1BC7A}" presName="parentLeftMargin" presStyleLbl="node1" presStyleIdx="0" presStyleCnt="3"/>
      <dgm:spPr/>
      <dgm:t>
        <a:bodyPr/>
        <a:lstStyle/>
        <a:p>
          <a:endParaRPr lang="en-US"/>
        </a:p>
      </dgm:t>
    </dgm:pt>
    <dgm:pt modelId="{9B0037E2-5EAB-4B7B-ACCA-E5A13C73645F}" type="pres">
      <dgm:prSet presAssocID="{FABB0CE9-9540-4D56-A6E4-E66322A1BC7A}" presName="parentText" presStyleLbl="node1" presStyleIdx="1" presStyleCnt="3">
        <dgm:presLayoutVars>
          <dgm:chMax val="0"/>
          <dgm:bulletEnabled val="1"/>
        </dgm:presLayoutVars>
      </dgm:prSet>
      <dgm:spPr/>
      <dgm:t>
        <a:bodyPr/>
        <a:lstStyle/>
        <a:p>
          <a:endParaRPr lang="en-US"/>
        </a:p>
      </dgm:t>
    </dgm:pt>
    <dgm:pt modelId="{AA96D7B0-B382-41D6-8406-142F69D3F7C6}" type="pres">
      <dgm:prSet presAssocID="{FABB0CE9-9540-4D56-A6E4-E66322A1BC7A}" presName="negativeSpace" presStyleCnt="0"/>
      <dgm:spPr/>
    </dgm:pt>
    <dgm:pt modelId="{7DE4A470-4CD6-47DB-A1F7-6CD3F4FF52D4}" type="pres">
      <dgm:prSet presAssocID="{FABB0CE9-9540-4D56-A6E4-E66322A1BC7A}" presName="childText" presStyleLbl="conFgAcc1" presStyleIdx="1" presStyleCnt="3">
        <dgm:presLayoutVars>
          <dgm:bulletEnabled val="1"/>
        </dgm:presLayoutVars>
      </dgm:prSet>
      <dgm:spPr/>
      <dgm:t>
        <a:bodyPr/>
        <a:lstStyle/>
        <a:p>
          <a:endParaRPr lang="en-US"/>
        </a:p>
      </dgm:t>
    </dgm:pt>
    <dgm:pt modelId="{8E878E52-8926-41C3-A8D4-F58D5E9AF28D}" type="pres">
      <dgm:prSet presAssocID="{337EBFCF-03E9-4079-862F-D84517516003}" presName="spaceBetweenRectangles" presStyleCnt="0"/>
      <dgm:spPr/>
    </dgm:pt>
    <dgm:pt modelId="{BEAE3B34-0024-42D9-8882-59671AE94F02}" type="pres">
      <dgm:prSet presAssocID="{66DE1661-4FF6-4A0E-AD77-D7B776F4541E}" presName="parentLin" presStyleCnt="0"/>
      <dgm:spPr/>
    </dgm:pt>
    <dgm:pt modelId="{C240F9F2-8506-4886-ABEA-5F34B15FEBB7}" type="pres">
      <dgm:prSet presAssocID="{66DE1661-4FF6-4A0E-AD77-D7B776F4541E}" presName="parentLeftMargin" presStyleLbl="node1" presStyleIdx="1" presStyleCnt="3"/>
      <dgm:spPr/>
      <dgm:t>
        <a:bodyPr/>
        <a:lstStyle/>
        <a:p>
          <a:endParaRPr lang="en-US"/>
        </a:p>
      </dgm:t>
    </dgm:pt>
    <dgm:pt modelId="{6E47D255-3057-4A20-8762-808D2EAA3A9C}" type="pres">
      <dgm:prSet presAssocID="{66DE1661-4FF6-4A0E-AD77-D7B776F4541E}" presName="parentText" presStyleLbl="node1" presStyleIdx="2" presStyleCnt="3">
        <dgm:presLayoutVars>
          <dgm:chMax val="0"/>
          <dgm:bulletEnabled val="1"/>
        </dgm:presLayoutVars>
      </dgm:prSet>
      <dgm:spPr/>
      <dgm:t>
        <a:bodyPr/>
        <a:lstStyle/>
        <a:p>
          <a:endParaRPr lang="en-US"/>
        </a:p>
      </dgm:t>
    </dgm:pt>
    <dgm:pt modelId="{1F4FDDE6-EE89-420F-AC78-F566E4F25842}" type="pres">
      <dgm:prSet presAssocID="{66DE1661-4FF6-4A0E-AD77-D7B776F4541E}" presName="negativeSpace" presStyleCnt="0"/>
      <dgm:spPr/>
    </dgm:pt>
    <dgm:pt modelId="{5693F22E-08FA-4B7B-B9CA-71209515C60F}" type="pres">
      <dgm:prSet presAssocID="{66DE1661-4FF6-4A0E-AD77-D7B776F4541E}" presName="childText" presStyleLbl="conFgAcc1" presStyleIdx="2" presStyleCnt="3">
        <dgm:presLayoutVars>
          <dgm:bulletEnabled val="1"/>
        </dgm:presLayoutVars>
      </dgm:prSet>
      <dgm:spPr/>
      <dgm:t>
        <a:bodyPr/>
        <a:lstStyle/>
        <a:p>
          <a:endParaRPr lang="en-US"/>
        </a:p>
      </dgm:t>
    </dgm:pt>
  </dgm:ptLst>
  <dgm:cxnLst>
    <dgm:cxn modelId="{702990CC-F293-4879-BC49-D9F2041E45AD}" type="presOf" srcId="{D19EDC42-D21B-4EC2-B60A-25C8A29A999D}" destId="{EE7794B3-F7CE-4282-826F-572959A8BD82}" srcOrd="1" destOrd="0" presId="urn:microsoft.com/office/officeart/2005/8/layout/list1"/>
    <dgm:cxn modelId="{0A49E7D6-9935-45AC-892D-B30B03984F0D}" type="presOf" srcId="{6D92F847-1220-4313-9604-C02E82DAB5B8}" destId="{632028F9-EA02-4CB5-AB80-478A12721CB4}" srcOrd="0" destOrd="0" presId="urn:microsoft.com/office/officeart/2005/8/layout/list1"/>
    <dgm:cxn modelId="{FB6C08DF-E06E-4088-9E2D-042FFF55A290}" type="presOf" srcId="{FABB0CE9-9540-4D56-A6E4-E66322A1BC7A}" destId="{E925CCF9-B72A-4F7B-81D2-8DF9D712D5BE}" srcOrd="0" destOrd="0" presId="urn:microsoft.com/office/officeart/2005/8/layout/list1"/>
    <dgm:cxn modelId="{8CF13186-ED36-40F7-9A62-FD3F23A8DD6B}" type="presOf" srcId="{66DE1661-4FF6-4A0E-AD77-D7B776F4541E}" destId="{C240F9F2-8506-4886-ABEA-5F34B15FEBB7}" srcOrd="0" destOrd="0" presId="urn:microsoft.com/office/officeart/2005/8/layout/list1"/>
    <dgm:cxn modelId="{E7085B9F-35D5-48A2-9A99-3F20FACA3C1A}" srcId="{66DE1661-4FF6-4A0E-AD77-D7B776F4541E}" destId="{E39D7A14-DEF1-48DF-B212-470416EA798B}" srcOrd="1" destOrd="0" parTransId="{F0D0006E-C58C-427F-A88C-C5A84DC34A87}" sibTransId="{8CB1E243-62DF-400D-8254-CB8D447E4F6C}"/>
    <dgm:cxn modelId="{F81703E8-F809-434B-BCEC-25A5D968E291}" srcId="{FABB0CE9-9540-4D56-A6E4-E66322A1BC7A}" destId="{D2732327-7D88-49DB-9513-030BC47E08F6}" srcOrd="0" destOrd="0" parTransId="{BE7DA93D-D43B-4016-BCFA-1AF01B926CD0}" sibTransId="{AA2CF549-FB2D-4580-B42E-E5AC187DD9AF}"/>
    <dgm:cxn modelId="{DB7FA8D7-1797-4736-AD01-D64DFAFAAB43}" type="presOf" srcId="{4BF7BCFD-3C68-4FD7-AAF3-F572A72F0FCD}" destId="{7DE4A470-4CD6-47DB-A1F7-6CD3F4FF52D4}" srcOrd="0" destOrd="1" presId="urn:microsoft.com/office/officeart/2005/8/layout/list1"/>
    <dgm:cxn modelId="{7542B8C3-8F12-4B61-9E50-214698A60D3F}" srcId="{D70529BB-3314-4920-95D1-63F4DA4ED465}" destId="{66DE1661-4FF6-4A0E-AD77-D7B776F4541E}" srcOrd="2" destOrd="0" parTransId="{400C4D41-D5D9-4AC3-AF45-7FF44687246B}" sibTransId="{F0A073B5-3820-4E11-B808-559F883DCD6D}"/>
    <dgm:cxn modelId="{90771964-3BD8-4912-97D1-C41F7B313591}" srcId="{D19EDC42-D21B-4EC2-B60A-25C8A29A999D}" destId="{39C27BFF-2053-48FF-9001-6B3ECDEF296E}" srcOrd="1" destOrd="0" parTransId="{1F5EABF6-0073-41F0-9CD7-35086F1891B4}" sibTransId="{960D331B-2367-4E4E-9D1B-970E2683C50D}"/>
    <dgm:cxn modelId="{CA3FFFD9-20D1-4064-BD93-D7993793CAE5}" srcId="{D70529BB-3314-4920-95D1-63F4DA4ED465}" destId="{D19EDC42-D21B-4EC2-B60A-25C8A29A999D}" srcOrd="0" destOrd="0" parTransId="{EE8AF3DD-4B62-4F37-B279-157110A5FB16}" sibTransId="{3C9504B9-3884-4E7E-A9BA-F398983AAFEC}"/>
    <dgm:cxn modelId="{EDB65315-14A5-466F-B272-0A2BAB6433D1}" type="presOf" srcId="{E39D7A14-DEF1-48DF-B212-470416EA798B}" destId="{5693F22E-08FA-4B7B-B9CA-71209515C60F}" srcOrd="0" destOrd="1" presId="urn:microsoft.com/office/officeart/2005/8/layout/list1"/>
    <dgm:cxn modelId="{DC27DD85-F6BF-447E-A26F-9823F97A01CD}" srcId="{D70529BB-3314-4920-95D1-63F4DA4ED465}" destId="{FABB0CE9-9540-4D56-A6E4-E66322A1BC7A}" srcOrd="1" destOrd="0" parTransId="{22EDD30A-0334-4739-BE71-72A2F2EB3150}" sibTransId="{337EBFCF-03E9-4079-862F-D84517516003}"/>
    <dgm:cxn modelId="{F67FB884-7597-4A41-95A0-8AC20B51BA36}" srcId="{66DE1661-4FF6-4A0E-AD77-D7B776F4541E}" destId="{C78DA67C-86D6-43B6-8465-71F319A2CB94}" srcOrd="0" destOrd="0" parTransId="{8A0690F3-9726-446A-B124-7DCFEB134A69}" sibTransId="{BB846E16-8F21-4372-899D-55933E2B7FE5}"/>
    <dgm:cxn modelId="{E51363AE-1E18-43C6-9571-2F1F525F0388}" type="presOf" srcId="{D70529BB-3314-4920-95D1-63F4DA4ED465}" destId="{21CD9147-1C21-47BE-AEE7-B0B86002B403}" srcOrd="0" destOrd="0" presId="urn:microsoft.com/office/officeart/2005/8/layout/list1"/>
    <dgm:cxn modelId="{93BDDA99-675B-44A2-99A1-88B17E326151}" type="presOf" srcId="{D19EDC42-D21B-4EC2-B60A-25C8A29A999D}" destId="{9D5CBC33-251F-44E6-8205-255300F1E27E}" srcOrd="0" destOrd="0" presId="urn:microsoft.com/office/officeart/2005/8/layout/list1"/>
    <dgm:cxn modelId="{7305B75A-1135-4404-BBDF-6177D86BE0A9}" srcId="{FABB0CE9-9540-4D56-A6E4-E66322A1BC7A}" destId="{4BF7BCFD-3C68-4FD7-AAF3-F572A72F0FCD}" srcOrd="1" destOrd="0" parTransId="{9B770E03-A735-4D84-BDAD-83E9ACA37974}" sibTransId="{E694422E-B425-4722-B06C-1523C5BD84FD}"/>
    <dgm:cxn modelId="{0387485C-6DE6-4B34-AB83-1B87E22FAA38}" type="presOf" srcId="{C78DA67C-86D6-43B6-8465-71F319A2CB94}" destId="{5693F22E-08FA-4B7B-B9CA-71209515C60F}" srcOrd="0" destOrd="0" presId="urn:microsoft.com/office/officeart/2005/8/layout/list1"/>
    <dgm:cxn modelId="{4C21F7E7-8CD5-44D2-9425-6019A562BFB9}" type="presOf" srcId="{66DE1661-4FF6-4A0E-AD77-D7B776F4541E}" destId="{6E47D255-3057-4A20-8762-808D2EAA3A9C}" srcOrd="1" destOrd="0" presId="urn:microsoft.com/office/officeart/2005/8/layout/list1"/>
    <dgm:cxn modelId="{747ADB8C-4B09-4477-BF62-384D81E1EE6E}" srcId="{D19EDC42-D21B-4EC2-B60A-25C8A29A999D}" destId="{6D92F847-1220-4313-9604-C02E82DAB5B8}" srcOrd="0" destOrd="0" parTransId="{EA270A5D-4C6E-4257-864F-439E3A63F4F9}" sibTransId="{B01894EC-5943-4086-89F1-F6AFB4C1EF65}"/>
    <dgm:cxn modelId="{901C10A4-972C-40EB-8CF7-DC86A0FF0F64}" type="presOf" srcId="{D2732327-7D88-49DB-9513-030BC47E08F6}" destId="{7DE4A470-4CD6-47DB-A1F7-6CD3F4FF52D4}" srcOrd="0" destOrd="0" presId="urn:microsoft.com/office/officeart/2005/8/layout/list1"/>
    <dgm:cxn modelId="{57F94734-B5EA-41D9-AACE-3BCB4B7B044B}" type="presOf" srcId="{FABB0CE9-9540-4D56-A6E4-E66322A1BC7A}" destId="{9B0037E2-5EAB-4B7B-ACCA-E5A13C73645F}" srcOrd="1" destOrd="0" presId="urn:microsoft.com/office/officeart/2005/8/layout/list1"/>
    <dgm:cxn modelId="{C242D7A7-4423-47B5-ABD0-E228B3202B3B}" type="presOf" srcId="{39C27BFF-2053-48FF-9001-6B3ECDEF296E}" destId="{632028F9-EA02-4CB5-AB80-478A12721CB4}" srcOrd="0" destOrd="1" presId="urn:microsoft.com/office/officeart/2005/8/layout/list1"/>
    <dgm:cxn modelId="{69F84D49-E70D-46C1-B375-4BC8363B0B3D}" type="presParOf" srcId="{21CD9147-1C21-47BE-AEE7-B0B86002B403}" destId="{2684A530-C042-42EE-B2E6-F0B9CEC009FC}" srcOrd="0" destOrd="0" presId="urn:microsoft.com/office/officeart/2005/8/layout/list1"/>
    <dgm:cxn modelId="{76F216CB-6155-47B3-8A82-9AC57C92EA07}" type="presParOf" srcId="{2684A530-C042-42EE-B2E6-F0B9CEC009FC}" destId="{9D5CBC33-251F-44E6-8205-255300F1E27E}" srcOrd="0" destOrd="0" presId="urn:microsoft.com/office/officeart/2005/8/layout/list1"/>
    <dgm:cxn modelId="{71D30938-90CF-4CD0-9086-F6C17E531873}" type="presParOf" srcId="{2684A530-C042-42EE-B2E6-F0B9CEC009FC}" destId="{EE7794B3-F7CE-4282-826F-572959A8BD82}" srcOrd="1" destOrd="0" presId="urn:microsoft.com/office/officeart/2005/8/layout/list1"/>
    <dgm:cxn modelId="{595E9AEC-CD5F-41B2-8BD6-9B711A8EC0E9}" type="presParOf" srcId="{21CD9147-1C21-47BE-AEE7-B0B86002B403}" destId="{590FC119-665B-4967-9E28-71884932F7C5}" srcOrd="1" destOrd="0" presId="urn:microsoft.com/office/officeart/2005/8/layout/list1"/>
    <dgm:cxn modelId="{5E325E84-97C0-4C9F-A08A-C55DFFCABF05}" type="presParOf" srcId="{21CD9147-1C21-47BE-AEE7-B0B86002B403}" destId="{632028F9-EA02-4CB5-AB80-478A12721CB4}" srcOrd="2" destOrd="0" presId="urn:microsoft.com/office/officeart/2005/8/layout/list1"/>
    <dgm:cxn modelId="{06DA709A-9A04-4B92-99CE-CCC1DDE82A50}" type="presParOf" srcId="{21CD9147-1C21-47BE-AEE7-B0B86002B403}" destId="{FF584679-A92C-4F5E-81A8-CBD60D7C15BC}" srcOrd="3" destOrd="0" presId="urn:microsoft.com/office/officeart/2005/8/layout/list1"/>
    <dgm:cxn modelId="{3AA7F064-D325-4EF3-AE8F-EB7B6C43A058}" type="presParOf" srcId="{21CD9147-1C21-47BE-AEE7-B0B86002B403}" destId="{8E55D4BB-E365-42B2-8230-1795EBA318F7}" srcOrd="4" destOrd="0" presId="urn:microsoft.com/office/officeart/2005/8/layout/list1"/>
    <dgm:cxn modelId="{73632704-D230-4C2E-83AC-1F587199A2BF}" type="presParOf" srcId="{8E55D4BB-E365-42B2-8230-1795EBA318F7}" destId="{E925CCF9-B72A-4F7B-81D2-8DF9D712D5BE}" srcOrd="0" destOrd="0" presId="urn:microsoft.com/office/officeart/2005/8/layout/list1"/>
    <dgm:cxn modelId="{1EA862B0-4570-4C24-97BE-E027627EB57C}" type="presParOf" srcId="{8E55D4BB-E365-42B2-8230-1795EBA318F7}" destId="{9B0037E2-5EAB-4B7B-ACCA-E5A13C73645F}" srcOrd="1" destOrd="0" presId="urn:microsoft.com/office/officeart/2005/8/layout/list1"/>
    <dgm:cxn modelId="{F1B306ED-CF95-4DB0-8449-4A19A32D3639}" type="presParOf" srcId="{21CD9147-1C21-47BE-AEE7-B0B86002B403}" destId="{AA96D7B0-B382-41D6-8406-142F69D3F7C6}" srcOrd="5" destOrd="0" presId="urn:microsoft.com/office/officeart/2005/8/layout/list1"/>
    <dgm:cxn modelId="{94FCEE96-15BF-4705-9B7F-438CB5CBE8BA}" type="presParOf" srcId="{21CD9147-1C21-47BE-AEE7-B0B86002B403}" destId="{7DE4A470-4CD6-47DB-A1F7-6CD3F4FF52D4}" srcOrd="6" destOrd="0" presId="urn:microsoft.com/office/officeart/2005/8/layout/list1"/>
    <dgm:cxn modelId="{C56845AE-79B4-41E2-B333-CB533EDFA24B}" type="presParOf" srcId="{21CD9147-1C21-47BE-AEE7-B0B86002B403}" destId="{8E878E52-8926-41C3-A8D4-F58D5E9AF28D}" srcOrd="7" destOrd="0" presId="urn:microsoft.com/office/officeart/2005/8/layout/list1"/>
    <dgm:cxn modelId="{D1F80E02-0492-4383-9418-896DAE926895}" type="presParOf" srcId="{21CD9147-1C21-47BE-AEE7-B0B86002B403}" destId="{BEAE3B34-0024-42D9-8882-59671AE94F02}" srcOrd="8" destOrd="0" presId="urn:microsoft.com/office/officeart/2005/8/layout/list1"/>
    <dgm:cxn modelId="{F172B0E7-8D50-42B6-AA64-66F3BF7C8A9A}" type="presParOf" srcId="{BEAE3B34-0024-42D9-8882-59671AE94F02}" destId="{C240F9F2-8506-4886-ABEA-5F34B15FEBB7}" srcOrd="0" destOrd="0" presId="urn:microsoft.com/office/officeart/2005/8/layout/list1"/>
    <dgm:cxn modelId="{47FF4B7A-AD66-4BD6-AE66-AEB800380976}" type="presParOf" srcId="{BEAE3B34-0024-42D9-8882-59671AE94F02}" destId="{6E47D255-3057-4A20-8762-808D2EAA3A9C}" srcOrd="1" destOrd="0" presId="urn:microsoft.com/office/officeart/2005/8/layout/list1"/>
    <dgm:cxn modelId="{4E6B2A22-9B11-4E0B-BCD4-B033492CBD27}" type="presParOf" srcId="{21CD9147-1C21-47BE-AEE7-B0B86002B403}" destId="{1F4FDDE6-EE89-420F-AC78-F566E4F25842}" srcOrd="9" destOrd="0" presId="urn:microsoft.com/office/officeart/2005/8/layout/list1"/>
    <dgm:cxn modelId="{11DCD460-A1D8-461A-8D04-75EF81026A60}" type="presParOf" srcId="{21CD9147-1C21-47BE-AEE7-B0B86002B403}" destId="{5693F22E-08FA-4B7B-B9CA-71209515C60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028F9-EA02-4CB5-AB80-478A12721CB4}">
      <dsp:nvSpPr>
        <dsp:cNvPr id="0" name=""/>
        <dsp:cNvSpPr/>
      </dsp:nvSpPr>
      <dsp:spPr>
        <a:xfrm>
          <a:off x="0" y="288564"/>
          <a:ext cx="6096000" cy="101745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3117" tIns="354076" rIns="473117" bIns="120904" numCol="1" spcCol="1270" anchor="t" anchorCtr="0">
          <a:noAutofit/>
        </a:bodyPr>
        <a:lstStyle/>
        <a:p>
          <a:pPr marL="171450" lvl="1" indent="-171450" algn="l" defTabSz="755650">
            <a:lnSpc>
              <a:spcPct val="90000"/>
            </a:lnSpc>
            <a:spcBef>
              <a:spcPct val="0"/>
            </a:spcBef>
            <a:spcAft>
              <a:spcPct val="15000"/>
            </a:spcAft>
            <a:buChar char="••"/>
          </a:pPr>
          <a:r>
            <a:rPr lang="tr-TR" sz="1700" kern="1200" dirty="0" err="1" smtClean="0"/>
            <a:t>Bachelor</a:t>
          </a:r>
          <a:r>
            <a:rPr lang="tr-TR" sz="1700" kern="1200" dirty="0" smtClean="0"/>
            <a:t> Program </a:t>
          </a:r>
          <a:endParaRPr lang="en-US" sz="1700" kern="1200" dirty="0"/>
        </a:p>
        <a:p>
          <a:pPr marL="171450" lvl="1" indent="-171450" algn="l" defTabSz="755650">
            <a:lnSpc>
              <a:spcPct val="90000"/>
            </a:lnSpc>
            <a:spcBef>
              <a:spcPct val="0"/>
            </a:spcBef>
            <a:spcAft>
              <a:spcPct val="15000"/>
            </a:spcAft>
            <a:buChar char="••"/>
          </a:pPr>
          <a:endParaRPr lang="en-US" sz="1700" kern="1200" dirty="0"/>
        </a:p>
      </dsp:txBody>
      <dsp:txXfrm>
        <a:off x="0" y="288564"/>
        <a:ext cx="6096000" cy="1017450"/>
      </dsp:txXfrm>
    </dsp:sp>
    <dsp:sp modelId="{EE7794B3-F7CE-4282-826F-572959A8BD82}">
      <dsp:nvSpPr>
        <dsp:cNvPr id="0" name=""/>
        <dsp:cNvSpPr/>
      </dsp:nvSpPr>
      <dsp:spPr>
        <a:xfrm>
          <a:off x="304800" y="37644"/>
          <a:ext cx="4267200" cy="50184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755650">
            <a:lnSpc>
              <a:spcPct val="90000"/>
            </a:lnSpc>
            <a:spcBef>
              <a:spcPct val="0"/>
            </a:spcBef>
            <a:spcAft>
              <a:spcPct val="35000"/>
            </a:spcAft>
          </a:pPr>
          <a:r>
            <a:rPr lang="tr-TR" sz="1700" kern="1200" dirty="0" smtClean="0"/>
            <a:t>1990</a:t>
          </a:r>
          <a:endParaRPr lang="en-US" sz="1700" kern="1200" dirty="0"/>
        </a:p>
      </dsp:txBody>
      <dsp:txXfrm>
        <a:off x="329298" y="62142"/>
        <a:ext cx="4218204" cy="452844"/>
      </dsp:txXfrm>
    </dsp:sp>
    <dsp:sp modelId="{7DE4A470-4CD6-47DB-A1F7-6CD3F4FF52D4}">
      <dsp:nvSpPr>
        <dsp:cNvPr id="0" name=""/>
        <dsp:cNvSpPr/>
      </dsp:nvSpPr>
      <dsp:spPr>
        <a:xfrm>
          <a:off x="0" y="1648734"/>
          <a:ext cx="6096000" cy="1017450"/>
        </a:xfrm>
        <a:prstGeom prst="rect">
          <a:avLst/>
        </a:prstGeom>
        <a:solidFill>
          <a:schemeClr val="lt1">
            <a:alpha val="90000"/>
            <a:hueOff val="0"/>
            <a:satOff val="0"/>
            <a:lumOff val="0"/>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3117" tIns="354076" rIns="473117" bIns="120904" numCol="1" spcCol="1270" anchor="t" anchorCtr="0">
          <a:noAutofit/>
        </a:bodyPr>
        <a:lstStyle/>
        <a:p>
          <a:pPr marL="171450" lvl="1" indent="-171450" algn="l" defTabSz="755650">
            <a:lnSpc>
              <a:spcPct val="90000"/>
            </a:lnSpc>
            <a:spcBef>
              <a:spcPct val="0"/>
            </a:spcBef>
            <a:spcAft>
              <a:spcPct val="15000"/>
            </a:spcAft>
            <a:buChar char="••"/>
          </a:pPr>
          <a:r>
            <a:rPr lang="tr-TR" sz="1700" kern="1200" dirty="0" smtClean="0"/>
            <a:t>M. </a:t>
          </a:r>
          <a:r>
            <a:rPr lang="tr-TR" sz="1700" kern="1200" dirty="0" err="1" smtClean="0"/>
            <a:t>Sc</a:t>
          </a:r>
          <a:r>
            <a:rPr lang="tr-TR" sz="1700" kern="1200" dirty="0" smtClean="0"/>
            <a:t>.</a:t>
          </a:r>
          <a:endParaRPr lang="en-US" sz="1700" kern="1200" dirty="0"/>
        </a:p>
        <a:p>
          <a:pPr marL="171450" lvl="1" indent="-171450" algn="l" defTabSz="755650">
            <a:lnSpc>
              <a:spcPct val="90000"/>
            </a:lnSpc>
            <a:spcBef>
              <a:spcPct val="0"/>
            </a:spcBef>
            <a:spcAft>
              <a:spcPct val="15000"/>
            </a:spcAft>
            <a:buChar char="••"/>
          </a:pPr>
          <a:endParaRPr lang="en-US" sz="1700" kern="1200" dirty="0"/>
        </a:p>
      </dsp:txBody>
      <dsp:txXfrm>
        <a:off x="0" y="1648734"/>
        <a:ext cx="6096000" cy="1017450"/>
      </dsp:txXfrm>
    </dsp:sp>
    <dsp:sp modelId="{9B0037E2-5EAB-4B7B-ACCA-E5A13C73645F}">
      <dsp:nvSpPr>
        <dsp:cNvPr id="0" name=""/>
        <dsp:cNvSpPr/>
      </dsp:nvSpPr>
      <dsp:spPr>
        <a:xfrm>
          <a:off x="304800" y="1397815"/>
          <a:ext cx="4267200" cy="501840"/>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755650">
            <a:lnSpc>
              <a:spcPct val="90000"/>
            </a:lnSpc>
            <a:spcBef>
              <a:spcPct val="0"/>
            </a:spcBef>
            <a:spcAft>
              <a:spcPct val="35000"/>
            </a:spcAft>
          </a:pPr>
          <a:r>
            <a:rPr lang="tr-TR" sz="1700" kern="1200" dirty="0" smtClean="0"/>
            <a:t>2002</a:t>
          </a:r>
          <a:endParaRPr lang="en-US" sz="1700" kern="1200" dirty="0"/>
        </a:p>
      </dsp:txBody>
      <dsp:txXfrm>
        <a:off x="329298" y="1422313"/>
        <a:ext cx="4218204" cy="452844"/>
      </dsp:txXfrm>
    </dsp:sp>
    <dsp:sp modelId="{5693F22E-08FA-4B7B-B9CA-71209515C60F}">
      <dsp:nvSpPr>
        <dsp:cNvPr id="0" name=""/>
        <dsp:cNvSpPr/>
      </dsp:nvSpPr>
      <dsp:spPr>
        <a:xfrm>
          <a:off x="0" y="3008905"/>
          <a:ext cx="6096000" cy="1017450"/>
        </a:xfrm>
        <a:prstGeom prst="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3117" tIns="354076" rIns="473117" bIns="120904" numCol="1" spcCol="1270" anchor="t" anchorCtr="0">
          <a:noAutofit/>
        </a:bodyPr>
        <a:lstStyle/>
        <a:p>
          <a:pPr marL="171450" lvl="1" indent="-171450" algn="l" defTabSz="755650">
            <a:lnSpc>
              <a:spcPct val="90000"/>
            </a:lnSpc>
            <a:spcBef>
              <a:spcPct val="0"/>
            </a:spcBef>
            <a:spcAft>
              <a:spcPct val="15000"/>
            </a:spcAft>
            <a:buChar char="••"/>
          </a:pPr>
          <a:r>
            <a:rPr lang="tr-TR" sz="1700" kern="1200" dirty="0" err="1" smtClean="0"/>
            <a:t>Ph.D</a:t>
          </a:r>
          <a:r>
            <a:rPr lang="tr-TR" sz="1700" kern="1200" dirty="0" smtClean="0"/>
            <a:t>.</a:t>
          </a:r>
          <a:endParaRPr lang="en-US" sz="1700" kern="1200" dirty="0"/>
        </a:p>
        <a:p>
          <a:pPr marL="171450" lvl="1" indent="-171450" algn="l" defTabSz="755650">
            <a:lnSpc>
              <a:spcPct val="90000"/>
            </a:lnSpc>
            <a:spcBef>
              <a:spcPct val="0"/>
            </a:spcBef>
            <a:spcAft>
              <a:spcPct val="15000"/>
            </a:spcAft>
            <a:buChar char="••"/>
          </a:pPr>
          <a:endParaRPr lang="en-US" sz="1700" kern="1200" dirty="0"/>
        </a:p>
      </dsp:txBody>
      <dsp:txXfrm>
        <a:off x="0" y="3008905"/>
        <a:ext cx="6096000" cy="1017450"/>
      </dsp:txXfrm>
    </dsp:sp>
    <dsp:sp modelId="{6E47D255-3057-4A20-8762-808D2EAA3A9C}">
      <dsp:nvSpPr>
        <dsp:cNvPr id="0" name=""/>
        <dsp:cNvSpPr/>
      </dsp:nvSpPr>
      <dsp:spPr>
        <a:xfrm>
          <a:off x="304800" y="2757985"/>
          <a:ext cx="4267200" cy="50184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755650">
            <a:lnSpc>
              <a:spcPct val="90000"/>
            </a:lnSpc>
            <a:spcBef>
              <a:spcPct val="0"/>
            </a:spcBef>
            <a:spcAft>
              <a:spcPct val="35000"/>
            </a:spcAft>
          </a:pPr>
          <a:r>
            <a:rPr lang="tr-TR" sz="1700" kern="1200" dirty="0" smtClean="0"/>
            <a:t>2011</a:t>
          </a:r>
          <a:endParaRPr lang="en-US" sz="1700" kern="1200" dirty="0"/>
        </a:p>
      </dsp:txBody>
      <dsp:txXfrm>
        <a:off x="329298" y="2782483"/>
        <a:ext cx="4218204"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81D38E-B45F-48DC-AE16-FDDD51BB6CDA}" type="datetimeFigureOut">
              <a:rPr lang="en-US" smtClean="0"/>
              <a:t>4/13/2021</a:t>
            </a:fld>
            <a:endParaRPr lang="en-US"/>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539167-85E3-46A1-B490-ED86A6E07AD7}" type="slidenum">
              <a:rPr lang="en-US" smtClean="0"/>
              <a:t>‹#›</a:t>
            </a:fld>
            <a:endParaRPr lang="en-US"/>
          </a:p>
        </p:txBody>
      </p:sp>
    </p:spTree>
    <p:extLst>
      <p:ext uri="{BB962C8B-B14F-4D97-AF65-F5344CB8AC3E}">
        <p14:creationId xmlns:p14="http://schemas.microsoft.com/office/powerpoint/2010/main" val="1591203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a:p>
        </p:txBody>
      </p:sp>
      <p:sp>
        <p:nvSpPr>
          <p:cNvPr id="4" name="Slayt Numarası Yer Tutucusu 3"/>
          <p:cNvSpPr>
            <a:spLocks noGrp="1"/>
          </p:cNvSpPr>
          <p:nvPr>
            <p:ph type="sldNum" sz="quarter" idx="10"/>
          </p:nvPr>
        </p:nvSpPr>
        <p:spPr/>
        <p:txBody>
          <a:bodyPr/>
          <a:lstStyle/>
          <a:p>
            <a:fld id="{97539167-85E3-46A1-B490-ED86A6E07AD7}" type="slidenum">
              <a:rPr lang="en-US" smtClean="0"/>
              <a:t>19</a:t>
            </a:fld>
            <a:endParaRPr lang="en-US"/>
          </a:p>
        </p:txBody>
      </p:sp>
    </p:spTree>
    <p:extLst>
      <p:ext uri="{BB962C8B-B14F-4D97-AF65-F5344CB8AC3E}">
        <p14:creationId xmlns:p14="http://schemas.microsoft.com/office/powerpoint/2010/main" val="4217074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Graduates of the department can find job opportunities in both the private and public sector. They may apply for posts in the Turkish Statistical </a:t>
            </a:r>
            <a:r>
              <a:rPr lang="en-US" dirty="0" err="1" smtClean="0"/>
              <a:t>Institiute</a:t>
            </a:r>
            <a:r>
              <a:rPr lang="en-US" dirty="0" smtClean="0"/>
              <a:t>, as well as other establishment such as Department of Planning. Other area of work; Research, Finance, Banking, ISE, planning department of the big firm. Thirty percent of our courses are conducted in English enabling our students to develop their language skills and increasing their opportunities to find employment in a variety of different sectors.</a:t>
            </a:r>
          </a:p>
          <a:p>
            <a:endParaRPr lang="en-US" dirty="0"/>
          </a:p>
        </p:txBody>
      </p:sp>
      <p:sp>
        <p:nvSpPr>
          <p:cNvPr id="4" name="Slayt Numarası Yer Tutucusu 3"/>
          <p:cNvSpPr>
            <a:spLocks noGrp="1"/>
          </p:cNvSpPr>
          <p:nvPr>
            <p:ph type="sldNum" sz="quarter" idx="10"/>
          </p:nvPr>
        </p:nvSpPr>
        <p:spPr/>
        <p:txBody>
          <a:bodyPr/>
          <a:lstStyle/>
          <a:p>
            <a:fld id="{97539167-85E3-46A1-B490-ED86A6E07AD7}" type="slidenum">
              <a:rPr lang="en-US" smtClean="0"/>
              <a:t>22</a:t>
            </a:fld>
            <a:endParaRPr lang="en-US"/>
          </a:p>
        </p:txBody>
      </p:sp>
    </p:spTree>
    <p:extLst>
      <p:ext uri="{BB962C8B-B14F-4D97-AF65-F5344CB8AC3E}">
        <p14:creationId xmlns:p14="http://schemas.microsoft.com/office/powerpoint/2010/main" val="797594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8" name="Başlık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tr-TR" smtClean="0"/>
              <a:t>Asıl başlık stili için tıklatın</a:t>
            </a:r>
            <a:endParaRPr kumimoji="0" lang="en-US"/>
          </a:p>
        </p:txBody>
      </p:sp>
      <p:sp>
        <p:nvSpPr>
          <p:cNvPr id="28" name="Veri Yer Tutucusu 27"/>
          <p:cNvSpPr>
            <a:spLocks noGrp="1"/>
          </p:cNvSpPr>
          <p:nvPr>
            <p:ph type="dt" sz="half" idx="10"/>
          </p:nvPr>
        </p:nvSpPr>
        <p:spPr/>
        <p:txBody>
          <a:bodyPr/>
          <a:lstStyle/>
          <a:p>
            <a:fld id="{DC0B8640-4497-4DE7-AA84-F6238179E300}" type="datetimeFigureOut">
              <a:rPr lang="en-US" smtClean="0"/>
              <a:t>4/13/2021</a:t>
            </a:fld>
            <a:endParaRPr lang="en-US"/>
          </a:p>
        </p:txBody>
      </p:sp>
      <p:sp>
        <p:nvSpPr>
          <p:cNvPr id="17" name="Altbilgi Yer Tutucusu 16"/>
          <p:cNvSpPr>
            <a:spLocks noGrp="1"/>
          </p:cNvSpPr>
          <p:nvPr>
            <p:ph type="ftr" sz="quarter" idx="11"/>
          </p:nvPr>
        </p:nvSpPr>
        <p:spPr/>
        <p:txBody>
          <a:bodyPr/>
          <a:lstStyle/>
          <a:p>
            <a:endParaRPr lang="en-US"/>
          </a:p>
        </p:txBody>
      </p:sp>
      <p:sp>
        <p:nvSpPr>
          <p:cNvPr id="29" name="Slayt Numarası Yer Tutucusu 28"/>
          <p:cNvSpPr>
            <a:spLocks noGrp="1"/>
          </p:cNvSpPr>
          <p:nvPr>
            <p:ph type="sldNum" sz="quarter" idx="12"/>
          </p:nvPr>
        </p:nvSpPr>
        <p:spPr/>
        <p:txBody>
          <a:bodyPr/>
          <a:lstStyle/>
          <a:p>
            <a:fld id="{3E853B99-6857-42EA-B740-361900EE9C14}" type="slidenum">
              <a:rPr lang="en-US" smtClean="0"/>
              <a:t>‹#›</a:t>
            </a:fld>
            <a:endParaRPr lang="en-US"/>
          </a:p>
        </p:txBody>
      </p:sp>
      <p:sp>
        <p:nvSpPr>
          <p:cNvPr id="9" name="Alt Başlık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fld id="{DC0B8640-4497-4DE7-AA84-F6238179E300}" type="datetimeFigureOut">
              <a:rPr lang="en-US" smtClean="0"/>
              <a:t>4/13/2021</a:t>
            </a:fld>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3E853B99-6857-42EA-B740-361900EE9C1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a:xfrm>
            <a:off x="457200" y="274638"/>
            <a:ext cx="60198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fld id="{DC0B8640-4497-4DE7-AA84-F6238179E300}" type="datetimeFigureOut">
              <a:rPr lang="en-US" smtClean="0"/>
              <a:t>4/13/2021</a:t>
            </a:fld>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3E853B99-6857-42EA-B740-361900EE9C1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İçerik Yer Tutucusu 2"/>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fld id="{DC0B8640-4497-4DE7-AA84-F6238179E300}" type="datetimeFigureOut">
              <a:rPr lang="en-US" smtClean="0"/>
              <a:t>4/13/2021</a:t>
            </a:fld>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3E853B99-6857-42EA-B740-361900EE9C1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3">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tr-TR" smtClean="0"/>
              <a:t>Asıl başlık stili için tıklatın</a:t>
            </a:r>
            <a:endParaRPr kumimoji="0" lang="en-US"/>
          </a:p>
        </p:txBody>
      </p:sp>
      <p:sp>
        <p:nvSpPr>
          <p:cNvPr id="3" name="Metin Yer Tutucusu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Veri Yer Tutucusu 3"/>
          <p:cNvSpPr>
            <a:spLocks noGrp="1"/>
          </p:cNvSpPr>
          <p:nvPr>
            <p:ph type="dt" sz="half" idx="10"/>
          </p:nvPr>
        </p:nvSpPr>
        <p:spPr/>
        <p:txBody>
          <a:bodyPr/>
          <a:lstStyle/>
          <a:p>
            <a:fld id="{DC0B8640-4497-4DE7-AA84-F6238179E300}" type="datetimeFigureOut">
              <a:rPr lang="en-US" smtClean="0"/>
              <a:t>4/13/2021</a:t>
            </a:fld>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a:xfrm>
            <a:off x="7924800" y="6416675"/>
            <a:ext cx="762000" cy="365125"/>
          </a:xfrm>
        </p:spPr>
        <p:txBody>
          <a:bodyPr/>
          <a:lstStyle/>
          <a:p>
            <a:fld id="{3E853B99-6857-42EA-B740-361900EE9C14}"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İçerik Yer Tutucusu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İçerik Yer Tutucusu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Veri Yer Tutucusu 4"/>
          <p:cNvSpPr>
            <a:spLocks noGrp="1"/>
          </p:cNvSpPr>
          <p:nvPr>
            <p:ph type="dt" sz="half" idx="10"/>
          </p:nvPr>
        </p:nvSpPr>
        <p:spPr/>
        <p:txBody>
          <a:bodyPr/>
          <a:lstStyle/>
          <a:p>
            <a:fld id="{DC0B8640-4497-4DE7-AA84-F6238179E300}" type="datetimeFigureOut">
              <a:rPr lang="en-US" smtClean="0"/>
              <a:t>4/13/2021</a:t>
            </a:fld>
            <a:endParaRPr lang="en-US"/>
          </a:p>
        </p:txBody>
      </p:sp>
      <p:sp>
        <p:nvSpPr>
          <p:cNvPr id="6" name="Altbilgi Yer Tutucusu 5"/>
          <p:cNvSpPr>
            <a:spLocks noGrp="1"/>
          </p:cNvSpPr>
          <p:nvPr>
            <p:ph type="ftr" sz="quarter" idx="11"/>
          </p:nvPr>
        </p:nvSpPr>
        <p:spPr/>
        <p:txBody>
          <a:bodyPr/>
          <a:lstStyle/>
          <a:p>
            <a:endParaRPr lang="en-US"/>
          </a:p>
        </p:txBody>
      </p:sp>
      <p:sp>
        <p:nvSpPr>
          <p:cNvPr id="7" name="Slayt Numarası Yer Tutucusu 6"/>
          <p:cNvSpPr>
            <a:spLocks noGrp="1"/>
          </p:cNvSpPr>
          <p:nvPr>
            <p:ph type="sldNum" sz="quarter" idx="12"/>
          </p:nvPr>
        </p:nvSpPr>
        <p:spPr/>
        <p:txBody>
          <a:bodyPr/>
          <a:lstStyle/>
          <a:p>
            <a:fld id="{3E853B99-6857-42EA-B740-361900EE9C1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8229600" cy="1143000"/>
          </a:xfrm>
        </p:spPr>
        <p:txBody>
          <a:bodyPr anchor="ctr"/>
          <a:lstStyle>
            <a:lvl1pPr>
              <a:defRPr/>
            </a:lvl1pPr>
          </a:lstStyle>
          <a:p>
            <a:r>
              <a:rPr kumimoji="0" lang="tr-TR" smtClean="0"/>
              <a:t>Asıl başlık stili için tıklatın</a:t>
            </a:r>
            <a:endParaRPr kumimoji="0" lang="en-US"/>
          </a:p>
        </p:txBody>
      </p:sp>
      <p:sp>
        <p:nvSpPr>
          <p:cNvPr id="3" name="Metin Yer Tutucusu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Metin Yer Tutucusu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İçerik Yer Tutucusu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İçerik Yer Tutucusu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Veri Yer Tutucusu 6"/>
          <p:cNvSpPr>
            <a:spLocks noGrp="1"/>
          </p:cNvSpPr>
          <p:nvPr>
            <p:ph type="dt" sz="half" idx="10"/>
          </p:nvPr>
        </p:nvSpPr>
        <p:spPr/>
        <p:txBody>
          <a:bodyPr/>
          <a:lstStyle/>
          <a:p>
            <a:fld id="{DC0B8640-4497-4DE7-AA84-F6238179E300}" type="datetimeFigureOut">
              <a:rPr lang="en-US" smtClean="0"/>
              <a:t>4/13/2021</a:t>
            </a:fld>
            <a:endParaRPr lang="en-US"/>
          </a:p>
        </p:txBody>
      </p:sp>
      <p:sp>
        <p:nvSpPr>
          <p:cNvPr id="8" name="Altbilgi Yer Tutucusu 7"/>
          <p:cNvSpPr>
            <a:spLocks noGrp="1"/>
          </p:cNvSpPr>
          <p:nvPr>
            <p:ph type="ftr" sz="quarter" idx="11"/>
          </p:nvPr>
        </p:nvSpPr>
        <p:spPr/>
        <p:txBody>
          <a:bodyPr/>
          <a:lstStyle/>
          <a:p>
            <a:endParaRPr lang="en-US"/>
          </a:p>
        </p:txBody>
      </p:sp>
      <p:sp>
        <p:nvSpPr>
          <p:cNvPr id="9" name="Slayt Numarası Yer Tutucusu 8"/>
          <p:cNvSpPr>
            <a:spLocks noGrp="1"/>
          </p:cNvSpPr>
          <p:nvPr>
            <p:ph type="sldNum" sz="quarter" idx="12"/>
          </p:nvPr>
        </p:nvSpPr>
        <p:spPr/>
        <p:txBody>
          <a:bodyPr/>
          <a:lstStyle/>
          <a:p>
            <a:fld id="{3E853B99-6857-42EA-B740-361900EE9C1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Veri Yer Tutucusu 2"/>
          <p:cNvSpPr>
            <a:spLocks noGrp="1"/>
          </p:cNvSpPr>
          <p:nvPr>
            <p:ph type="dt" sz="half" idx="10"/>
          </p:nvPr>
        </p:nvSpPr>
        <p:spPr/>
        <p:txBody>
          <a:bodyPr/>
          <a:lstStyle/>
          <a:p>
            <a:fld id="{DC0B8640-4497-4DE7-AA84-F6238179E300}" type="datetimeFigureOut">
              <a:rPr lang="en-US" smtClean="0"/>
              <a:t>4/13/2021</a:t>
            </a:fld>
            <a:endParaRPr lang="en-US"/>
          </a:p>
        </p:txBody>
      </p:sp>
      <p:sp>
        <p:nvSpPr>
          <p:cNvPr id="4" name="Altbilgi Yer Tutucusu 3"/>
          <p:cNvSpPr>
            <a:spLocks noGrp="1"/>
          </p:cNvSpPr>
          <p:nvPr>
            <p:ph type="ftr" sz="quarter" idx="11"/>
          </p:nvPr>
        </p:nvSpPr>
        <p:spPr/>
        <p:txBody>
          <a:bodyPr/>
          <a:lstStyle/>
          <a:p>
            <a:endParaRPr lang="en-US"/>
          </a:p>
        </p:txBody>
      </p:sp>
      <p:sp>
        <p:nvSpPr>
          <p:cNvPr id="5" name="Slayt Numarası Yer Tutucusu 4"/>
          <p:cNvSpPr>
            <a:spLocks noGrp="1"/>
          </p:cNvSpPr>
          <p:nvPr>
            <p:ph type="sldNum" sz="quarter" idx="12"/>
          </p:nvPr>
        </p:nvSpPr>
        <p:spPr/>
        <p:txBody>
          <a:bodyPr/>
          <a:lstStyle/>
          <a:p>
            <a:fld id="{3E853B99-6857-42EA-B740-361900EE9C1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C0B8640-4497-4DE7-AA84-F6238179E300}" type="datetimeFigureOut">
              <a:rPr lang="en-US" smtClean="0"/>
              <a:t>4/13/2021</a:t>
            </a:fld>
            <a:endParaRPr lang="en-US"/>
          </a:p>
        </p:txBody>
      </p:sp>
      <p:sp>
        <p:nvSpPr>
          <p:cNvPr id="3" name="Altbilgi Yer Tutucusu 2"/>
          <p:cNvSpPr>
            <a:spLocks noGrp="1"/>
          </p:cNvSpPr>
          <p:nvPr>
            <p:ph type="ftr" sz="quarter" idx="11"/>
          </p:nvPr>
        </p:nvSpPr>
        <p:spPr/>
        <p:txBody>
          <a:bodyPr/>
          <a:lstStyle/>
          <a:p>
            <a:endParaRPr lang="en-US"/>
          </a:p>
        </p:txBody>
      </p:sp>
      <p:sp>
        <p:nvSpPr>
          <p:cNvPr id="4" name="Slayt Numarası Yer Tutucusu 3"/>
          <p:cNvSpPr>
            <a:spLocks noGrp="1"/>
          </p:cNvSpPr>
          <p:nvPr>
            <p:ph type="sldNum" sz="quarter" idx="12"/>
          </p:nvPr>
        </p:nvSpPr>
        <p:spPr/>
        <p:txBody>
          <a:bodyPr/>
          <a:lstStyle/>
          <a:p>
            <a:fld id="{3E853B99-6857-42EA-B740-361900EE9C1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tr-TR" smtClean="0"/>
              <a:t>Asıl başlık stili için tıklatın</a:t>
            </a:r>
            <a:endParaRPr kumimoji="0" lang="en-US"/>
          </a:p>
        </p:txBody>
      </p:sp>
      <p:sp>
        <p:nvSpPr>
          <p:cNvPr id="3" name="Metin Yer Tutucusu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4" name="İçerik Yer Tutucusu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Veri Yer Tutucusu 4"/>
          <p:cNvSpPr>
            <a:spLocks noGrp="1"/>
          </p:cNvSpPr>
          <p:nvPr>
            <p:ph type="dt" sz="half" idx="10"/>
          </p:nvPr>
        </p:nvSpPr>
        <p:spPr/>
        <p:txBody>
          <a:bodyPr/>
          <a:lstStyle/>
          <a:p>
            <a:fld id="{DC0B8640-4497-4DE7-AA84-F6238179E300}" type="datetimeFigureOut">
              <a:rPr lang="en-US" smtClean="0"/>
              <a:t>4/13/2021</a:t>
            </a:fld>
            <a:endParaRPr lang="en-US"/>
          </a:p>
        </p:txBody>
      </p:sp>
      <p:sp>
        <p:nvSpPr>
          <p:cNvPr id="6" name="Altbilgi Yer Tutucusu 5"/>
          <p:cNvSpPr>
            <a:spLocks noGrp="1"/>
          </p:cNvSpPr>
          <p:nvPr>
            <p:ph type="ftr" sz="quarter" idx="11"/>
          </p:nvPr>
        </p:nvSpPr>
        <p:spPr/>
        <p:txBody>
          <a:bodyPr/>
          <a:lstStyle/>
          <a:p>
            <a:endParaRPr lang="en-US"/>
          </a:p>
        </p:txBody>
      </p:sp>
      <p:sp>
        <p:nvSpPr>
          <p:cNvPr id="7" name="Slayt Numarası Yer Tutucusu 6"/>
          <p:cNvSpPr>
            <a:spLocks noGrp="1"/>
          </p:cNvSpPr>
          <p:nvPr>
            <p:ph type="sldNum" sz="quarter" idx="12"/>
          </p:nvPr>
        </p:nvSpPr>
        <p:spPr/>
        <p:txBody>
          <a:bodyPr/>
          <a:lstStyle/>
          <a:p>
            <a:fld id="{3E853B99-6857-42EA-B740-361900EE9C1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tr-TR" smtClean="0"/>
              <a:t>Asıl başlık stili için tıklatın</a:t>
            </a:r>
            <a:endParaRPr kumimoji="0" lang="en-US"/>
          </a:p>
        </p:txBody>
      </p:sp>
      <p:sp>
        <p:nvSpPr>
          <p:cNvPr id="3" name="Resim Yer Tutucusu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tr-TR" smtClean="0">
                <a:solidFill>
                  <a:schemeClr val="lt1"/>
                </a:solidFill>
                <a:latin typeface="+mn-lt"/>
                <a:ea typeface="+mn-ea"/>
                <a:cs typeface="+mn-cs"/>
              </a:rPr>
              <a:t>Resim eklemek için simgeyi tıklatın</a:t>
            </a:r>
            <a:endParaRPr kumimoji="0" lang="en-US" dirty="0">
              <a:solidFill>
                <a:schemeClr val="lt1"/>
              </a:solidFill>
              <a:latin typeface="+mn-lt"/>
              <a:ea typeface="+mn-ea"/>
              <a:cs typeface="+mn-cs"/>
            </a:endParaRPr>
          </a:p>
        </p:txBody>
      </p:sp>
      <p:sp>
        <p:nvSpPr>
          <p:cNvPr id="4" name="Metin Yer Tutucusu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Veri Yer Tutucusu 4"/>
          <p:cNvSpPr>
            <a:spLocks noGrp="1"/>
          </p:cNvSpPr>
          <p:nvPr>
            <p:ph type="dt" sz="half" idx="10"/>
          </p:nvPr>
        </p:nvSpPr>
        <p:spPr/>
        <p:txBody>
          <a:bodyPr/>
          <a:lstStyle/>
          <a:p>
            <a:fld id="{DC0B8640-4497-4DE7-AA84-F6238179E300}" type="datetimeFigureOut">
              <a:rPr lang="en-US" smtClean="0"/>
              <a:t>4/13/2021</a:t>
            </a:fld>
            <a:endParaRPr lang="en-US"/>
          </a:p>
        </p:txBody>
      </p:sp>
      <p:sp>
        <p:nvSpPr>
          <p:cNvPr id="6" name="Altbilgi Yer Tutucusu 5"/>
          <p:cNvSpPr>
            <a:spLocks noGrp="1"/>
          </p:cNvSpPr>
          <p:nvPr>
            <p:ph type="ftr" sz="quarter" idx="11"/>
          </p:nvPr>
        </p:nvSpPr>
        <p:spPr/>
        <p:txBody>
          <a:bodyPr/>
          <a:lstStyle/>
          <a:p>
            <a:endParaRPr lang="en-US"/>
          </a:p>
        </p:txBody>
      </p:sp>
      <p:sp>
        <p:nvSpPr>
          <p:cNvPr id="7" name="Slayt Numarası Yer Tutucusu 6"/>
          <p:cNvSpPr>
            <a:spLocks noGrp="1"/>
          </p:cNvSpPr>
          <p:nvPr>
            <p:ph type="sldNum" sz="quarter" idx="12"/>
          </p:nvPr>
        </p:nvSpPr>
        <p:spPr/>
        <p:txBody>
          <a:bodyPr/>
          <a:lstStyle/>
          <a:p>
            <a:fld id="{3E853B99-6857-42EA-B740-361900EE9C1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Başlık Yer Tutucusu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tr-TR" smtClean="0"/>
              <a:t>Asıl başlık stili için tıklatın</a:t>
            </a:r>
            <a:endParaRPr kumimoji="0" lang="en-US"/>
          </a:p>
        </p:txBody>
      </p:sp>
      <p:sp>
        <p:nvSpPr>
          <p:cNvPr id="13" name="Metin Yer Tutucusu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Veri Yer Tutucusu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DC0B8640-4497-4DE7-AA84-F6238179E300}" type="datetimeFigureOut">
              <a:rPr lang="en-US" smtClean="0"/>
              <a:t>4/13/2021</a:t>
            </a:fld>
            <a:endParaRPr lang="en-US"/>
          </a:p>
        </p:txBody>
      </p:sp>
      <p:sp>
        <p:nvSpPr>
          <p:cNvPr id="3" name="Altbilgi Yer Tutucusu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ayt Numarası Yer Tutucusu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3E853B99-6857-42EA-B740-361900EE9C14}"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ce.yildiz.edu.tr/images/files/disiplin.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www.turkstat.gov.tr/Start.do"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3" Type="http://schemas.openxmlformats.org/officeDocument/2006/relationships/hyperlink" Target="http://bologna.yildiz.edu.tr/index.php?r=course/view&amp;id=851&amp;aid=11" TargetMode="External"/><Relationship Id="rId18" Type="http://schemas.openxmlformats.org/officeDocument/2006/relationships/hyperlink" Target="http://bologna.yildiz.edu.tr/index.php?r=course/view&amp;id=9050&amp;aid=11" TargetMode="External"/><Relationship Id="rId26" Type="http://schemas.openxmlformats.org/officeDocument/2006/relationships/hyperlink" Target="http://bologna.yildiz.edu.tr/index.php?r=course/view&amp;id=153&amp;aid=11" TargetMode="External"/><Relationship Id="rId3" Type="http://schemas.openxmlformats.org/officeDocument/2006/relationships/hyperlink" Target="http://bologna.yildiz.edu.tr/index.php?r=course/view&amp;id=578&amp;aid=11" TargetMode="External"/><Relationship Id="rId21" Type="http://schemas.openxmlformats.org/officeDocument/2006/relationships/hyperlink" Target="http://bologna.yildiz.edu.tr/index.php?r=course/view&amp;id=468&amp;aid=11" TargetMode="External"/><Relationship Id="rId7" Type="http://schemas.openxmlformats.org/officeDocument/2006/relationships/hyperlink" Target="http://bologna.yildiz.edu.tr/index.php?r=course/view&amp;id=1031&amp;aid=11" TargetMode="External"/><Relationship Id="rId12" Type="http://schemas.openxmlformats.org/officeDocument/2006/relationships/hyperlink" Target="http://bologna.yildiz.edu.tr/index.php?r=course/view&amp;id=3288&amp;aid=11" TargetMode="External"/><Relationship Id="rId17" Type="http://schemas.openxmlformats.org/officeDocument/2006/relationships/hyperlink" Target="http://bologna.yildiz.edu.tr/index.php?r=course/view&amp;id=182&amp;aid=11" TargetMode="External"/><Relationship Id="rId25" Type="http://schemas.openxmlformats.org/officeDocument/2006/relationships/hyperlink" Target="http://bologna.yildiz.edu.tr/index.php?r=course/view&amp;id=9049&amp;aid=11" TargetMode="External"/><Relationship Id="rId33" Type="http://schemas.openxmlformats.org/officeDocument/2006/relationships/image" Target="../media/image11.png"/><Relationship Id="rId2" Type="http://schemas.openxmlformats.org/officeDocument/2006/relationships/hyperlink" Target="http://bologna.yildiz.edu.tr/index.php?r=course/view&amp;id=401&amp;aid=11" TargetMode="External"/><Relationship Id="rId16" Type="http://schemas.openxmlformats.org/officeDocument/2006/relationships/hyperlink" Target="http://bologna.yildiz.edu.tr/index.php?r=course/view&amp;id=9078&amp;aid=11" TargetMode="External"/><Relationship Id="rId20" Type="http://schemas.openxmlformats.org/officeDocument/2006/relationships/hyperlink" Target="http://bologna.yildiz.edu.tr/index.php?r=course/view&amp;id=191&amp;aid=11" TargetMode="External"/><Relationship Id="rId29" Type="http://schemas.openxmlformats.org/officeDocument/2006/relationships/hyperlink" Target="http://bologna.yildiz.edu.tr/index.php?r=course/view&amp;id=150&amp;aid=11" TargetMode="External"/><Relationship Id="rId1" Type="http://schemas.openxmlformats.org/officeDocument/2006/relationships/slideLayout" Target="../slideLayouts/slideLayout7.xml"/><Relationship Id="rId6" Type="http://schemas.openxmlformats.org/officeDocument/2006/relationships/hyperlink" Target="http://bologna.yildiz.edu.tr/index.php?r=course/view&amp;id=200&amp;aid=11" TargetMode="External"/><Relationship Id="rId11" Type="http://schemas.openxmlformats.org/officeDocument/2006/relationships/hyperlink" Target="http://bologna.yildiz.edu.tr/index.php?r=course/view&amp;id=3293&amp;aid=11" TargetMode="External"/><Relationship Id="rId24" Type="http://schemas.openxmlformats.org/officeDocument/2006/relationships/hyperlink" Target="http://bologna.yildiz.edu.tr/index.php?r=course/view&amp;id=424&amp;aid=11" TargetMode="External"/><Relationship Id="rId32" Type="http://schemas.openxmlformats.org/officeDocument/2006/relationships/image" Target="../media/image10.png"/><Relationship Id="rId5" Type="http://schemas.openxmlformats.org/officeDocument/2006/relationships/hyperlink" Target="http://bologna.yildiz.edu.tr/index.php?r=course/view&amp;id=420&amp;aid=11" TargetMode="External"/><Relationship Id="rId15" Type="http://schemas.openxmlformats.org/officeDocument/2006/relationships/hyperlink" Target="http://bologna.yildiz.edu.tr/index.php?r=course/view&amp;id=9629&amp;aid=11" TargetMode="External"/><Relationship Id="rId23" Type="http://schemas.openxmlformats.org/officeDocument/2006/relationships/hyperlink" Target="http://bologna.yildiz.edu.tr/index.php?r=course/view&amp;id=526&amp;aid=11" TargetMode="External"/><Relationship Id="rId28" Type="http://schemas.openxmlformats.org/officeDocument/2006/relationships/hyperlink" Target="http://bologna.yildiz.edu.tr/index.php?r=course/view&amp;id=&amp;aid=11" TargetMode="External"/><Relationship Id="rId10" Type="http://schemas.openxmlformats.org/officeDocument/2006/relationships/hyperlink" Target="http://bologna.yildiz.edu.tr/index.php?r=course/view&amp;id=847&amp;aid=11" TargetMode="External"/><Relationship Id="rId19" Type="http://schemas.openxmlformats.org/officeDocument/2006/relationships/hyperlink" Target="http://bologna.yildiz.edu.tr/index.php?r=course/view&amp;id=443&amp;aid=11" TargetMode="External"/><Relationship Id="rId31" Type="http://schemas.openxmlformats.org/officeDocument/2006/relationships/image" Target="../media/image9.png"/><Relationship Id="rId4" Type="http://schemas.openxmlformats.org/officeDocument/2006/relationships/hyperlink" Target="http://bologna.yildiz.edu.tr/index.php?r=course/view&amp;id=402&amp;aid=11" TargetMode="External"/><Relationship Id="rId9" Type="http://schemas.openxmlformats.org/officeDocument/2006/relationships/hyperlink" Target="http://bologna.yildiz.edu.tr/index.php?r=course/view&amp;id=574&amp;aid=11" TargetMode="External"/><Relationship Id="rId14" Type="http://schemas.openxmlformats.org/officeDocument/2006/relationships/hyperlink" Target="http://bologna.yildiz.edu.tr/index.php?r=course/view&amp;id=233&amp;aid=11" TargetMode="External"/><Relationship Id="rId22" Type="http://schemas.openxmlformats.org/officeDocument/2006/relationships/hyperlink" Target="http://bologna.yildiz.edu.tr/index.php?r=course/view&amp;id=546&amp;aid=11" TargetMode="External"/><Relationship Id="rId27" Type="http://schemas.openxmlformats.org/officeDocument/2006/relationships/hyperlink" Target="http://bologna.yildiz.edu.tr/index.php?r=course/view&amp;id=27&amp;aid=11" TargetMode="External"/><Relationship Id="rId30" Type="http://schemas.openxmlformats.org/officeDocument/2006/relationships/image" Target="../media/image8.png"/><Relationship Id="rId8" Type="http://schemas.openxmlformats.org/officeDocument/2006/relationships/hyperlink" Target="http://bologna.yildiz.edu.tr/index.php?r=course/view&amp;id=1047&amp;aid=11"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bologna.yildiz.edu.tr/index.php?r=course/view&amp;id=1000&amp;aid=11" TargetMode="External"/><Relationship Id="rId13" Type="http://schemas.openxmlformats.org/officeDocument/2006/relationships/hyperlink" Target="http://bologna.yildiz.edu.tr/index.php?r=course/view&amp;id=622&amp;aid=11" TargetMode="External"/><Relationship Id="rId18" Type="http://schemas.openxmlformats.org/officeDocument/2006/relationships/image" Target="../media/image15.png"/><Relationship Id="rId3" Type="http://schemas.openxmlformats.org/officeDocument/2006/relationships/hyperlink" Target="http://bologna.yildiz.edu.tr/index.php?r=course/view&amp;id=561&amp;aid=11" TargetMode="External"/><Relationship Id="rId7" Type="http://schemas.openxmlformats.org/officeDocument/2006/relationships/hyperlink" Target="http://bologna.yildiz.edu.tr/index.php?r=course/view&amp;id=1014&amp;aid=11" TargetMode="External"/><Relationship Id="rId12" Type="http://schemas.openxmlformats.org/officeDocument/2006/relationships/hyperlink" Target="http://bologna.yildiz.edu.tr/index.php?r=course/view&amp;id=636&amp;aid=11" TargetMode="External"/><Relationship Id="rId17" Type="http://schemas.openxmlformats.org/officeDocument/2006/relationships/image" Target="../media/image14.png"/><Relationship Id="rId2" Type="http://schemas.openxmlformats.org/officeDocument/2006/relationships/hyperlink" Target="http://bologna.yildiz.edu.tr/index.php?r=course/view&amp;id=2754&amp;aid=11" TargetMode="Externa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hyperlink" Target="http://bologna.yildiz.edu.tr/index.php?r=course/view&amp;id=536&amp;aid=11" TargetMode="External"/><Relationship Id="rId11" Type="http://schemas.openxmlformats.org/officeDocument/2006/relationships/hyperlink" Target="http://bologna.yildiz.edu.tr/index.php?r=course/view&amp;id=623&amp;aid=11" TargetMode="External"/><Relationship Id="rId5" Type="http://schemas.openxmlformats.org/officeDocument/2006/relationships/hyperlink" Target="http://bologna.yildiz.edu.tr/index.php?r=course/view&amp;id=596&amp;aid=11" TargetMode="External"/><Relationship Id="rId15" Type="http://schemas.openxmlformats.org/officeDocument/2006/relationships/image" Target="../media/image12.png"/><Relationship Id="rId10" Type="http://schemas.openxmlformats.org/officeDocument/2006/relationships/hyperlink" Target="http://bologna.yildiz.edu.tr/index.php?r=course/view&amp;id=185&amp;aid=11" TargetMode="External"/><Relationship Id="rId4" Type="http://schemas.openxmlformats.org/officeDocument/2006/relationships/hyperlink" Target="http://bologna.yildiz.edu.tr/index.php?r=course/view&amp;id=1931&amp;aid=11" TargetMode="External"/><Relationship Id="rId9" Type="http://schemas.openxmlformats.org/officeDocument/2006/relationships/hyperlink" Target="http://bologna.yildiz.edu.tr/index.php?r=course/view&amp;id=&amp;aid=11" TargetMode="External"/><Relationship Id="rId14" Type="http://schemas.openxmlformats.org/officeDocument/2006/relationships/hyperlink" Target="http://bologna.yildiz.edu.tr/index.php?r=course/view&amp;id=253&amp;aid=11"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9050" y="533400"/>
            <a:ext cx="9105900" cy="2057400"/>
          </a:xfrm>
        </p:spPr>
        <p:txBody>
          <a:bodyPr>
            <a:noAutofit/>
          </a:bodyPr>
          <a:lstStyle/>
          <a:p>
            <a:r>
              <a:rPr lang="tr-TR" sz="55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Oswald" panose="02000503000000000000" pitchFamily="2" charset="0"/>
              </a:rPr>
              <a:t>Welcome to</a:t>
            </a:r>
            <a:r>
              <a:rPr lang="tr-TR" sz="5500"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Oswald" panose="02000503000000000000" pitchFamily="2" charset="0"/>
              </a:rPr>
              <a:t> </a:t>
            </a:r>
            <a:r>
              <a:rPr lang="tr-TR" sz="5500"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Oswald" panose="02000503000000000000" pitchFamily="2" charset="0"/>
              </a:rPr>
              <a:t/>
            </a:r>
            <a:br>
              <a:rPr lang="tr-TR" sz="5500"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Oswald" panose="02000503000000000000" pitchFamily="2" charset="0"/>
              </a:rPr>
            </a:br>
            <a:r>
              <a:rPr lang="tr-TR" sz="55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Oswald" panose="02000503000000000000" pitchFamily="2" charset="0"/>
              </a:rPr>
              <a:t>STATISTICS DEPARTMENT</a:t>
            </a:r>
            <a:endParaRPr lang="en-US" sz="55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Alt Başlık 2"/>
          <p:cNvSpPr>
            <a:spLocks noGrp="1"/>
          </p:cNvSpPr>
          <p:nvPr>
            <p:ph type="subTitle" idx="1"/>
          </p:nvPr>
        </p:nvSpPr>
        <p:spPr>
          <a:xfrm>
            <a:off x="1371600" y="3276600"/>
            <a:ext cx="6400800" cy="1752600"/>
          </a:xfrm>
        </p:spPr>
        <p:txBody>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tr-TR" b="1" dirty="0" smtClean="0">
                <a:ln>
                  <a:prstDash val="solid"/>
                </a:ln>
                <a:solidFill>
                  <a:schemeClr val="bg1"/>
                </a:solidFill>
                <a:effectLst>
                  <a:outerShdw blurRad="88000" dist="50800" dir="5040000" algn="tl">
                    <a:schemeClr val="accent4">
                      <a:tint val="80000"/>
                      <a:satMod val="250000"/>
                      <a:alpha val="45000"/>
                    </a:schemeClr>
                  </a:outerShdw>
                </a:effectLst>
              </a:rPr>
              <a:t>Since 1990</a:t>
            </a:r>
          </a:p>
          <a:p>
            <a:r>
              <a:rPr lang="en-US" sz="1800" u="sng" dirty="0" smtClean="0"/>
              <a:t>http://www.ist.yildiz.edu.tr/en</a:t>
            </a:r>
            <a:endParaRPr lang="en-US" sz="1800" b="1" u="sng" dirty="0">
              <a:ln>
                <a:prstDash val="solid"/>
              </a:ln>
              <a:effectLst>
                <a:outerShdw blurRad="88000" dist="50800" dir="5040000" algn="tl">
                  <a:schemeClr val="accent4">
                    <a:tint val="80000"/>
                    <a:satMod val="250000"/>
                    <a:alpha val="45000"/>
                  </a:schemeClr>
                </a:outerShdw>
              </a:effectLst>
            </a:endParaRPr>
          </a:p>
        </p:txBody>
      </p:sp>
      <p:sp>
        <p:nvSpPr>
          <p:cNvPr id="4" name="Oval 3"/>
          <p:cNvSpPr/>
          <p:nvPr/>
        </p:nvSpPr>
        <p:spPr>
          <a:xfrm>
            <a:off x="3200400" y="4281054"/>
            <a:ext cx="2895600" cy="2576945"/>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4281054"/>
            <a:ext cx="2604093" cy="2273818"/>
          </a:xfrm>
          <a:prstGeom prst="rect">
            <a:avLst/>
          </a:prstGeom>
        </p:spPr>
      </p:pic>
    </p:spTree>
    <p:extLst>
      <p:ext uri="{BB962C8B-B14F-4D97-AF65-F5344CB8AC3E}">
        <p14:creationId xmlns:p14="http://schemas.microsoft.com/office/powerpoint/2010/main" val="6323841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YT</a:t>
            </a:r>
            <a:r>
              <a:rPr lang="tr-TR" dirty="0" smtClean="0"/>
              <a:t>U</a:t>
            </a:r>
            <a:r>
              <a:rPr lang="en-US" dirty="0" smtClean="0"/>
              <a:t> Video</a:t>
            </a:r>
            <a:endParaRPr lang="en-US" dirty="0"/>
          </a:p>
        </p:txBody>
      </p:sp>
      <p:sp>
        <p:nvSpPr>
          <p:cNvPr id="3" name="Content Placeholder 2"/>
          <p:cNvSpPr>
            <a:spLocks noGrp="1"/>
          </p:cNvSpPr>
          <p:nvPr>
            <p:ph idx="1"/>
          </p:nvPr>
        </p:nvSpPr>
        <p:spPr/>
        <p:txBody>
          <a:bodyPr/>
          <a:lstStyle/>
          <a:p>
            <a:r>
              <a:rPr lang="en-US" dirty="0"/>
              <a:t>http://</a:t>
            </a:r>
            <a:r>
              <a:rPr lang="en-US" dirty="0" err="1"/>
              <a:t>www.yildiz.edu.tr</a:t>
            </a:r>
            <a:r>
              <a:rPr lang="en-US" dirty="0"/>
              <a:t>/</a:t>
            </a:r>
            <a:r>
              <a:rPr lang="en-US" dirty="0" err="1"/>
              <a:t>sayfa</a:t>
            </a:r>
            <a:r>
              <a:rPr lang="en-US" dirty="0"/>
              <a:t>/ÜNİVERSİTEMİZ/YTÜ-TANITIM-VİDEOSU/101</a:t>
            </a:r>
          </a:p>
        </p:txBody>
      </p:sp>
      <p:pic>
        <p:nvPicPr>
          <p:cNvPr id="5" name="Picture 4"/>
          <p:cNvPicPr>
            <a:picLocks noChangeAspect="1"/>
          </p:cNvPicPr>
          <p:nvPr/>
        </p:nvPicPr>
        <p:blipFill>
          <a:blip r:embed="rId2"/>
          <a:stretch>
            <a:fillRect/>
          </a:stretch>
        </p:blipFill>
        <p:spPr>
          <a:xfrm>
            <a:off x="1181100" y="2704421"/>
            <a:ext cx="6781800" cy="3812901"/>
          </a:xfrm>
          <a:prstGeom prst="rect">
            <a:avLst/>
          </a:prstGeom>
        </p:spPr>
      </p:pic>
    </p:spTree>
    <p:extLst>
      <p:ext uri="{BB962C8B-B14F-4D97-AF65-F5344CB8AC3E}">
        <p14:creationId xmlns:p14="http://schemas.microsoft.com/office/powerpoint/2010/main" val="16814143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152400"/>
            <a:ext cx="8701454" cy="2133600"/>
          </a:xfrm>
        </p:spPr>
        <p:txBody>
          <a:bodyPr>
            <a:noAutofit/>
          </a:bodyPr>
          <a:lstStyle/>
          <a:p>
            <a:r>
              <a:rPr lang="tr-TR" sz="2400" dirty="0">
                <a:solidFill>
                  <a:schemeClr val="tx1"/>
                </a:solidFill>
                <a:latin typeface="Arial" panose="020B0604020202020204" pitchFamily="34" charset="0"/>
                <a:cs typeface="Arial" panose="020B0604020202020204" pitchFamily="34" charset="0"/>
              </a:rPr>
              <a:t>HIGHER EDUCATION INSTITUTIONS STUDENT DISCIPLINE REGULATION</a:t>
            </a:r>
            <a:r>
              <a:rPr lang="tr-TR" sz="1800" dirty="0">
                <a:solidFill>
                  <a:schemeClr val="tx1"/>
                </a:solidFill>
                <a:latin typeface="Arial" panose="020B0604020202020204" pitchFamily="34" charset="0"/>
                <a:cs typeface="Arial" panose="020B0604020202020204" pitchFamily="34" charset="0"/>
              </a:rPr>
              <a:t/>
            </a:r>
            <a:br>
              <a:rPr lang="tr-TR" sz="1800" dirty="0">
                <a:solidFill>
                  <a:schemeClr val="tx1"/>
                </a:solidFill>
                <a:latin typeface="Arial" panose="020B0604020202020204" pitchFamily="34" charset="0"/>
                <a:cs typeface="Arial" panose="020B0604020202020204" pitchFamily="34" charset="0"/>
              </a:rPr>
            </a:br>
            <a:r>
              <a:rPr lang="tr-TR" sz="1800" dirty="0" smtClean="0">
                <a:solidFill>
                  <a:schemeClr val="tx1"/>
                </a:solidFill>
                <a:latin typeface="Arial" panose="020B0604020202020204" pitchFamily="34" charset="0"/>
                <a:cs typeface="Arial" panose="020B0604020202020204" pitchFamily="34" charset="0"/>
              </a:rPr>
              <a:t/>
            </a:r>
            <a:br>
              <a:rPr lang="tr-TR" sz="1800" dirty="0" smtClean="0">
                <a:solidFill>
                  <a:schemeClr val="tx1"/>
                </a:solidFill>
                <a:latin typeface="Arial" panose="020B0604020202020204" pitchFamily="34" charset="0"/>
                <a:cs typeface="Arial" panose="020B0604020202020204" pitchFamily="34" charset="0"/>
              </a:rPr>
            </a:br>
            <a:r>
              <a:rPr lang="tr-TR" sz="1800" dirty="0" smtClean="0">
                <a:solidFill>
                  <a:schemeClr val="tx1"/>
                </a:solidFill>
                <a:latin typeface="Arial" panose="020B0604020202020204" pitchFamily="34" charset="0"/>
                <a:cs typeface="Arial" panose="020B0604020202020204" pitchFamily="34" charset="0"/>
              </a:rPr>
              <a:t>(</a:t>
            </a:r>
            <a:r>
              <a:rPr lang="en-US" sz="1800" dirty="0" smtClean="0">
                <a:solidFill>
                  <a:schemeClr val="tx1"/>
                </a:solidFill>
                <a:latin typeface="Arial" panose="020B0604020202020204" pitchFamily="34" charset="0"/>
                <a:cs typeface="Arial" panose="020B0604020202020204" pitchFamily="34" charset="0"/>
              </a:rPr>
              <a:t>YÜKSEKÖĞRETİM </a:t>
            </a:r>
            <a:r>
              <a:rPr lang="en-US" sz="1800" dirty="0">
                <a:solidFill>
                  <a:schemeClr val="tx1"/>
                </a:solidFill>
                <a:latin typeface="Arial" panose="020B0604020202020204" pitchFamily="34" charset="0"/>
                <a:cs typeface="Arial" panose="020B0604020202020204" pitchFamily="34" charset="0"/>
              </a:rPr>
              <a:t>KURUMLARI </a:t>
            </a:r>
            <a:r>
              <a:rPr lang="en-US" sz="1800" dirty="0" smtClean="0">
                <a:solidFill>
                  <a:schemeClr val="tx1"/>
                </a:solidFill>
                <a:latin typeface="Arial" panose="020B0604020202020204" pitchFamily="34" charset="0"/>
                <a:cs typeface="Arial" panose="020B0604020202020204" pitchFamily="34" charset="0"/>
              </a:rPr>
              <a:t>ÖĞRENCİ </a:t>
            </a:r>
            <a:r>
              <a:rPr lang="en-US" sz="1800" dirty="0">
                <a:solidFill>
                  <a:schemeClr val="tx1"/>
                </a:solidFill>
                <a:latin typeface="Arial" panose="020B0604020202020204" pitchFamily="34" charset="0"/>
                <a:cs typeface="Arial" panose="020B0604020202020204" pitchFamily="34" charset="0"/>
              </a:rPr>
              <a:t>DİSİPLİN </a:t>
            </a:r>
            <a:r>
              <a:rPr lang="en-US" sz="1800" dirty="0" smtClean="0">
                <a:solidFill>
                  <a:schemeClr val="tx1"/>
                </a:solidFill>
                <a:latin typeface="Arial" panose="020B0604020202020204" pitchFamily="34" charset="0"/>
                <a:cs typeface="Arial" panose="020B0604020202020204" pitchFamily="34" charset="0"/>
              </a:rPr>
              <a:t>YÖNETMELİĞİ</a:t>
            </a:r>
            <a:r>
              <a:rPr lang="tr-TR" sz="1800" dirty="0" smtClean="0">
                <a:solidFill>
                  <a:schemeClr val="tx1"/>
                </a:solidFill>
                <a:latin typeface="Arial" panose="020B0604020202020204" pitchFamily="34" charset="0"/>
                <a:cs typeface="Arial" panose="020B0604020202020204" pitchFamily="34" charset="0"/>
              </a:rPr>
              <a:t>)</a:t>
            </a:r>
            <a:r>
              <a:rPr lang="en-US" sz="1800" dirty="0">
                <a:solidFill>
                  <a:schemeClr val="bg1"/>
                </a:solidFill>
                <a:latin typeface="Arial" panose="020B0604020202020204" pitchFamily="34" charset="0"/>
                <a:cs typeface="Arial" panose="020B0604020202020204" pitchFamily="34" charset="0"/>
              </a:rPr>
              <a:t/>
            </a:r>
            <a:br>
              <a:rPr lang="en-US" sz="1800" dirty="0">
                <a:solidFill>
                  <a:schemeClr val="bg1"/>
                </a:solidFill>
                <a:latin typeface="Arial" panose="020B0604020202020204" pitchFamily="34" charset="0"/>
                <a:cs typeface="Arial" panose="020B0604020202020204" pitchFamily="34" charset="0"/>
              </a:rPr>
            </a:br>
            <a:endParaRPr lang="en-US" sz="1800"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n-US" dirty="0" smtClean="0">
              <a:hlinkClick r:id="rId2"/>
            </a:endParaRPr>
          </a:p>
          <a:p>
            <a:r>
              <a:rPr lang="en-US" u="sng" dirty="0" smtClean="0"/>
              <a:t>http</a:t>
            </a:r>
            <a:r>
              <a:rPr lang="en-US" u="sng" dirty="0"/>
              <a:t>://</a:t>
            </a:r>
            <a:r>
              <a:rPr lang="en-US" u="sng" dirty="0" smtClean="0"/>
              <a:t>www.ce.yildiz.edu.tr/images/files/disiplin.pdf</a:t>
            </a:r>
          </a:p>
          <a:p>
            <a:endParaRPr lang="en-US" dirty="0" smtClean="0"/>
          </a:p>
          <a:p>
            <a:r>
              <a:rPr lang="en-US" dirty="0"/>
              <a:t>Disciplinary Offences and </a:t>
            </a:r>
            <a:r>
              <a:rPr lang="en-US" dirty="0" smtClean="0"/>
              <a:t>Penalties</a:t>
            </a:r>
            <a:endParaRPr lang="tr-TR" dirty="0"/>
          </a:p>
          <a:p>
            <a:r>
              <a:rPr lang="tr-TR" sz="2000" dirty="0"/>
              <a:t>(Disiplin Cezaları ve Suçları)</a:t>
            </a:r>
            <a:endParaRPr lang="tr-TR" sz="2000" dirty="0" smtClean="0"/>
          </a:p>
          <a:p>
            <a:endParaRPr lang="en-US" dirty="0"/>
          </a:p>
          <a:p>
            <a:r>
              <a:rPr lang="en-US" dirty="0"/>
              <a:t>Disciplinary </a:t>
            </a:r>
            <a:r>
              <a:rPr lang="en-US" dirty="0" smtClean="0"/>
              <a:t>Investigation</a:t>
            </a:r>
            <a:endParaRPr lang="tr-TR" dirty="0" smtClean="0"/>
          </a:p>
          <a:p>
            <a:r>
              <a:rPr lang="tr-TR" sz="2000" dirty="0" smtClean="0"/>
              <a:t>(</a:t>
            </a:r>
            <a:r>
              <a:rPr lang="en-US" sz="2000" dirty="0" err="1" smtClean="0"/>
              <a:t>Disiplin</a:t>
            </a:r>
            <a:r>
              <a:rPr lang="en-US" sz="2000" dirty="0" smtClean="0"/>
              <a:t> </a:t>
            </a:r>
            <a:r>
              <a:rPr lang="en-US" sz="2000" dirty="0" err="1" smtClean="0"/>
              <a:t>Soruşturması</a:t>
            </a:r>
            <a:r>
              <a:rPr lang="tr-TR" sz="2000" dirty="0" smtClean="0"/>
              <a:t>)</a:t>
            </a:r>
            <a:endParaRPr lang="en-US" sz="2000" dirty="0"/>
          </a:p>
        </p:txBody>
      </p:sp>
    </p:spTree>
    <p:extLst>
      <p:ext uri="{BB962C8B-B14F-4D97-AF65-F5344CB8AC3E}">
        <p14:creationId xmlns:p14="http://schemas.microsoft.com/office/powerpoint/2010/main" val="9056080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anose="020B0604020202020204" pitchFamily="34" charset="0"/>
                <a:cs typeface="Arial" panose="020B0604020202020204" pitchFamily="34" charset="0"/>
              </a:rPr>
              <a:t>Office </a:t>
            </a:r>
            <a:r>
              <a:rPr lang="en-US" dirty="0">
                <a:latin typeface="Arial" panose="020B0604020202020204" pitchFamily="34" charset="0"/>
                <a:cs typeface="Arial" panose="020B0604020202020204" pitchFamily="34" charset="0"/>
              </a:rPr>
              <a:t>of Dean of Students</a:t>
            </a:r>
            <a:r>
              <a:rPr lang="tr-TR" dirty="0" smtClean="0">
                <a:latin typeface="Arial" panose="020B0604020202020204" pitchFamily="34" charset="0"/>
                <a:cs typeface="Arial" panose="020B0604020202020204" pitchFamily="34" charset="0"/>
              </a:rPr>
              <a:t/>
            </a:r>
            <a:br>
              <a:rPr lang="tr-TR" dirty="0" smtClean="0">
                <a:latin typeface="Arial" panose="020B0604020202020204" pitchFamily="34" charset="0"/>
                <a:cs typeface="Arial" panose="020B0604020202020204" pitchFamily="34" charset="0"/>
              </a:rPr>
            </a:br>
            <a:r>
              <a:rPr lang="tr-TR"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Öğrenci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Dekanlığı</a:t>
            </a:r>
            <a:r>
              <a:rPr lang="tr-TR"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US" dirty="0"/>
              <a:t>http://</a:t>
            </a:r>
            <a:r>
              <a:rPr lang="en-US" dirty="0" smtClean="0"/>
              <a:t>www.ogrde.yildiz.edu.tr</a:t>
            </a:r>
            <a:r>
              <a:rPr lang="tr-TR" dirty="0" smtClean="0"/>
              <a:t>/en</a:t>
            </a:r>
            <a:endParaRPr lang="en-US" dirty="0"/>
          </a:p>
        </p:txBody>
      </p:sp>
      <p:pic>
        <p:nvPicPr>
          <p:cNvPr id="4" name="Picture 3"/>
          <p:cNvPicPr>
            <a:picLocks noChangeAspect="1"/>
          </p:cNvPicPr>
          <p:nvPr/>
        </p:nvPicPr>
        <p:blipFill>
          <a:blip r:embed="rId2"/>
          <a:stretch>
            <a:fillRect/>
          </a:stretch>
        </p:blipFill>
        <p:spPr>
          <a:xfrm>
            <a:off x="1219200" y="2286000"/>
            <a:ext cx="6705600" cy="3928302"/>
          </a:xfrm>
          <a:prstGeom prst="rect">
            <a:avLst/>
          </a:prstGeom>
        </p:spPr>
      </p:pic>
    </p:spTree>
    <p:extLst>
      <p:ext uri="{BB962C8B-B14F-4D97-AF65-F5344CB8AC3E}">
        <p14:creationId xmlns:p14="http://schemas.microsoft.com/office/powerpoint/2010/main" val="6554923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anose="020B0604020202020204" pitchFamily="34" charset="0"/>
                <a:cs typeface="Arial" panose="020B0604020202020204" pitchFamily="34" charset="0"/>
              </a:rPr>
              <a:t>Office </a:t>
            </a:r>
            <a:r>
              <a:rPr lang="en-US" dirty="0">
                <a:latin typeface="Arial" panose="020B0604020202020204" pitchFamily="34" charset="0"/>
                <a:cs typeface="Arial" panose="020B0604020202020204" pitchFamily="34" charset="0"/>
              </a:rPr>
              <a:t>of Dean of Students</a:t>
            </a:r>
            <a:r>
              <a:rPr lang="tr-TR" dirty="0" smtClean="0">
                <a:latin typeface="Arial" panose="020B0604020202020204" pitchFamily="34" charset="0"/>
                <a:cs typeface="Arial" panose="020B0604020202020204" pitchFamily="34" charset="0"/>
              </a:rPr>
              <a:t/>
            </a:r>
            <a:br>
              <a:rPr lang="tr-TR" dirty="0" smtClean="0">
                <a:latin typeface="Arial" panose="020B0604020202020204" pitchFamily="34" charset="0"/>
                <a:cs typeface="Arial" panose="020B0604020202020204" pitchFamily="34" charset="0"/>
              </a:rPr>
            </a:br>
            <a:r>
              <a:rPr lang="tr-TR"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Öğrenci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Dekanlığı</a:t>
            </a:r>
            <a:r>
              <a:rPr lang="tr-TR"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62000" y="2057400"/>
            <a:ext cx="7620000" cy="4404360"/>
          </a:xfrm>
        </p:spPr>
        <p:txBody>
          <a:bodyPr>
            <a:normAutofit/>
          </a:bodyPr>
          <a:lstStyle/>
          <a:p>
            <a:pPr algn="just"/>
            <a:r>
              <a:rPr lang="en-US" sz="2400" dirty="0"/>
              <a:t>The main purpose of this office is not only to contribute to the academic achievements of you, but also to contribute to your personal, cultural and social development; and to generate a dynamic life in campus by providing fast and effective solutions to the problems that can affect </a:t>
            </a:r>
            <a:r>
              <a:rPr lang="tr-TR" sz="2400" smtClean="0"/>
              <a:t>your</a:t>
            </a:r>
            <a:r>
              <a:rPr lang="en-US" sz="2400" smtClean="0"/>
              <a:t> </a:t>
            </a:r>
            <a:r>
              <a:rPr lang="en-US" sz="2400" dirty="0"/>
              <a:t>development and success during your education.</a:t>
            </a:r>
          </a:p>
        </p:txBody>
      </p:sp>
    </p:spTree>
    <p:extLst>
      <p:ext uri="{BB962C8B-B14F-4D97-AF65-F5344CB8AC3E}">
        <p14:creationId xmlns:p14="http://schemas.microsoft.com/office/powerpoint/2010/main" val="11727269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tr-TR" sz="2800" dirty="0" smtClean="0"/>
              <a:t/>
            </a:r>
            <a:br>
              <a:rPr lang="tr-TR" sz="2800" dirty="0" smtClean="0"/>
            </a:br>
            <a:r>
              <a:rPr lang="tr-TR" sz="2800" dirty="0">
                <a:effectLst/>
                <a:latin typeface="Arial" panose="020B0604020202020204" pitchFamily="34" charset="0"/>
                <a:cs typeface="Arial" panose="020B0604020202020204" pitchFamily="34" charset="0"/>
              </a:rPr>
              <a:t>Psychological Counseling Unit</a:t>
            </a:r>
            <a:r>
              <a:rPr lang="tr-TR" sz="2800" dirty="0" smtClean="0">
                <a:latin typeface="Arial" panose="020B0604020202020204" pitchFamily="34" charset="0"/>
                <a:cs typeface="Arial" panose="020B0604020202020204" pitchFamily="34" charset="0"/>
              </a:rPr>
              <a:t/>
            </a:r>
            <a:br>
              <a:rPr lang="tr-TR" sz="2800" dirty="0" smtClean="0">
                <a:latin typeface="Arial" panose="020B0604020202020204" pitchFamily="34" charset="0"/>
                <a:cs typeface="Arial" panose="020B0604020202020204" pitchFamily="34" charset="0"/>
              </a:rPr>
            </a:br>
            <a:r>
              <a:rPr lang="tr-TR" sz="2800" dirty="0" smtClean="0">
                <a:latin typeface="Arial" panose="020B0604020202020204" pitchFamily="34" charset="0"/>
                <a:cs typeface="Arial" panose="020B0604020202020204" pitchFamily="34" charset="0"/>
              </a:rPr>
              <a:t>(</a:t>
            </a:r>
            <a:r>
              <a:rPr lang="en-US" sz="2000" dirty="0" err="1" smtClean="0">
                <a:latin typeface="Arial" panose="020B0604020202020204" pitchFamily="34" charset="0"/>
                <a:cs typeface="Arial" panose="020B0604020202020204" pitchFamily="34" charset="0"/>
              </a:rPr>
              <a:t>Psikolojik</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Danışma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Birimi</a:t>
            </a:r>
            <a:r>
              <a:rPr lang="tr-TR" sz="2000" dirty="0" smtClean="0">
                <a:latin typeface="Arial" panose="020B0604020202020204" pitchFamily="34" charset="0"/>
                <a:cs typeface="Arial" panose="020B0604020202020204" pitchFamily="34" charset="0"/>
              </a:rPr>
              <a:t>)</a:t>
            </a:r>
            <a:r>
              <a:rPr lang="tr-TR" sz="2000" dirty="0" smtClean="0"/>
              <a:t/>
            </a:r>
            <a:br>
              <a:rPr lang="tr-TR" sz="2000" dirty="0" smtClean="0"/>
            </a:br>
            <a:endParaRPr lang="en-US" sz="2800" dirty="0"/>
          </a:p>
        </p:txBody>
      </p:sp>
      <p:sp>
        <p:nvSpPr>
          <p:cNvPr id="5" name="Right Arrow 4"/>
          <p:cNvSpPr/>
          <p:nvPr/>
        </p:nvSpPr>
        <p:spPr>
          <a:xfrm rot="5737665">
            <a:off x="5090324" y="1365189"/>
            <a:ext cx="792153" cy="38135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6" name="Picture 5"/>
          <p:cNvPicPr>
            <a:picLocks noChangeAspect="1"/>
          </p:cNvPicPr>
          <p:nvPr/>
        </p:nvPicPr>
        <p:blipFill rotWithShape="1">
          <a:blip r:embed="rId2"/>
          <a:srcRect l="5000" t="11852" r="15833" b="2222"/>
          <a:stretch/>
        </p:blipFill>
        <p:spPr>
          <a:xfrm>
            <a:off x="1219200" y="1968733"/>
            <a:ext cx="6286399" cy="3838012"/>
          </a:xfrm>
          <a:prstGeom prst="rect">
            <a:avLst/>
          </a:prstGeom>
        </p:spPr>
      </p:pic>
    </p:spTree>
    <p:extLst>
      <p:ext uri="{BB962C8B-B14F-4D97-AF65-F5344CB8AC3E}">
        <p14:creationId xmlns:p14="http://schemas.microsoft.com/office/powerpoint/2010/main" val="8408736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tr-TR" sz="3600" dirty="0" smtClean="0"/>
              <a:t>Promotion Catalogs</a:t>
            </a:r>
            <a:r>
              <a:rPr lang="tr-TR" sz="3600" dirty="0"/>
              <a:t/>
            </a:r>
            <a:br>
              <a:rPr lang="tr-TR" sz="3600" dirty="0"/>
            </a:br>
            <a:r>
              <a:rPr lang="tr-TR" sz="2800" dirty="0" smtClean="0"/>
              <a:t>(</a:t>
            </a:r>
            <a:r>
              <a:rPr lang="en-US" sz="2800" dirty="0" err="1" smtClean="0"/>
              <a:t>Tanıtım</a:t>
            </a:r>
            <a:r>
              <a:rPr lang="en-US" sz="2800" dirty="0" smtClean="0"/>
              <a:t> </a:t>
            </a:r>
            <a:r>
              <a:rPr lang="en-US" sz="2800" dirty="0" err="1" smtClean="0"/>
              <a:t>Katalogları</a:t>
            </a:r>
            <a:r>
              <a:rPr lang="tr-TR" sz="2800" dirty="0" smtClean="0"/>
              <a:t>)</a:t>
            </a:r>
            <a:endParaRPr lang="en-US" sz="2800" dirty="0"/>
          </a:p>
        </p:txBody>
      </p:sp>
      <p:sp>
        <p:nvSpPr>
          <p:cNvPr id="3" name="Content Placeholder 2"/>
          <p:cNvSpPr>
            <a:spLocks noGrp="1"/>
          </p:cNvSpPr>
          <p:nvPr>
            <p:ph idx="1"/>
          </p:nvPr>
        </p:nvSpPr>
        <p:spPr/>
        <p:txBody>
          <a:bodyPr/>
          <a:lstStyle/>
          <a:p>
            <a:r>
              <a:rPr lang="en-US" dirty="0"/>
              <a:t>http</a:t>
            </a:r>
            <a:r>
              <a:rPr lang="en-US" dirty="0" smtClean="0"/>
              <a:t>://www.iletisim.yildiz.edu.tr/</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 y="2590800"/>
            <a:ext cx="7696200" cy="3607594"/>
          </a:xfrm>
          <a:prstGeom prst="rect">
            <a:avLst/>
          </a:prstGeom>
        </p:spPr>
      </p:pic>
    </p:spTree>
    <p:extLst>
      <p:ext uri="{BB962C8B-B14F-4D97-AF65-F5344CB8AC3E}">
        <p14:creationId xmlns:p14="http://schemas.microsoft.com/office/powerpoint/2010/main" val="2977613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792162"/>
          </a:xfrm>
        </p:spPr>
        <p:txBody>
          <a:bodyPr>
            <a:noAutofit/>
          </a:bodyPr>
          <a:lstStyle/>
          <a:p>
            <a:r>
              <a:rPr lang="en-US" sz="4000" dirty="0">
                <a:solidFill>
                  <a:schemeClr val="tx1"/>
                </a:solidFill>
              </a:rPr>
              <a:t>The meanings of the achievement grades</a:t>
            </a:r>
          </a:p>
        </p:txBody>
      </p:sp>
      <p:graphicFrame>
        <p:nvGraphicFramePr>
          <p:cNvPr id="5" name="Table 4"/>
          <p:cNvGraphicFramePr>
            <a:graphicFrameLocks noGrp="1"/>
          </p:cNvGraphicFramePr>
          <p:nvPr>
            <p:extLst>
              <p:ext uri="{D42A27DB-BD31-4B8C-83A1-F6EECF244321}">
                <p14:modId xmlns:p14="http://schemas.microsoft.com/office/powerpoint/2010/main" val="3402641425"/>
              </p:ext>
            </p:extLst>
          </p:nvPr>
        </p:nvGraphicFramePr>
        <p:xfrm>
          <a:off x="682626" y="1371600"/>
          <a:ext cx="7778748" cy="4800599"/>
        </p:xfrm>
        <a:graphic>
          <a:graphicData uri="http://schemas.openxmlformats.org/drawingml/2006/table">
            <a:tbl>
              <a:tblPr>
                <a:tableStyleId>{5C22544A-7EE6-4342-B048-85BDC9FD1C3A}</a:tableStyleId>
              </a:tblPr>
              <a:tblGrid>
                <a:gridCol w="1747837"/>
                <a:gridCol w="1373187"/>
                <a:gridCol w="2795587"/>
                <a:gridCol w="1862137"/>
              </a:tblGrid>
              <a:tr h="374754">
                <a:tc>
                  <a:txBody>
                    <a:bodyPr/>
                    <a:lstStyle/>
                    <a:p>
                      <a:pPr algn="ctr" fontAlgn="b"/>
                      <a:r>
                        <a:rPr lang="tr-TR" sz="2000" b="1" u="none" strike="noStrike">
                          <a:effectLst/>
                        </a:rPr>
                        <a:t>Success Grade</a:t>
                      </a:r>
                      <a:endParaRPr lang="tr-TR" sz="20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b="1" u="none" strike="noStrike">
                          <a:effectLst/>
                        </a:rPr>
                        <a:t>Coefficient</a:t>
                      </a:r>
                      <a:endParaRPr lang="tr-TR" sz="20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tr-TR" sz="20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tr-TR" sz="2000" b="1" i="0" u="none" strike="noStrike">
                        <a:solidFill>
                          <a:srgbClr val="000000"/>
                        </a:solidFill>
                        <a:effectLst/>
                        <a:latin typeface="Calibri" panose="020F0502020204030204" pitchFamily="34" charset="0"/>
                      </a:endParaRPr>
                    </a:p>
                  </a:txBody>
                  <a:tcPr marL="9525" marR="9525" marT="9525" marB="0" anchor="b"/>
                </a:tc>
              </a:tr>
              <a:tr h="374754">
                <a:tc>
                  <a:txBody>
                    <a:bodyPr/>
                    <a:lstStyle/>
                    <a:p>
                      <a:pPr algn="ctr" fontAlgn="b"/>
                      <a:r>
                        <a:rPr lang="tr-TR" sz="2000" b="1" u="none" strike="noStrike">
                          <a:effectLst/>
                        </a:rPr>
                        <a:t>Başarı Notu</a:t>
                      </a:r>
                      <a:endParaRPr lang="tr-TR" sz="20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b="1" u="none" strike="noStrike">
                          <a:effectLst/>
                        </a:rPr>
                        <a:t>Katsayı</a:t>
                      </a:r>
                      <a:endParaRPr lang="tr-TR" sz="20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b="1" u="none" strike="noStrike">
                          <a:effectLst/>
                        </a:rPr>
                        <a:t>Explanation</a:t>
                      </a:r>
                      <a:endParaRPr lang="tr-TR" sz="20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b="1" u="none" strike="noStrike" dirty="0">
                          <a:effectLst/>
                        </a:rPr>
                        <a:t>Açıklama</a:t>
                      </a:r>
                      <a:endParaRPr lang="tr-TR" sz="2000" b="1" i="0" u="none" strike="noStrike" dirty="0">
                        <a:solidFill>
                          <a:srgbClr val="000000"/>
                        </a:solidFill>
                        <a:effectLst/>
                        <a:latin typeface="Calibri" panose="020F0502020204030204" pitchFamily="34" charset="0"/>
                      </a:endParaRPr>
                    </a:p>
                  </a:txBody>
                  <a:tcPr marL="9525" marR="9525" marT="9525" marB="0" anchor="b"/>
                </a:tc>
              </a:tr>
              <a:tr h="374754">
                <a:tc>
                  <a:txBody>
                    <a:bodyPr/>
                    <a:lstStyle/>
                    <a:p>
                      <a:pPr algn="ctr" fontAlgn="b"/>
                      <a:r>
                        <a:rPr lang="tr-TR" sz="2000" u="none" strike="noStrike">
                          <a:effectLst/>
                        </a:rPr>
                        <a:t>AA</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4,00</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dirty="0">
                          <a:effectLst/>
                        </a:rPr>
                        <a:t>Excellent</a:t>
                      </a:r>
                      <a:endParaRPr lang="tr-TR"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Mükemmel</a:t>
                      </a:r>
                      <a:endParaRPr lang="tr-TR" sz="2000" b="0" i="0" u="none" strike="noStrike">
                        <a:solidFill>
                          <a:srgbClr val="000000"/>
                        </a:solidFill>
                        <a:effectLst/>
                        <a:latin typeface="Calibri" panose="020F0502020204030204" pitchFamily="34" charset="0"/>
                      </a:endParaRPr>
                    </a:p>
                  </a:txBody>
                  <a:tcPr marL="9525" marR="9525" marT="9525" marB="0" anchor="b"/>
                </a:tc>
              </a:tr>
              <a:tr h="374754">
                <a:tc>
                  <a:txBody>
                    <a:bodyPr/>
                    <a:lstStyle/>
                    <a:p>
                      <a:pPr algn="ctr" fontAlgn="b"/>
                      <a:r>
                        <a:rPr lang="tr-TR" sz="2000" u="none" strike="noStrike">
                          <a:effectLst/>
                        </a:rPr>
                        <a:t>BA</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3,50</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Very good</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Pekiyi</a:t>
                      </a:r>
                      <a:endParaRPr lang="tr-TR" sz="2000" b="0" i="0" u="none" strike="noStrike">
                        <a:solidFill>
                          <a:srgbClr val="000000"/>
                        </a:solidFill>
                        <a:effectLst/>
                        <a:latin typeface="Calibri" panose="020F0502020204030204" pitchFamily="34" charset="0"/>
                      </a:endParaRPr>
                    </a:p>
                  </a:txBody>
                  <a:tcPr marL="9525" marR="9525" marT="9525" marB="0" anchor="b"/>
                </a:tc>
              </a:tr>
              <a:tr h="374754">
                <a:tc>
                  <a:txBody>
                    <a:bodyPr/>
                    <a:lstStyle/>
                    <a:p>
                      <a:pPr algn="ctr" fontAlgn="b"/>
                      <a:r>
                        <a:rPr lang="tr-TR" sz="2000" u="none" strike="noStrike">
                          <a:effectLst/>
                        </a:rPr>
                        <a:t>BB</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3,00</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Good</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İyi</a:t>
                      </a:r>
                      <a:endParaRPr lang="tr-TR" sz="2000" b="0" i="0" u="none" strike="noStrike">
                        <a:solidFill>
                          <a:srgbClr val="000000"/>
                        </a:solidFill>
                        <a:effectLst/>
                        <a:latin typeface="Calibri" panose="020F0502020204030204" pitchFamily="34" charset="0"/>
                      </a:endParaRPr>
                    </a:p>
                  </a:txBody>
                  <a:tcPr marL="9525" marR="9525" marT="9525" marB="0" anchor="b"/>
                </a:tc>
              </a:tr>
              <a:tr h="374754">
                <a:tc>
                  <a:txBody>
                    <a:bodyPr/>
                    <a:lstStyle/>
                    <a:p>
                      <a:pPr algn="ctr" fontAlgn="b"/>
                      <a:r>
                        <a:rPr lang="tr-TR" sz="2000" u="none" strike="noStrike">
                          <a:effectLst/>
                        </a:rPr>
                        <a:t>CB</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2,50</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Average</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Orta</a:t>
                      </a:r>
                      <a:endParaRPr lang="tr-TR" sz="2000" b="0" i="0" u="none" strike="noStrike">
                        <a:solidFill>
                          <a:srgbClr val="000000"/>
                        </a:solidFill>
                        <a:effectLst/>
                        <a:latin typeface="Calibri" panose="020F0502020204030204" pitchFamily="34" charset="0"/>
                      </a:endParaRPr>
                    </a:p>
                  </a:txBody>
                  <a:tcPr marL="9525" marR="9525" marT="9525" marB="0" anchor="b"/>
                </a:tc>
              </a:tr>
              <a:tr h="374754">
                <a:tc>
                  <a:txBody>
                    <a:bodyPr/>
                    <a:lstStyle/>
                    <a:p>
                      <a:pPr algn="ctr" fontAlgn="b"/>
                      <a:r>
                        <a:rPr lang="tr-TR" sz="2000" u="none" strike="noStrike">
                          <a:effectLst/>
                        </a:rPr>
                        <a:t>CC</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2,00</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Satisfactory</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Yeterli</a:t>
                      </a:r>
                      <a:endParaRPr lang="tr-TR" sz="2000" b="0" i="0" u="none" strike="noStrike">
                        <a:solidFill>
                          <a:srgbClr val="000000"/>
                        </a:solidFill>
                        <a:effectLst/>
                        <a:latin typeface="Calibri" panose="020F0502020204030204" pitchFamily="34" charset="0"/>
                      </a:endParaRPr>
                    </a:p>
                  </a:txBody>
                  <a:tcPr marL="9525" marR="9525" marT="9525" marB="0" anchor="b"/>
                </a:tc>
              </a:tr>
              <a:tr h="678305">
                <a:tc>
                  <a:txBody>
                    <a:bodyPr/>
                    <a:lstStyle/>
                    <a:p>
                      <a:pPr algn="ctr" fontAlgn="b"/>
                      <a:r>
                        <a:rPr lang="tr-TR" sz="2000" u="none" strike="noStrike">
                          <a:effectLst/>
                        </a:rPr>
                        <a:t>DC</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1,50</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Provisionally Successful</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Koşullu Başarılı</a:t>
                      </a:r>
                      <a:endParaRPr lang="tr-TR" sz="2000" b="0" i="0" u="none" strike="noStrike">
                        <a:solidFill>
                          <a:srgbClr val="000000"/>
                        </a:solidFill>
                        <a:effectLst/>
                        <a:latin typeface="Calibri" panose="020F0502020204030204" pitchFamily="34" charset="0"/>
                      </a:endParaRPr>
                    </a:p>
                  </a:txBody>
                  <a:tcPr marL="9525" marR="9525" marT="9525" marB="0" anchor="b"/>
                </a:tc>
              </a:tr>
              <a:tr h="374754">
                <a:tc>
                  <a:txBody>
                    <a:bodyPr/>
                    <a:lstStyle/>
                    <a:p>
                      <a:pPr algn="ctr" fontAlgn="b"/>
                      <a:r>
                        <a:rPr lang="tr-TR" sz="2000" u="none" strike="noStrike">
                          <a:effectLst/>
                        </a:rPr>
                        <a:t>DD</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1,00</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Fail</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Başarısız</a:t>
                      </a:r>
                      <a:endParaRPr lang="tr-TR" sz="2000" b="0" i="0" u="none" strike="noStrike">
                        <a:solidFill>
                          <a:srgbClr val="000000"/>
                        </a:solidFill>
                        <a:effectLst/>
                        <a:latin typeface="Calibri" panose="020F0502020204030204" pitchFamily="34" charset="0"/>
                      </a:endParaRPr>
                    </a:p>
                  </a:txBody>
                  <a:tcPr marL="9525" marR="9525" marT="9525" marB="0" anchor="b"/>
                </a:tc>
              </a:tr>
              <a:tr h="374754">
                <a:tc>
                  <a:txBody>
                    <a:bodyPr/>
                    <a:lstStyle/>
                    <a:p>
                      <a:pPr algn="ctr" fontAlgn="b"/>
                      <a:r>
                        <a:rPr lang="tr-TR" sz="2000" u="none" strike="noStrike">
                          <a:effectLst/>
                        </a:rPr>
                        <a:t>FD</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0,50</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Fail</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Başarısız</a:t>
                      </a:r>
                      <a:endParaRPr lang="tr-TR" sz="2000" b="0" i="0" u="none" strike="noStrike">
                        <a:solidFill>
                          <a:srgbClr val="000000"/>
                        </a:solidFill>
                        <a:effectLst/>
                        <a:latin typeface="Calibri" panose="020F0502020204030204" pitchFamily="34" charset="0"/>
                      </a:endParaRPr>
                    </a:p>
                  </a:txBody>
                  <a:tcPr marL="9525" marR="9525" marT="9525" marB="0" anchor="b"/>
                </a:tc>
              </a:tr>
              <a:tr h="374754">
                <a:tc>
                  <a:txBody>
                    <a:bodyPr/>
                    <a:lstStyle/>
                    <a:p>
                      <a:pPr algn="ctr" fontAlgn="b"/>
                      <a:r>
                        <a:rPr lang="tr-TR" sz="2000" u="none" strike="noStrike">
                          <a:effectLst/>
                        </a:rPr>
                        <a:t>FF</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0,00</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Fail</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Başarısız</a:t>
                      </a:r>
                      <a:endParaRPr lang="tr-TR" sz="2000" b="0" i="0" u="none" strike="noStrike">
                        <a:solidFill>
                          <a:srgbClr val="000000"/>
                        </a:solidFill>
                        <a:effectLst/>
                        <a:latin typeface="Calibri" panose="020F0502020204030204" pitchFamily="34" charset="0"/>
                      </a:endParaRPr>
                    </a:p>
                  </a:txBody>
                  <a:tcPr marL="9525" marR="9525" marT="9525" marB="0" anchor="b"/>
                </a:tc>
              </a:tr>
              <a:tr h="374754">
                <a:tc>
                  <a:txBody>
                    <a:bodyPr/>
                    <a:lstStyle/>
                    <a:p>
                      <a:pPr algn="ctr" fontAlgn="b"/>
                      <a:r>
                        <a:rPr lang="tr-TR" sz="2000" u="none" strike="noStrike">
                          <a:effectLst/>
                        </a:rPr>
                        <a:t>F0</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0,00</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a:effectLst/>
                        </a:rPr>
                        <a:t>Absent</a:t>
                      </a:r>
                      <a:endParaRPr lang="tr-TR"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tr-TR" sz="2000" u="none" strike="noStrike" dirty="0">
                          <a:effectLst/>
                        </a:rPr>
                        <a:t>Devamsız</a:t>
                      </a:r>
                      <a:endParaRPr lang="tr-TR" sz="20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Tree>
    <p:extLst>
      <p:ext uri="{BB962C8B-B14F-4D97-AF65-F5344CB8AC3E}">
        <p14:creationId xmlns:p14="http://schemas.microsoft.com/office/powerpoint/2010/main" val="27323007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792162"/>
          </a:xfrm>
        </p:spPr>
        <p:txBody>
          <a:bodyPr>
            <a:normAutofit fontScale="90000"/>
          </a:bodyPr>
          <a:lstStyle/>
          <a:p>
            <a:r>
              <a:rPr lang="en-US" b="1" dirty="0"/>
              <a:t>Qualification Requirements And Regulations</a:t>
            </a:r>
            <a:endParaRPr lang="en-US" dirty="0"/>
          </a:p>
        </p:txBody>
      </p:sp>
      <p:sp>
        <p:nvSpPr>
          <p:cNvPr id="3" name="Dikdörtgen 2"/>
          <p:cNvSpPr/>
          <p:nvPr/>
        </p:nvSpPr>
        <p:spPr>
          <a:xfrm>
            <a:off x="228600" y="1308080"/>
            <a:ext cx="8382000" cy="5262979"/>
          </a:xfrm>
          <a:prstGeom prst="rect">
            <a:avLst/>
          </a:prstGeom>
        </p:spPr>
        <p:txBody>
          <a:bodyPr wrap="square">
            <a:spAutoFit/>
          </a:bodyPr>
          <a:lstStyle/>
          <a:p>
            <a:endParaRPr lang="tr-TR" sz="2400" dirty="0" smtClean="0"/>
          </a:p>
          <a:p>
            <a:r>
              <a:rPr lang="en-US" sz="2400" dirty="0" smtClean="0"/>
              <a:t>The </a:t>
            </a:r>
            <a:r>
              <a:rPr lang="en-US" sz="2400" dirty="0"/>
              <a:t>undergraduate students in this program must be successful in all of the courses with a minimum achievement grade of </a:t>
            </a:r>
            <a:r>
              <a:rPr lang="en-US" sz="2400" b="1" dirty="0"/>
              <a:t>DC</a:t>
            </a:r>
            <a:r>
              <a:rPr lang="en-US" sz="2400" dirty="0"/>
              <a:t>, must have completed at least </a:t>
            </a:r>
            <a:r>
              <a:rPr lang="en-US" sz="2400" b="1" dirty="0"/>
              <a:t>240</a:t>
            </a:r>
            <a:r>
              <a:rPr lang="en-US" sz="2400" dirty="0"/>
              <a:t> ECTS credits and have scored a minimum CGPA of </a:t>
            </a:r>
            <a:r>
              <a:rPr lang="en-US" sz="2400" b="1" dirty="0"/>
              <a:t>2.00/4.00</a:t>
            </a:r>
            <a:r>
              <a:rPr lang="en-US" sz="2400" dirty="0"/>
              <a:t>. </a:t>
            </a:r>
            <a:endParaRPr lang="tr-TR" sz="2400" dirty="0" smtClean="0"/>
          </a:p>
          <a:p>
            <a:r>
              <a:rPr lang="tr-TR" sz="2400" i="1" dirty="0" smtClean="0"/>
              <a:t>CGPA</a:t>
            </a:r>
            <a:r>
              <a:rPr lang="tr-TR" sz="2400" i="1" dirty="0"/>
              <a:t>: </a:t>
            </a:r>
            <a:endParaRPr lang="tr-TR" sz="2400" i="1" dirty="0" smtClean="0"/>
          </a:p>
          <a:p>
            <a:r>
              <a:rPr lang="tr-TR" sz="2400" i="1" dirty="0" smtClean="0"/>
              <a:t>Cumulative </a:t>
            </a:r>
            <a:r>
              <a:rPr lang="tr-TR" sz="2400" i="1" dirty="0"/>
              <a:t>Grade Points </a:t>
            </a:r>
            <a:r>
              <a:rPr lang="tr-TR" sz="2400" i="1" dirty="0" smtClean="0"/>
              <a:t>Average</a:t>
            </a:r>
          </a:p>
          <a:p>
            <a:r>
              <a:rPr lang="tr-TR" sz="2400" i="1" dirty="0" smtClean="0"/>
              <a:t>Kümülatif </a:t>
            </a:r>
            <a:r>
              <a:rPr lang="tr-TR" sz="2400" i="1" dirty="0"/>
              <a:t>Not </a:t>
            </a:r>
            <a:r>
              <a:rPr lang="tr-TR" sz="2400" i="1" dirty="0" smtClean="0"/>
              <a:t>Ortalaması</a:t>
            </a:r>
          </a:p>
          <a:p>
            <a:endParaRPr lang="tr-TR" sz="2400" dirty="0"/>
          </a:p>
          <a:p>
            <a:r>
              <a:rPr lang="tr-TR" sz="2400" dirty="0" err="1" smtClean="0"/>
              <a:t>Also</a:t>
            </a:r>
            <a:r>
              <a:rPr lang="en-US" sz="2400" dirty="0" smtClean="0"/>
              <a:t>, </a:t>
            </a:r>
            <a:r>
              <a:rPr lang="en-US" sz="2400" dirty="0"/>
              <a:t>the students must complete </a:t>
            </a:r>
            <a:endParaRPr lang="tr-TR" sz="2400" dirty="0" smtClean="0"/>
          </a:p>
          <a:p>
            <a:r>
              <a:rPr lang="en-US" sz="2400" dirty="0" smtClean="0"/>
              <a:t>their </a:t>
            </a:r>
            <a:r>
              <a:rPr lang="en-US" sz="2400" dirty="0"/>
              <a:t>compulsory </a:t>
            </a:r>
            <a:r>
              <a:rPr lang="en-US" sz="2400" u="sng" dirty="0"/>
              <a:t>internship</a:t>
            </a:r>
            <a:r>
              <a:rPr lang="en-US" sz="2400" dirty="0"/>
              <a:t> within </a:t>
            </a:r>
            <a:endParaRPr lang="tr-TR" sz="2400" dirty="0" smtClean="0"/>
          </a:p>
          <a:p>
            <a:r>
              <a:rPr lang="en-US" sz="2400" dirty="0" smtClean="0"/>
              <a:t>the </a:t>
            </a:r>
            <a:r>
              <a:rPr lang="en-US" sz="2400" dirty="0"/>
              <a:t>designated period of time and </a:t>
            </a:r>
            <a:endParaRPr lang="tr-TR" sz="2400" dirty="0" smtClean="0"/>
          </a:p>
          <a:p>
            <a:r>
              <a:rPr lang="en-US" sz="2400" dirty="0" smtClean="0"/>
              <a:t>within </a:t>
            </a:r>
            <a:r>
              <a:rPr lang="en-US" sz="2400" dirty="0"/>
              <a:t>the scope of </a:t>
            </a:r>
            <a:r>
              <a:rPr lang="en-US" sz="2400" dirty="0" smtClean="0"/>
              <a:t>necessary</a:t>
            </a:r>
            <a:endParaRPr lang="tr-TR" sz="2400" dirty="0" smtClean="0"/>
          </a:p>
          <a:p>
            <a:r>
              <a:rPr lang="en-US" sz="2400" dirty="0" smtClean="0"/>
              <a:t> </a:t>
            </a:r>
            <a:r>
              <a:rPr lang="en-US" sz="2400" dirty="0"/>
              <a:t>qualifications.</a:t>
            </a:r>
          </a:p>
        </p:txBody>
      </p:sp>
      <p:pic>
        <p:nvPicPr>
          <p:cNvPr id="4" name="Resim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003296" y="4419600"/>
            <a:ext cx="2619375" cy="1743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669071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err="1" smtClean="0"/>
              <a:t>What</a:t>
            </a:r>
            <a:r>
              <a:rPr lang="tr-TR" dirty="0" smtClean="0"/>
              <a:t> do </a:t>
            </a:r>
            <a:r>
              <a:rPr lang="tr-TR" dirty="0" err="1" smtClean="0"/>
              <a:t>we</a:t>
            </a:r>
            <a:r>
              <a:rPr lang="tr-TR" dirty="0" smtClean="0"/>
              <a:t> do in </a:t>
            </a:r>
            <a:r>
              <a:rPr lang="tr-TR" dirty="0" err="1" smtClean="0"/>
              <a:t>the</a:t>
            </a:r>
            <a:r>
              <a:rPr lang="tr-TR" dirty="0" smtClean="0"/>
              <a:t> </a:t>
            </a:r>
            <a:r>
              <a:rPr lang="tr-TR" dirty="0" err="1" smtClean="0"/>
              <a:t>department</a:t>
            </a:r>
            <a:r>
              <a:rPr lang="tr-TR" dirty="0" smtClean="0"/>
              <a:t>?</a:t>
            </a:r>
            <a:endParaRPr lang="en-US" dirty="0"/>
          </a:p>
        </p:txBody>
      </p:sp>
      <p:sp>
        <p:nvSpPr>
          <p:cNvPr id="6" name="Metin kutusu 5"/>
          <p:cNvSpPr txBox="1"/>
          <p:nvPr/>
        </p:nvSpPr>
        <p:spPr>
          <a:xfrm>
            <a:off x="444500" y="1817320"/>
            <a:ext cx="5334000" cy="830997"/>
          </a:xfrm>
          <a:prstGeom prst="rect">
            <a:avLst/>
          </a:prstGeom>
          <a:noFill/>
        </p:spPr>
        <p:txBody>
          <a:bodyPr wrap="square" rtlCol="0">
            <a:spAutoFit/>
          </a:bodyPr>
          <a:lstStyle/>
          <a:p>
            <a:r>
              <a:rPr lang="tr-TR" sz="2400" dirty="0" smtClean="0"/>
              <a:t>Our offices are in A-Blok </a:t>
            </a:r>
          </a:p>
          <a:p>
            <a:r>
              <a:rPr lang="tr-TR" sz="2400" dirty="0" smtClean="0"/>
              <a:t>@</a:t>
            </a:r>
            <a:r>
              <a:rPr lang="tr-TR" sz="2400" dirty="0"/>
              <a:t> Faculty of Arts &amp; </a:t>
            </a:r>
            <a:r>
              <a:rPr lang="tr-TR" sz="2400" dirty="0" smtClean="0"/>
              <a:t>Science Building.</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2971800"/>
            <a:ext cx="1962150" cy="261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a:stretch>
            <a:fillRect/>
          </a:stretch>
        </p:blipFill>
        <p:spPr>
          <a:xfrm>
            <a:off x="469900" y="2971800"/>
            <a:ext cx="5529760" cy="3079667"/>
          </a:xfrm>
          <a:prstGeom prst="rect">
            <a:avLst/>
          </a:prstGeom>
        </p:spPr>
      </p:pic>
    </p:spTree>
    <p:extLst>
      <p:ext uri="{BB962C8B-B14F-4D97-AF65-F5344CB8AC3E}">
        <p14:creationId xmlns:p14="http://schemas.microsoft.com/office/powerpoint/2010/main" val="30583218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t>What</a:t>
            </a:r>
            <a:r>
              <a:rPr lang="tr-TR" dirty="0" smtClean="0"/>
              <a:t> do </a:t>
            </a:r>
            <a:r>
              <a:rPr lang="tr-TR" dirty="0" err="1" smtClean="0"/>
              <a:t>Statisticans</a:t>
            </a:r>
            <a:r>
              <a:rPr lang="tr-TR" dirty="0" smtClean="0"/>
              <a:t> Do?*</a:t>
            </a:r>
            <a:endParaRPr lang="en-US" dirty="0"/>
          </a:p>
        </p:txBody>
      </p:sp>
      <p:sp>
        <p:nvSpPr>
          <p:cNvPr id="3" name="Metin kutusu 2"/>
          <p:cNvSpPr txBox="1"/>
          <p:nvPr/>
        </p:nvSpPr>
        <p:spPr>
          <a:xfrm>
            <a:off x="2442251" y="5963216"/>
            <a:ext cx="4259499" cy="369332"/>
          </a:xfrm>
          <a:prstGeom prst="rect">
            <a:avLst/>
          </a:prstGeom>
          <a:noFill/>
        </p:spPr>
        <p:txBody>
          <a:bodyPr wrap="none" rtlCol="0">
            <a:spAutoFit/>
          </a:bodyPr>
          <a:lstStyle/>
          <a:p>
            <a:r>
              <a:rPr lang="en-US" dirty="0">
                <a:solidFill>
                  <a:schemeClr val="bg1"/>
                </a:solidFill>
              </a:rPr>
              <a:t>*American Statistical Association (ASA)</a:t>
            </a:r>
          </a:p>
        </p:txBody>
      </p:sp>
      <p:sp>
        <p:nvSpPr>
          <p:cNvPr id="4" name="Dikdörtgen 3"/>
          <p:cNvSpPr/>
          <p:nvPr/>
        </p:nvSpPr>
        <p:spPr>
          <a:xfrm>
            <a:off x="685800" y="1447800"/>
            <a:ext cx="7620000" cy="4339650"/>
          </a:xfrm>
          <a:prstGeom prst="rect">
            <a:avLst/>
          </a:prstGeom>
        </p:spPr>
        <p:txBody>
          <a:bodyPr wrap="square">
            <a:spAutoFit/>
          </a:bodyPr>
          <a:lstStyle/>
          <a:p>
            <a:pPr algn="just"/>
            <a:r>
              <a:rPr lang="en-US" sz="2400" dirty="0"/>
              <a:t>Data are not just numbers, but numbers that carry information about a specific setting and need to be interpreted in that setting. With the growth in the use of data comes a growing demand for the services of statisticians, who are experts in the following</a:t>
            </a:r>
            <a:r>
              <a:rPr lang="en-US" sz="2400" dirty="0" smtClean="0"/>
              <a:t>:</a:t>
            </a:r>
            <a:endParaRPr lang="tr-TR" sz="2400" dirty="0" smtClean="0"/>
          </a:p>
          <a:p>
            <a:pPr algn="just"/>
            <a:endParaRPr lang="tr-TR" sz="2400" dirty="0"/>
          </a:p>
          <a:p>
            <a:pPr algn="just"/>
            <a:endParaRPr lang="en-US" sz="2400" dirty="0"/>
          </a:p>
          <a:p>
            <a:pPr algn="just"/>
            <a:r>
              <a:rPr lang="tr-TR" sz="2400" dirty="0" smtClean="0"/>
              <a:t>• </a:t>
            </a:r>
            <a:r>
              <a:rPr lang="en-US" sz="2400" dirty="0" smtClean="0"/>
              <a:t>Producing </a:t>
            </a:r>
            <a:r>
              <a:rPr lang="en-US" sz="2400" dirty="0"/>
              <a:t>trustworthy data</a:t>
            </a:r>
          </a:p>
          <a:p>
            <a:pPr algn="just"/>
            <a:r>
              <a:rPr lang="tr-TR" sz="2400" dirty="0"/>
              <a:t>• </a:t>
            </a:r>
            <a:r>
              <a:rPr lang="en-US" sz="2400" dirty="0" smtClean="0"/>
              <a:t>Analyzing </a:t>
            </a:r>
            <a:r>
              <a:rPr lang="en-US" sz="2400" dirty="0"/>
              <a:t>data to make their meaning clear</a:t>
            </a:r>
          </a:p>
          <a:p>
            <a:pPr algn="just"/>
            <a:r>
              <a:rPr lang="tr-TR" sz="2400" dirty="0"/>
              <a:t>• </a:t>
            </a:r>
            <a:r>
              <a:rPr lang="en-US" sz="2400" dirty="0" smtClean="0"/>
              <a:t>Drawing </a:t>
            </a:r>
            <a:r>
              <a:rPr lang="en-US" sz="2400" dirty="0"/>
              <a:t>practical conclusions from data</a:t>
            </a:r>
          </a:p>
          <a:p>
            <a:r>
              <a:rPr lang="en-US" dirty="0"/>
              <a:t/>
            </a:r>
            <a:br>
              <a:rPr lang="en-US" dirty="0"/>
            </a:br>
            <a:endParaRPr lang="en-US" dirty="0"/>
          </a:p>
        </p:txBody>
      </p:sp>
    </p:spTree>
    <p:extLst>
      <p:ext uri="{BB962C8B-B14F-4D97-AF65-F5344CB8AC3E}">
        <p14:creationId xmlns:p14="http://schemas.microsoft.com/office/powerpoint/2010/main" val="2053043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dirty="0" smtClean="0"/>
              <a:t>Programs</a:t>
            </a:r>
            <a:endParaRPr lang="en-US" dirty="0"/>
          </a:p>
        </p:txBody>
      </p:sp>
      <p:graphicFrame>
        <p:nvGraphicFramePr>
          <p:cNvPr id="3" name="Diyagram 2"/>
          <p:cNvGraphicFramePr/>
          <p:nvPr>
            <p:extLst>
              <p:ext uri="{D42A27DB-BD31-4B8C-83A1-F6EECF244321}">
                <p14:modId xmlns:p14="http://schemas.microsoft.com/office/powerpoint/2010/main" val="1844372388"/>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25445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en-US" b="0" dirty="0">
                <a:effectLst/>
              </a:rPr>
              <a:t>Examples of Statistics </a:t>
            </a:r>
            <a:r>
              <a:rPr lang="en-US" b="0" dirty="0" smtClean="0">
                <a:effectLst/>
              </a:rPr>
              <a:t>Careers</a:t>
            </a:r>
            <a:r>
              <a:rPr lang="tr-TR" b="0" dirty="0" smtClean="0">
                <a:effectLst/>
              </a:rPr>
              <a:t>*</a:t>
            </a:r>
            <a:endParaRPr lang="en-US" dirty="0"/>
          </a:p>
        </p:txBody>
      </p:sp>
      <p:sp>
        <p:nvSpPr>
          <p:cNvPr id="3" name="Metin kutusu 2"/>
          <p:cNvSpPr txBox="1"/>
          <p:nvPr/>
        </p:nvSpPr>
        <p:spPr>
          <a:xfrm>
            <a:off x="2442251" y="5963216"/>
            <a:ext cx="4259499" cy="369332"/>
          </a:xfrm>
          <a:prstGeom prst="rect">
            <a:avLst/>
          </a:prstGeom>
          <a:noFill/>
        </p:spPr>
        <p:txBody>
          <a:bodyPr wrap="none" rtlCol="0">
            <a:spAutoFit/>
          </a:bodyPr>
          <a:lstStyle/>
          <a:p>
            <a:r>
              <a:rPr lang="en-US" dirty="0">
                <a:solidFill>
                  <a:schemeClr val="bg1"/>
                </a:solidFill>
              </a:rPr>
              <a:t>*American Statistical Association (ASA)</a:t>
            </a:r>
          </a:p>
        </p:txBody>
      </p:sp>
      <p:sp>
        <p:nvSpPr>
          <p:cNvPr id="5" name="Dikdörtgen 4"/>
          <p:cNvSpPr/>
          <p:nvPr/>
        </p:nvSpPr>
        <p:spPr>
          <a:xfrm>
            <a:off x="533400" y="1524000"/>
            <a:ext cx="8305800" cy="4801314"/>
          </a:xfrm>
          <a:prstGeom prst="rect">
            <a:avLst/>
          </a:prstGeom>
        </p:spPr>
        <p:txBody>
          <a:bodyPr wrap="square">
            <a:spAutoFit/>
          </a:bodyPr>
          <a:lstStyle/>
          <a:p>
            <a:r>
              <a:rPr lang="en-US" u="sng" dirty="0" smtClean="0">
                <a:solidFill>
                  <a:schemeClr val="bg1"/>
                </a:solidFill>
              </a:rPr>
              <a:t>Medicine</a:t>
            </a:r>
            <a:endParaRPr lang="en-US" u="sng" dirty="0">
              <a:solidFill>
                <a:schemeClr val="bg1"/>
              </a:solidFill>
            </a:endParaRPr>
          </a:p>
          <a:p>
            <a:r>
              <a:rPr lang="en-US" dirty="0">
                <a:solidFill>
                  <a:schemeClr val="bg1"/>
                </a:solidFill>
              </a:rPr>
              <a:t>The search for improved medical treatments rests on careful experiments that compare promising new treatments with the current state of the art. Statisticians work with medical teams to design experiments and analyze the complex data they produce</a:t>
            </a:r>
            <a:r>
              <a:rPr lang="en-US" dirty="0" smtClean="0">
                <a:solidFill>
                  <a:schemeClr val="bg1"/>
                </a:solidFill>
              </a:rPr>
              <a:t>.</a:t>
            </a:r>
            <a:endParaRPr lang="tr-TR" dirty="0" smtClean="0">
              <a:solidFill>
                <a:schemeClr val="bg1"/>
              </a:solidFill>
            </a:endParaRPr>
          </a:p>
          <a:p>
            <a:r>
              <a:rPr lang="en-US" u="sng" dirty="0" smtClean="0">
                <a:solidFill>
                  <a:schemeClr val="bg1"/>
                </a:solidFill>
              </a:rPr>
              <a:t>Environment</a:t>
            </a:r>
            <a:r>
              <a:rPr lang="en-US" dirty="0">
                <a:solidFill>
                  <a:schemeClr val="bg1"/>
                </a:solidFill>
              </a:rPr>
              <a:t/>
            </a:r>
            <a:br>
              <a:rPr lang="en-US" dirty="0">
                <a:solidFill>
                  <a:schemeClr val="bg1"/>
                </a:solidFill>
              </a:rPr>
            </a:br>
            <a:r>
              <a:rPr lang="en-US" dirty="0">
                <a:solidFill>
                  <a:schemeClr val="bg1"/>
                </a:solidFill>
              </a:rPr>
              <a:t>Studies of the environment require data on the abundance and location of plants and animals, on the spread of pollution from its sources, and on the possible effects of changes in human activities. The data are often incomplete or uncertain, but statisticians can help uncover their meaning.</a:t>
            </a:r>
          </a:p>
          <a:p>
            <a:r>
              <a:rPr lang="en-US" u="sng" dirty="0" smtClean="0">
                <a:solidFill>
                  <a:schemeClr val="bg1"/>
                </a:solidFill>
              </a:rPr>
              <a:t>Industry</a:t>
            </a:r>
            <a:r>
              <a:rPr lang="en-US" dirty="0">
                <a:solidFill>
                  <a:schemeClr val="bg1"/>
                </a:solidFill>
              </a:rPr>
              <a:t/>
            </a:r>
            <a:br>
              <a:rPr lang="en-US" dirty="0">
                <a:solidFill>
                  <a:schemeClr val="bg1"/>
                </a:solidFill>
              </a:rPr>
            </a:br>
            <a:r>
              <a:rPr lang="en-US" dirty="0">
                <a:solidFill>
                  <a:schemeClr val="bg1"/>
                </a:solidFill>
              </a:rPr>
              <a:t>The future of many industries and their employees depends on improvement in the quality of goods and services and the efficiency with which they are produced and delivered. Improvement should be based on data, rather than guesswork. More companies are installing elaborate systems to collect and act on data to better serve their customers.</a:t>
            </a:r>
          </a:p>
          <a:p>
            <a:endParaRPr lang="en-US" dirty="0">
              <a:solidFill>
                <a:schemeClr val="bg1"/>
              </a:solidFill>
            </a:endParaRPr>
          </a:p>
        </p:txBody>
      </p:sp>
    </p:spTree>
    <p:extLst>
      <p:ext uri="{BB962C8B-B14F-4D97-AF65-F5344CB8AC3E}">
        <p14:creationId xmlns:p14="http://schemas.microsoft.com/office/powerpoint/2010/main" val="13177685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en-US" b="0" dirty="0">
                <a:effectLst/>
              </a:rPr>
              <a:t>Examples of Statistics </a:t>
            </a:r>
            <a:r>
              <a:rPr lang="en-US" b="0" dirty="0" smtClean="0">
                <a:effectLst/>
              </a:rPr>
              <a:t>Careers</a:t>
            </a:r>
            <a:r>
              <a:rPr lang="tr-TR" b="0" dirty="0" smtClean="0">
                <a:effectLst/>
              </a:rPr>
              <a:t>*</a:t>
            </a:r>
            <a:endParaRPr lang="en-US" dirty="0"/>
          </a:p>
        </p:txBody>
      </p:sp>
      <p:sp>
        <p:nvSpPr>
          <p:cNvPr id="3" name="Metin kutusu 2"/>
          <p:cNvSpPr txBox="1"/>
          <p:nvPr/>
        </p:nvSpPr>
        <p:spPr>
          <a:xfrm>
            <a:off x="2442251" y="5963216"/>
            <a:ext cx="4259499" cy="369332"/>
          </a:xfrm>
          <a:prstGeom prst="rect">
            <a:avLst/>
          </a:prstGeom>
          <a:noFill/>
        </p:spPr>
        <p:txBody>
          <a:bodyPr wrap="none" rtlCol="0">
            <a:spAutoFit/>
          </a:bodyPr>
          <a:lstStyle/>
          <a:p>
            <a:r>
              <a:rPr lang="en-US" dirty="0">
                <a:solidFill>
                  <a:schemeClr val="bg1"/>
                </a:solidFill>
              </a:rPr>
              <a:t>*American Statistical Association (ASA)</a:t>
            </a:r>
          </a:p>
        </p:txBody>
      </p:sp>
      <p:sp>
        <p:nvSpPr>
          <p:cNvPr id="5" name="Dikdörtgen 4"/>
          <p:cNvSpPr/>
          <p:nvPr/>
        </p:nvSpPr>
        <p:spPr>
          <a:xfrm>
            <a:off x="533400" y="1524000"/>
            <a:ext cx="8305800" cy="3416320"/>
          </a:xfrm>
          <a:prstGeom prst="rect">
            <a:avLst/>
          </a:prstGeom>
        </p:spPr>
        <p:txBody>
          <a:bodyPr wrap="square">
            <a:spAutoFit/>
          </a:bodyPr>
          <a:lstStyle/>
          <a:p>
            <a:r>
              <a:rPr lang="en-US" u="sng" dirty="0">
                <a:solidFill>
                  <a:schemeClr val="bg1"/>
                </a:solidFill>
              </a:rPr>
              <a:t>Government </a:t>
            </a:r>
            <a:r>
              <a:rPr lang="en-US" u="sng" dirty="0" smtClean="0">
                <a:solidFill>
                  <a:schemeClr val="bg1"/>
                </a:solidFill>
              </a:rPr>
              <a:t>Surveys</a:t>
            </a:r>
            <a:r>
              <a:rPr lang="en-US" dirty="0">
                <a:solidFill>
                  <a:schemeClr val="bg1"/>
                </a:solidFill>
              </a:rPr>
              <a:t/>
            </a:r>
            <a:br>
              <a:rPr lang="en-US" dirty="0">
                <a:solidFill>
                  <a:schemeClr val="bg1"/>
                </a:solidFill>
              </a:rPr>
            </a:br>
            <a:r>
              <a:rPr lang="en-US" dirty="0">
                <a:solidFill>
                  <a:schemeClr val="bg1"/>
                </a:solidFill>
              </a:rPr>
              <a:t>How many people are unemployed this month? What do we export to China, and what do we import? Are rates of violent crime increasing or decreasing? The government wants data on issues such as these to guide policy, and government statistics agencies provide them by surveys of households and businesses.</a:t>
            </a:r>
          </a:p>
          <a:p>
            <a:r>
              <a:rPr lang="en-US" u="sng" dirty="0">
                <a:solidFill>
                  <a:schemeClr val="bg1"/>
                </a:solidFill>
              </a:rPr>
              <a:t>Market </a:t>
            </a:r>
            <a:r>
              <a:rPr lang="en-US" u="sng" dirty="0" smtClean="0">
                <a:solidFill>
                  <a:schemeClr val="bg1"/>
                </a:solidFill>
              </a:rPr>
              <a:t>Research</a:t>
            </a:r>
            <a:r>
              <a:rPr lang="en-US" dirty="0">
                <a:solidFill>
                  <a:schemeClr val="bg1"/>
                </a:solidFill>
              </a:rPr>
              <a:t/>
            </a:r>
            <a:br>
              <a:rPr lang="en-US" dirty="0">
                <a:solidFill>
                  <a:schemeClr val="bg1"/>
                </a:solidFill>
              </a:rPr>
            </a:br>
            <a:r>
              <a:rPr lang="en-US" dirty="0">
                <a:solidFill>
                  <a:schemeClr val="bg1"/>
                </a:solidFill>
              </a:rPr>
              <a:t>Are consumer tastes in television programs changing? What are promising locations for a new retail outlet? Market researchers use both government data and their own surveys to answer questions such as these. Statisticians design the elaborate surveys that gather data for both public and private use.</a:t>
            </a:r>
          </a:p>
          <a:p>
            <a:endParaRPr lang="en-US" dirty="0">
              <a:solidFill>
                <a:schemeClr val="bg1"/>
              </a:solidFill>
            </a:endParaRPr>
          </a:p>
        </p:txBody>
      </p:sp>
    </p:spTree>
    <p:extLst>
      <p:ext uri="{BB962C8B-B14F-4D97-AF65-F5344CB8AC3E}">
        <p14:creationId xmlns:p14="http://schemas.microsoft.com/office/powerpoint/2010/main" val="19655441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5344490"/>
            <a:ext cx="3415188" cy="1034906"/>
          </a:xfrm>
          <a:prstGeom prst="rect">
            <a:avLst/>
          </a:prstGeom>
        </p:spPr>
      </p:pic>
      <p:sp>
        <p:nvSpPr>
          <p:cNvPr id="4" name="Başlık 3"/>
          <p:cNvSpPr>
            <a:spLocks noGrp="1"/>
          </p:cNvSpPr>
          <p:nvPr>
            <p:ph type="title"/>
          </p:nvPr>
        </p:nvSpPr>
        <p:spPr/>
        <p:txBody>
          <a:bodyPr/>
          <a:lstStyle/>
          <a:p>
            <a:r>
              <a:rPr lang="tr-TR" dirty="0" smtClean="0"/>
              <a:t>Where Do We </a:t>
            </a:r>
            <a:r>
              <a:rPr lang="tr-TR" dirty="0"/>
              <a:t>W</a:t>
            </a:r>
            <a:r>
              <a:rPr lang="tr-TR" dirty="0" smtClean="0"/>
              <a:t>ork?</a:t>
            </a:r>
            <a:endParaRPr lang="en-US" dirty="0"/>
          </a:p>
        </p:txBody>
      </p:sp>
      <p:sp>
        <p:nvSpPr>
          <p:cNvPr id="5" name="Metin kutusu 4"/>
          <p:cNvSpPr txBox="1"/>
          <p:nvPr/>
        </p:nvSpPr>
        <p:spPr>
          <a:xfrm>
            <a:off x="652097" y="1752600"/>
            <a:ext cx="7292381" cy="4154984"/>
          </a:xfrm>
          <a:prstGeom prst="rect">
            <a:avLst/>
          </a:prstGeom>
          <a:noFill/>
        </p:spPr>
        <p:txBody>
          <a:bodyPr wrap="none" rtlCol="0">
            <a:spAutoFit/>
          </a:bodyPr>
          <a:lstStyle/>
          <a:p>
            <a:r>
              <a:rPr lang="tr-TR" sz="2400" dirty="0" err="1" smtClean="0">
                <a:solidFill>
                  <a:schemeClr val="bg1"/>
                </a:solidFill>
              </a:rPr>
              <a:t>Universities</a:t>
            </a:r>
            <a:r>
              <a:rPr lang="tr-TR" sz="2400" dirty="0" smtClean="0">
                <a:solidFill>
                  <a:schemeClr val="bg1"/>
                </a:solidFill>
              </a:rPr>
              <a:t> (</a:t>
            </a:r>
            <a:r>
              <a:rPr lang="tr-TR" sz="2400" dirty="0" err="1" smtClean="0">
                <a:solidFill>
                  <a:schemeClr val="bg1"/>
                </a:solidFill>
              </a:rPr>
              <a:t>Academia</a:t>
            </a:r>
            <a:r>
              <a:rPr lang="tr-TR" sz="2400" dirty="0" smtClean="0">
                <a:solidFill>
                  <a:schemeClr val="bg1"/>
                </a:solidFill>
              </a:rPr>
              <a:t>)</a:t>
            </a:r>
          </a:p>
          <a:p>
            <a:r>
              <a:rPr lang="tr-TR" sz="2400" dirty="0" err="1" smtClean="0">
                <a:solidFill>
                  <a:schemeClr val="bg1"/>
                </a:solidFill>
              </a:rPr>
              <a:t>Banks</a:t>
            </a:r>
            <a:endParaRPr lang="tr-TR" sz="2400" dirty="0" smtClean="0">
              <a:solidFill>
                <a:schemeClr val="bg1"/>
              </a:solidFill>
            </a:endParaRPr>
          </a:p>
          <a:p>
            <a:r>
              <a:rPr lang="tr-TR" sz="2400" dirty="0" err="1" smtClean="0">
                <a:solidFill>
                  <a:schemeClr val="bg1"/>
                </a:solidFill>
              </a:rPr>
              <a:t>Research</a:t>
            </a:r>
            <a:r>
              <a:rPr lang="tr-TR" sz="2400" dirty="0" smtClean="0">
                <a:solidFill>
                  <a:schemeClr val="bg1"/>
                </a:solidFill>
              </a:rPr>
              <a:t> </a:t>
            </a:r>
            <a:r>
              <a:rPr lang="tr-TR" sz="2400" dirty="0" err="1" smtClean="0">
                <a:solidFill>
                  <a:schemeClr val="bg1"/>
                </a:solidFill>
              </a:rPr>
              <a:t>Companies</a:t>
            </a:r>
            <a:endParaRPr lang="tr-TR" sz="2400" dirty="0" smtClean="0">
              <a:solidFill>
                <a:schemeClr val="bg1"/>
              </a:solidFill>
            </a:endParaRPr>
          </a:p>
          <a:p>
            <a:r>
              <a:rPr lang="tr-TR" sz="2400" dirty="0" err="1" smtClean="0">
                <a:solidFill>
                  <a:schemeClr val="bg1"/>
                </a:solidFill>
              </a:rPr>
              <a:t>Insurance</a:t>
            </a:r>
            <a:r>
              <a:rPr lang="tr-TR" sz="2400" dirty="0" smtClean="0">
                <a:solidFill>
                  <a:schemeClr val="bg1"/>
                </a:solidFill>
              </a:rPr>
              <a:t> </a:t>
            </a:r>
            <a:r>
              <a:rPr lang="tr-TR" sz="2400" dirty="0" err="1" smtClean="0">
                <a:solidFill>
                  <a:schemeClr val="bg1"/>
                </a:solidFill>
              </a:rPr>
              <a:t>Companies</a:t>
            </a:r>
            <a:endParaRPr lang="tr-TR" sz="2400" dirty="0" smtClean="0">
              <a:solidFill>
                <a:schemeClr val="bg1"/>
              </a:solidFill>
            </a:endParaRPr>
          </a:p>
          <a:p>
            <a:r>
              <a:rPr lang="tr-TR" sz="2400" dirty="0" err="1" smtClean="0">
                <a:solidFill>
                  <a:schemeClr val="bg1"/>
                </a:solidFill>
              </a:rPr>
              <a:t>There</a:t>
            </a:r>
            <a:r>
              <a:rPr lang="tr-TR" sz="2400" dirty="0" smtClean="0">
                <a:solidFill>
                  <a:schemeClr val="bg1"/>
                </a:solidFill>
              </a:rPr>
              <a:t> is </a:t>
            </a:r>
            <a:r>
              <a:rPr lang="tr-TR" sz="2400" dirty="0" err="1" smtClean="0">
                <a:solidFill>
                  <a:schemeClr val="bg1"/>
                </a:solidFill>
              </a:rPr>
              <a:t>nowhere</a:t>
            </a:r>
            <a:r>
              <a:rPr lang="tr-TR" sz="2400" dirty="0" smtClean="0">
                <a:solidFill>
                  <a:schemeClr val="bg1"/>
                </a:solidFill>
              </a:rPr>
              <a:t> not </a:t>
            </a:r>
            <a:r>
              <a:rPr lang="tr-TR" sz="2400" dirty="0" err="1" smtClean="0">
                <a:solidFill>
                  <a:schemeClr val="bg1"/>
                </a:solidFill>
              </a:rPr>
              <a:t>using</a:t>
            </a:r>
            <a:r>
              <a:rPr lang="tr-TR" sz="2400" dirty="0" smtClean="0">
                <a:solidFill>
                  <a:schemeClr val="bg1"/>
                </a:solidFill>
              </a:rPr>
              <a:t> </a:t>
            </a:r>
            <a:r>
              <a:rPr lang="tr-TR" sz="2400" dirty="0" err="1" smtClean="0">
                <a:solidFill>
                  <a:schemeClr val="bg1"/>
                </a:solidFill>
              </a:rPr>
              <a:t>Statistics</a:t>
            </a:r>
            <a:r>
              <a:rPr lang="tr-TR" sz="2400" dirty="0" smtClean="0">
                <a:solidFill>
                  <a:schemeClr val="bg1"/>
                </a:solidFill>
              </a:rPr>
              <a:t>! </a:t>
            </a:r>
            <a:r>
              <a:rPr lang="tr-TR" sz="2400" dirty="0" err="1" smtClean="0">
                <a:solidFill>
                  <a:schemeClr val="bg1"/>
                </a:solidFill>
              </a:rPr>
              <a:t>So</a:t>
            </a:r>
            <a:r>
              <a:rPr lang="tr-TR" sz="2400" dirty="0" smtClean="0">
                <a:solidFill>
                  <a:schemeClr val="bg1"/>
                </a:solidFill>
              </a:rPr>
              <a:t>, </a:t>
            </a:r>
            <a:r>
              <a:rPr lang="tr-TR" sz="2400" dirty="0" err="1" smtClean="0">
                <a:solidFill>
                  <a:schemeClr val="bg1"/>
                </a:solidFill>
              </a:rPr>
              <a:t>relax</a:t>
            </a:r>
            <a:r>
              <a:rPr lang="tr-TR" sz="2400" dirty="0">
                <a:solidFill>
                  <a:schemeClr val="bg1"/>
                </a:solidFill>
              </a:rPr>
              <a:t>!</a:t>
            </a:r>
            <a:r>
              <a:rPr lang="tr-TR" sz="2400" dirty="0" smtClean="0">
                <a:solidFill>
                  <a:schemeClr val="bg1"/>
                </a:solidFill>
              </a:rPr>
              <a:t> </a:t>
            </a:r>
          </a:p>
          <a:p>
            <a:r>
              <a:rPr lang="tr-TR" sz="2400" dirty="0" err="1" smtClean="0">
                <a:solidFill>
                  <a:schemeClr val="bg1"/>
                </a:solidFill>
              </a:rPr>
              <a:t>You</a:t>
            </a:r>
            <a:r>
              <a:rPr lang="tr-TR" sz="2400" dirty="0" smtClean="0">
                <a:solidFill>
                  <a:schemeClr val="bg1"/>
                </a:solidFill>
              </a:rPr>
              <a:t> </a:t>
            </a:r>
            <a:r>
              <a:rPr lang="tr-TR" sz="2400" dirty="0" err="1" smtClean="0">
                <a:solidFill>
                  <a:schemeClr val="bg1"/>
                </a:solidFill>
              </a:rPr>
              <a:t>will</a:t>
            </a:r>
            <a:r>
              <a:rPr lang="tr-TR" sz="2400" dirty="0" smtClean="0">
                <a:solidFill>
                  <a:schemeClr val="bg1"/>
                </a:solidFill>
              </a:rPr>
              <a:t> </a:t>
            </a:r>
            <a:r>
              <a:rPr lang="tr-TR" sz="2400" dirty="0" err="1" smtClean="0">
                <a:solidFill>
                  <a:schemeClr val="bg1"/>
                </a:solidFill>
              </a:rPr>
              <a:t>find</a:t>
            </a:r>
            <a:r>
              <a:rPr lang="tr-TR" sz="2400" dirty="0" smtClean="0">
                <a:solidFill>
                  <a:schemeClr val="bg1"/>
                </a:solidFill>
              </a:rPr>
              <a:t> a </a:t>
            </a:r>
            <a:r>
              <a:rPr lang="tr-TR" sz="2400" dirty="0" err="1" smtClean="0">
                <a:solidFill>
                  <a:schemeClr val="bg1"/>
                </a:solidFill>
              </a:rPr>
              <a:t>job</a:t>
            </a:r>
            <a:r>
              <a:rPr lang="tr-TR" sz="2400" dirty="0" smtClean="0">
                <a:solidFill>
                  <a:schemeClr val="bg1"/>
                </a:solidFill>
              </a:rPr>
              <a:t>! BUT, </a:t>
            </a:r>
            <a:r>
              <a:rPr lang="tr-TR" sz="2400" dirty="0" err="1" smtClean="0">
                <a:solidFill>
                  <a:schemeClr val="bg1"/>
                </a:solidFill>
              </a:rPr>
              <a:t>make</a:t>
            </a:r>
            <a:r>
              <a:rPr lang="tr-TR" sz="2400" dirty="0" smtClean="0">
                <a:solidFill>
                  <a:schemeClr val="bg1"/>
                </a:solidFill>
              </a:rPr>
              <a:t> sure </a:t>
            </a:r>
            <a:r>
              <a:rPr lang="tr-TR" sz="2400" dirty="0" err="1" smtClean="0">
                <a:solidFill>
                  <a:schemeClr val="bg1"/>
                </a:solidFill>
              </a:rPr>
              <a:t>which</a:t>
            </a:r>
            <a:r>
              <a:rPr lang="tr-TR" sz="2400" dirty="0" smtClean="0">
                <a:solidFill>
                  <a:schemeClr val="bg1"/>
                </a:solidFill>
              </a:rPr>
              <a:t> </a:t>
            </a:r>
            <a:r>
              <a:rPr lang="tr-TR" sz="2400" dirty="0" err="1" smtClean="0">
                <a:solidFill>
                  <a:schemeClr val="bg1"/>
                </a:solidFill>
              </a:rPr>
              <a:t>area</a:t>
            </a:r>
            <a:r>
              <a:rPr lang="tr-TR" sz="2400" dirty="0" smtClean="0">
                <a:solidFill>
                  <a:schemeClr val="bg1"/>
                </a:solidFill>
              </a:rPr>
              <a:t> </a:t>
            </a:r>
            <a:r>
              <a:rPr lang="tr-TR" sz="2400" dirty="0" err="1" smtClean="0">
                <a:solidFill>
                  <a:schemeClr val="bg1"/>
                </a:solidFill>
              </a:rPr>
              <a:t>you</a:t>
            </a:r>
            <a:r>
              <a:rPr lang="tr-TR" sz="2400" dirty="0" smtClean="0">
                <a:solidFill>
                  <a:schemeClr val="bg1"/>
                </a:solidFill>
              </a:rPr>
              <a:t> </a:t>
            </a:r>
          </a:p>
          <a:p>
            <a:r>
              <a:rPr lang="tr-TR" sz="2400" dirty="0" err="1" smtClean="0">
                <a:solidFill>
                  <a:schemeClr val="bg1"/>
                </a:solidFill>
              </a:rPr>
              <a:t>like</a:t>
            </a:r>
            <a:r>
              <a:rPr lang="tr-TR" sz="2400" dirty="0" smtClean="0">
                <a:solidFill>
                  <a:schemeClr val="bg1"/>
                </a:solidFill>
              </a:rPr>
              <a:t> </a:t>
            </a:r>
            <a:r>
              <a:rPr lang="tr-TR" sz="2400" dirty="0" err="1" smtClean="0">
                <a:solidFill>
                  <a:schemeClr val="bg1"/>
                </a:solidFill>
              </a:rPr>
              <a:t>the</a:t>
            </a:r>
            <a:r>
              <a:rPr lang="tr-TR" sz="2400" dirty="0" smtClean="0">
                <a:solidFill>
                  <a:schemeClr val="bg1"/>
                </a:solidFill>
              </a:rPr>
              <a:t> </a:t>
            </a:r>
            <a:r>
              <a:rPr lang="tr-TR" sz="2400" dirty="0" err="1" smtClean="0">
                <a:solidFill>
                  <a:schemeClr val="bg1"/>
                </a:solidFill>
              </a:rPr>
              <a:t>most</a:t>
            </a:r>
            <a:r>
              <a:rPr lang="tr-TR" sz="2400" dirty="0" smtClean="0">
                <a:solidFill>
                  <a:schemeClr val="bg1"/>
                </a:solidFill>
              </a:rPr>
              <a:t> </a:t>
            </a:r>
            <a:r>
              <a:rPr lang="tr-TR" sz="2400" dirty="0" err="1" smtClean="0">
                <a:solidFill>
                  <a:schemeClr val="bg1"/>
                </a:solidFill>
              </a:rPr>
              <a:t>before</a:t>
            </a:r>
            <a:r>
              <a:rPr lang="tr-TR" sz="2400" dirty="0" smtClean="0">
                <a:solidFill>
                  <a:schemeClr val="bg1"/>
                </a:solidFill>
              </a:rPr>
              <a:t> </a:t>
            </a:r>
            <a:r>
              <a:rPr lang="tr-TR" sz="2400" dirty="0" err="1" smtClean="0">
                <a:solidFill>
                  <a:schemeClr val="bg1"/>
                </a:solidFill>
              </a:rPr>
              <a:t>the</a:t>
            </a:r>
            <a:r>
              <a:rPr lang="tr-TR" sz="2400" dirty="0" smtClean="0">
                <a:solidFill>
                  <a:schemeClr val="bg1"/>
                </a:solidFill>
              </a:rPr>
              <a:t> </a:t>
            </a:r>
            <a:r>
              <a:rPr lang="tr-TR" sz="2400" dirty="0" err="1" smtClean="0">
                <a:solidFill>
                  <a:schemeClr val="bg1"/>
                </a:solidFill>
              </a:rPr>
              <a:t>graduation</a:t>
            </a:r>
            <a:r>
              <a:rPr lang="tr-TR" sz="2400" dirty="0" smtClean="0">
                <a:solidFill>
                  <a:schemeClr val="bg1"/>
                </a:solidFill>
              </a:rPr>
              <a:t>.</a:t>
            </a:r>
          </a:p>
          <a:p>
            <a:endParaRPr lang="tr-TR" sz="2400" dirty="0" smtClean="0">
              <a:solidFill>
                <a:schemeClr val="bg1"/>
              </a:solidFill>
            </a:endParaRPr>
          </a:p>
          <a:p>
            <a:endParaRPr lang="tr-TR" sz="2400" dirty="0" smtClean="0">
              <a:solidFill>
                <a:schemeClr val="bg1"/>
              </a:solidFill>
            </a:endParaRPr>
          </a:p>
          <a:p>
            <a:r>
              <a:rPr lang="en-US" sz="2400" dirty="0" smtClean="0">
                <a:solidFill>
                  <a:schemeClr val="bg1"/>
                </a:solidFill>
              </a:rPr>
              <a:t>Public </a:t>
            </a:r>
            <a:r>
              <a:rPr lang="tr-TR" sz="2400" dirty="0" smtClean="0">
                <a:solidFill>
                  <a:schemeClr val="bg1"/>
                </a:solidFill>
              </a:rPr>
              <a:t>I</a:t>
            </a:r>
            <a:r>
              <a:rPr lang="en-US" sz="2400" dirty="0" err="1" smtClean="0">
                <a:solidFill>
                  <a:schemeClr val="bg1"/>
                </a:solidFill>
              </a:rPr>
              <a:t>nstitutions</a:t>
            </a:r>
            <a:r>
              <a:rPr lang="en-US" sz="2400" dirty="0" smtClean="0">
                <a:solidFill>
                  <a:schemeClr val="bg1"/>
                </a:solidFill>
              </a:rPr>
              <a:t> and </a:t>
            </a:r>
            <a:r>
              <a:rPr lang="tr-TR" sz="2400" dirty="0" smtClean="0">
                <a:solidFill>
                  <a:schemeClr val="bg1"/>
                </a:solidFill>
              </a:rPr>
              <a:t>O</a:t>
            </a:r>
            <a:r>
              <a:rPr lang="en-US" sz="2400" dirty="0" err="1" smtClean="0">
                <a:solidFill>
                  <a:schemeClr val="bg1"/>
                </a:solidFill>
              </a:rPr>
              <a:t>rganizations</a:t>
            </a:r>
            <a:r>
              <a:rPr lang="tr-TR" sz="2400" dirty="0" smtClean="0">
                <a:solidFill>
                  <a:schemeClr val="bg1"/>
                </a:solidFill>
              </a:rPr>
              <a:t>, </a:t>
            </a:r>
            <a:r>
              <a:rPr lang="tr-TR" sz="2400" dirty="0" err="1" smtClean="0">
                <a:solidFill>
                  <a:schemeClr val="bg1"/>
                </a:solidFill>
              </a:rPr>
              <a:t>such</a:t>
            </a:r>
            <a:r>
              <a:rPr lang="tr-TR" sz="2400" dirty="0" smtClean="0">
                <a:solidFill>
                  <a:schemeClr val="bg1"/>
                </a:solidFill>
              </a:rPr>
              <a:t> as: </a:t>
            </a:r>
          </a:p>
          <a:p>
            <a:r>
              <a:rPr lang="en-US" sz="2400" dirty="0" smtClean="0">
                <a:solidFill>
                  <a:schemeClr val="bg1"/>
                </a:solidFill>
                <a:hlinkClick r:id="rId4"/>
              </a:rPr>
              <a:t>http</a:t>
            </a:r>
            <a:r>
              <a:rPr lang="en-US" sz="2400" dirty="0">
                <a:solidFill>
                  <a:schemeClr val="bg1"/>
                </a:solidFill>
                <a:hlinkClick r:id="rId4"/>
              </a:rPr>
              <a:t>://www.turkstat.gov.tr/Start.do</a:t>
            </a:r>
            <a:endParaRPr lang="en-US" sz="2400" dirty="0">
              <a:solidFill>
                <a:schemeClr val="bg1"/>
              </a:solidFill>
            </a:endParaRPr>
          </a:p>
        </p:txBody>
      </p:sp>
    </p:spTree>
    <p:extLst>
      <p:ext uri="{BB962C8B-B14F-4D97-AF65-F5344CB8AC3E}">
        <p14:creationId xmlns:p14="http://schemas.microsoft.com/office/powerpoint/2010/main" val="1566682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98" y="228600"/>
            <a:ext cx="9053427"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211611" y="457200"/>
            <a:ext cx="6705600"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800" dirty="0">
                <a:solidFill>
                  <a:srgbClr val="002060"/>
                </a:solidFill>
              </a:rPr>
              <a:t>Library and Documentation Department</a:t>
            </a:r>
          </a:p>
        </p:txBody>
      </p:sp>
    </p:spTree>
    <p:extLst>
      <p:ext uri="{BB962C8B-B14F-4D97-AF65-F5344CB8AC3E}">
        <p14:creationId xmlns:p14="http://schemas.microsoft.com/office/powerpoint/2010/main" val="25123882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 y="685800"/>
            <a:ext cx="9144000" cy="5318852"/>
          </a:xfrm>
          <a:prstGeom prst="rect">
            <a:avLst/>
          </a:prstGeom>
        </p:spPr>
      </p:pic>
    </p:spTree>
    <p:extLst>
      <p:ext uri="{BB962C8B-B14F-4D97-AF65-F5344CB8AC3E}">
        <p14:creationId xmlns:p14="http://schemas.microsoft.com/office/powerpoint/2010/main" val="37498330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295400"/>
            <a:ext cx="9144000" cy="4990948"/>
          </a:xfrm>
          <a:prstGeom prst="rect">
            <a:avLst/>
          </a:prstGeom>
        </p:spPr>
      </p:pic>
      <p:sp>
        <p:nvSpPr>
          <p:cNvPr id="6" name="TextBox 5"/>
          <p:cNvSpPr txBox="1"/>
          <p:nvPr/>
        </p:nvSpPr>
        <p:spPr>
          <a:xfrm>
            <a:off x="1409700" y="304800"/>
            <a:ext cx="6324600" cy="923330"/>
          </a:xfrm>
          <a:prstGeom prst="rect">
            <a:avLst/>
          </a:prstGeom>
          <a:noFill/>
        </p:spPr>
        <p:txBody>
          <a:bodyPr wrap="square" rtlCol="0">
            <a:spAutoFit/>
          </a:bodyPr>
          <a:lstStyle/>
          <a:p>
            <a:r>
              <a:rPr lang="tr-TR" dirty="0" smtClean="0"/>
              <a:t>For more detailed information about Erasmus+ program, please click on «Frequently Asked Questions (Sıkça Sorulan Sorular)» on the website.</a:t>
            </a:r>
            <a:endParaRPr lang="en-US" dirty="0"/>
          </a:p>
        </p:txBody>
      </p:sp>
    </p:spTree>
    <p:extLst>
      <p:ext uri="{BB962C8B-B14F-4D97-AF65-F5344CB8AC3E}">
        <p14:creationId xmlns:p14="http://schemas.microsoft.com/office/powerpoint/2010/main" val="3081069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381000"/>
            <a:ext cx="7391400" cy="954107"/>
          </a:xfrm>
          <a:prstGeom prst="rect">
            <a:avLst/>
          </a:prstGeom>
          <a:noFill/>
        </p:spPr>
        <p:txBody>
          <a:bodyPr wrap="square" rtlCol="0">
            <a:spAutoFit/>
          </a:bodyPr>
          <a:lstStyle/>
          <a:p>
            <a:r>
              <a:rPr lang="tr-TR" sz="2800" dirty="0"/>
              <a:t>International Statistics Student Colloquium</a:t>
            </a:r>
          </a:p>
          <a:p>
            <a:r>
              <a:rPr lang="tr-TR" sz="2800" dirty="0" smtClean="0"/>
              <a:t>(Uluslararası İstatistik Öğrenci Kolokyumu)</a:t>
            </a:r>
            <a:endParaRPr lang="en-US" sz="2800" dirty="0"/>
          </a:p>
        </p:txBody>
      </p:sp>
      <p:sp>
        <p:nvSpPr>
          <p:cNvPr id="3" name="TextBox 2"/>
          <p:cNvSpPr txBox="1"/>
          <p:nvPr/>
        </p:nvSpPr>
        <p:spPr>
          <a:xfrm>
            <a:off x="1066800" y="1616321"/>
            <a:ext cx="7315200" cy="2862322"/>
          </a:xfrm>
          <a:prstGeom prst="rect">
            <a:avLst/>
          </a:prstGeom>
          <a:noFill/>
        </p:spPr>
        <p:txBody>
          <a:bodyPr wrap="square" rtlCol="0">
            <a:spAutoFit/>
          </a:bodyPr>
          <a:lstStyle/>
          <a:p>
            <a:pPr algn="just"/>
            <a:r>
              <a:rPr lang="tr-TR" dirty="0" smtClean="0"/>
              <a:t>In this event, statistics students make their own presentations to the students and teaching staff.</a:t>
            </a:r>
          </a:p>
          <a:p>
            <a:pPr algn="just"/>
            <a:endParaRPr lang="tr-TR" dirty="0" smtClean="0"/>
          </a:p>
          <a:p>
            <a:pPr algn="just"/>
            <a:r>
              <a:rPr lang="tr-TR" dirty="0" smtClean="0"/>
              <a:t>Every year, the colloquium is organized in different locations.</a:t>
            </a:r>
          </a:p>
          <a:p>
            <a:pPr algn="just"/>
            <a:r>
              <a:rPr lang="tr-TR" dirty="0" smtClean="0"/>
              <a:t>For example, YTU organized the colloquium </a:t>
            </a:r>
            <a:r>
              <a:rPr lang="tr-TR" dirty="0"/>
              <a:t>in 2018 </a:t>
            </a:r>
            <a:r>
              <a:rPr lang="tr-TR" dirty="0" smtClean="0"/>
              <a:t>and AU organized the colloquium in 2019 (in 2020, the colloquium was not organized because of Covid-19)</a:t>
            </a:r>
          </a:p>
          <a:p>
            <a:pPr algn="just"/>
            <a:endParaRPr lang="tr-TR" dirty="0"/>
          </a:p>
          <a:p>
            <a:pPr algn="just"/>
            <a:r>
              <a:rPr lang="en-US" dirty="0"/>
              <a:t>Students study on their own researches with their advisor and make a presentation about their </a:t>
            </a:r>
            <a:r>
              <a:rPr lang="en-US" dirty="0" smtClean="0"/>
              <a:t>topics</a:t>
            </a:r>
            <a:r>
              <a:rPr lang="tr-TR" dirty="0" smtClean="0"/>
              <a:t> to the </a:t>
            </a:r>
            <a:r>
              <a:rPr lang="tr-TR" dirty="0"/>
              <a:t>participants</a:t>
            </a:r>
            <a:r>
              <a:rPr lang="en-US" dirty="0" smtClean="0"/>
              <a:t>.</a:t>
            </a:r>
            <a:endParaRPr lang="en-US" dirty="0"/>
          </a:p>
        </p:txBody>
      </p:sp>
      <p:pic>
        <p:nvPicPr>
          <p:cNvPr id="4" name="Picture 3"/>
          <p:cNvPicPr>
            <a:picLocks noChangeAspect="1"/>
          </p:cNvPicPr>
          <p:nvPr/>
        </p:nvPicPr>
        <p:blipFill>
          <a:blip r:embed="rId2"/>
          <a:stretch>
            <a:fillRect/>
          </a:stretch>
        </p:blipFill>
        <p:spPr>
          <a:xfrm>
            <a:off x="6477000" y="4662819"/>
            <a:ext cx="2495550" cy="1885405"/>
          </a:xfrm>
          <a:prstGeom prst="rect">
            <a:avLst/>
          </a:prstGeom>
        </p:spPr>
      </p:pic>
      <p:pic>
        <p:nvPicPr>
          <p:cNvPr id="5" name="Picture 4"/>
          <p:cNvPicPr>
            <a:picLocks noChangeAspect="1"/>
          </p:cNvPicPr>
          <p:nvPr/>
        </p:nvPicPr>
        <p:blipFill>
          <a:blip r:embed="rId3"/>
          <a:stretch>
            <a:fillRect/>
          </a:stretch>
        </p:blipFill>
        <p:spPr>
          <a:xfrm>
            <a:off x="152400" y="4734458"/>
            <a:ext cx="2495549" cy="1839166"/>
          </a:xfrm>
          <a:prstGeom prst="rect">
            <a:avLst/>
          </a:prstGeom>
        </p:spPr>
      </p:pic>
      <p:pic>
        <p:nvPicPr>
          <p:cNvPr id="6" name="Picture 5"/>
          <p:cNvPicPr>
            <a:picLocks noChangeAspect="1"/>
          </p:cNvPicPr>
          <p:nvPr/>
        </p:nvPicPr>
        <p:blipFill>
          <a:blip r:embed="rId4"/>
          <a:stretch>
            <a:fillRect/>
          </a:stretch>
        </p:blipFill>
        <p:spPr>
          <a:xfrm>
            <a:off x="3378993" y="4734458"/>
            <a:ext cx="2366963" cy="1813766"/>
          </a:xfrm>
          <a:prstGeom prst="rect">
            <a:avLst/>
          </a:prstGeom>
        </p:spPr>
      </p:pic>
    </p:spTree>
    <p:extLst>
      <p:ext uri="{BB962C8B-B14F-4D97-AF65-F5344CB8AC3E}">
        <p14:creationId xmlns:p14="http://schemas.microsoft.com/office/powerpoint/2010/main" val="25302794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val="34904718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extLst>
              <p:ext uri="{D42A27DB-BD31-4B8C-83A1-F6EECF244321}">
                <p14:modId xmlns:p14="http://schemas.microsoft.com/office/powerpoint/2010/main" val="4252820873"/>
              </p:ext>
            </p:extLst>
          </p:nvPr>
        </p:nvGraphicFramePr>
        <p:xfrm>
          <a:off x="4800600" y="3962400"/>
          <a:ext cx="4038600" cy="2225040"/>
        </p:xfrm>
        <a:graphic>
          <a:graphicData uri="http://schemas.openxmlformats.org/drawingml/2006/table">
            <a:tbl>
              <a:tblPr firstRow="1" bandRow="1">
                <a:tableStyleId>{7DF18680-E054-41AD-8BC1-D1AEF772440D}</a:tableStyleId>
              </a:tblPr>
              <a:tblGrid>
                <a:gridCol w="609600"/>
                <a:gridCol w="3429000"/>
              </a:tblGrid>
              <a:tr h="370840">
                <a:tc gridSpan="2">
                  <a:txBody>
                    <a:bodyPr/>
                    <a:lstStyle/>
                    <a:p>
                      <a:r>
                        <a:rPr lang="tr-TR" dirty="0" err="1" smtClean="0"/>
                        <a:t>Academic</a:t>
                      </a:r>
                      <a:r>
                        <a:rPr lang="tr-TR" dirty="0" smtClean="0"/>
                        <a:t> </a:t>
                      </a:r>
                      <a:r>
                        <a:rPr lang="tr-TR" dirty="0" err="1" smtClean="0"/>
                        <a:t>Staff</a:t>
                      </a:r>
                      <a:endParaRPr lang="en-US" dirty="0"/>
                    </a:p>
                  </a:txBody>
                  <a:tcPr/>
                </a:tc>
                <a:tc hMerge="1">
                  <a:txBody>
                    <a:bodyPr/>
                    <a:lstStyle/>
                    <a:p>
                      <a:endParaRPr lang="en-US" dirty="0"/>
                    </a:p>
                  </a:txBody>
                  <a:tcPr/>
                </a:tc>
              </a:tr>
              <a:tr h="370840">
                <a:tc>
                  <a:txBody>
                    <a:bodyPr/>
                    <a:lstStyle/>
                    <a:p>
                      <a:r>
                        <a:rPr lang="en-US" dirty="0" smtClean="0"/>
                        <a:t>5</a:t>
                      </a:r>
                      <a:endParaRPr lang="en-US" dirty="0"/>
                    </a:p>
                  </a:txBody>
                  <a:tcPr/>
                </a:tc>
                <a:tc>
                  <a:txBody>
                    <a:bodyPr/>
                    <a:lstStyle/>
                    <a:p>
                      <a:r>
                        <a:rPr lang="tr-TR" dirty="0" err="1" smtClean="0"/>
                        <a:t>Professor</a:t>
                      </a:r>
                      <a:endParaRPr lang="en-US" dirty="0"/>
                    </a:p>
                  </a:txBody>
                  <a:tcPr/>
                </a:tc>
              </a:tr>
              <a:tr h="370840">
                <a:tc>
                  <a:txBody>
                    <a:bodyPr/>
                    <a:lstStyle/>
                    <a:p>
                      <a:r>
                        <a:rPr lang="tr-TR" dirty="0" smtClean="0"/>
                        <a:t>6</a:t>
                      </a:r>
                      <a:endParaRPr lang="en-US" dirty="0"/>
                    </a:p>
                  </a:txBody>
                  <a:tcPr/>
                </a:tc>
                <a:tc>
                  <a:txBody>
                    <a:bodyPr/>
                    <a:lstStyle/>
                    <a:p>
                      <a:r>
                        <a:rPr lang="tr-TR" dirty="0" err="1" smtClean="0"/>
                        <a:t>Associate</a:t>
                      </a:r>
                      <a:r>
                        <a:rPr lang="tr-TR" dirty="0" smtClean="0"/>
                        <a:t> </a:t>
                      </a:r>
                      <a:r>
                        <a:rPr lang="tr-TR" dirty="0" err="1" smtClean="0"/>
                        <a:t>Professor</a:t>
                      </a:r>
                      <a:endParaRPr lang="en-US" dirty="0"/>
                    </a:p>
                  </a:txBody>
                  <a:tcPr/>
                </a:tc>
              </a:tr>
              <a:tr h="370840">
                <a:tc>
                  <a:txBody>
                    <a:bodyPr/>
                    <a:lstStyle/>
                    <a:p>
                      <a:r>
                        <a:rPr lang="en-US" dirty="0" smtClean="0"/>
                        <a:t>4</a:t>
                      </a:r>
                      <a:endParaRPr lang="en-US" dirty="0"/>
                    </a:p>
                  </a:txBody>
                  <a:tcPr/>
                </a:tc>
                <a:tc>
                  <a:txBody>
                    <a:bodyPr/>
                    <a:lstStyle/>
                    <a:p>
                      <a:r>
                        <a:rPr lang="tr-TR" dirty="0" err="1" smtClean="0"/>
                        <a:t>Assistant</a:t>
                      </a:r>
                      <a:r>
                        <a:rPr lang="tr-TR" dirty="0" smtClean="0"/>
                        <a:t> </a:t>
                      </a:r>
                      <a:r>
                        <a:rPr lang="tr-TR" dirty="0" err="1" smtClean="0"/>
                        <a:t>Professor</a:t>
                      </a:r>
                      <a:endParaRPr lang="en-US" dirty="0"/>
                    </a:p>
                  </a:txBody>
                  <a:tcPr/>
                </a:tc>
              </a:tr>
              <a:tr h="370840">
                <a:tc>
                  <a:txBody>
                    <a:bodyPr/>
                    <a:lstStyle/>
                    <a:p>
                      <a:r>
                        <a:rPr lang="tr-TR" dirty="0" smtClean="0"/>
                        <a:t>1</a:t>
                      </a:r>
                      <a:endParaRPr lang="en-US" dirty="0"/>
                    </a:p>
                  </a:txBody>
                  <a:tcPr/>
                </a:tc>
                <a:tc>
                  <a:txBody>
                    <a:bodyPr/>
                    <a:lstStyle/>
                    <a:p>
                      <a:r>
                        <a:rPr lang="tr-TR" dirty="0" err="1" smtClean="0"/>
                        <a:t>Lecturer</a:t>
                      </a:r>
                      <a:r>
                        <a:rPr lang="tr-TR" dirty="0" smtClean="0"/>
                        <a:t> Dr.</a:t>
                      </a:r>
                      <a:endParaRPr lang="en-US" dirty="0"/>
                    </a:p>
                  </a:txBody>
                  <a:tcPr/>
                </a:tc>
              </a:tr>
              <a:tr h="370840">
                <a:tc>
                  <a:txBody>
                    <a:bodyPr/>
                    <a:lstStyle/>
                    <a:p>
                      <a:r>
                        <a:rPr lang="en-US" dirty="0" smtClean="0"/>
                        <a:t>8</a:t>
                      </a:r>
                      <a:endParaRPr lang="en-US" dirty="0"/>
                    </a:p>
                  </a:txBody>
                  <a:tcPr/>
                </a:tc>
                <a:tc>
                  <a:txBody>
                    <a:bodyPr/>
                    <a:lstStyle/>
                    <a:p>
                      <a:r>
                        <a:rPr lang="tr-TR" dirty="0" err="1" smtClean="0"/>
                        <a:t>Research</a:t>
                      </a:r>
                      <a:r>
                        <a:rPr lang="tr-TR" dirty="0" smtClean="0"/>
                        <a:t> </a:t>
                      </a:r>
                      <a:r>
                        <a:rPr lang="tr-TR" dirty="0" err="1" smtClean="0"/>
                        <a:t>Assistant</a:t>
                      </a:r>
                      <a:endParaRPr lang="en-US" dirty="0"/>
                    </a:p>
                  </a:txBody>
                  <a:tcPr/>
                </a:tc>
              </a:tr>
            </a:tbl>
          </a:graphicData>
        </a:graphic>
      </p:graphicFrame>
      <p:graphicFrame>
        <p:nvGraphicFramePr>
          <p:cNvPr id="3" name="Tablo 2"/>
          <p:cNvGraphicFramePr>
            <a:graphicFrameLocks noGrp="1"/>
          </p:cNvGraphicFramePr>
          <p:nvPr>
            <p:extLst>
              <p:ext uri="{D42A27DB-BD31-4B8C-83A1-F6EECF244321}">
                <p14:modId xmlns:p14="http://schemas.microsoft.com/office/powerpoint/2010/main" val="4243007434"/>
              </p:ext>
            </p:extLst>
          </p:nvPr>
        </p:nvGraphicFramePr>
        <p:xfrm>
          <a:off x="152400" y="178559"/>
          <a:ext cx="4343400" cy="3370580"/>
        </p:xfrm>
        <a:graphic>
          <a:graphicData uri="http://schemas.openxmlformats.org/drawingml/2006/table">
            <a:tbl>
              <a:tblPr firstRow="1" bandRow="1">
                <a:tableStyleId>{327F97BB-C833-4FB7-BDE5-3F7075034690}</a:tableStyleId>
              </a:tblPr>
              <a:tblGrid>
                <a:gridCol w="4343400"/>
              </a:tblGrid>
              <a:tr h="1054100">
                <a:tc>
                  <a:txBody>
                    <a:bodyPr/>
                    <a:lstStyle/>
                    <a:p>
                      <a:r>
                        <a:rPr lang="tr-TR" sz="1400" dirty="0" err="1" smtClean="0">
                          <a:solidFill>
                            <a:schemeClr val="bg1"/>
                          </a:solidFill>
                        </a:rPr>
                        <a:t>Head</a:t>
                      </a:r>
                      <a:r>
                        <a:rPr lang="tr-TR" sz="1400" dirty="0" smtClean="0">
                          <a:solidFill>
                            <a:schemeClr val="bg1"/>
                          </a:solidFill>
                        </a:rPr>
                        <a:t> of </a:t>
                      </a:r>
                      <a:r>
                        <a:rPr lang="tr-TR" sz="1400" dirty="0" err="1" smtClean="0">
                          <a:solidFill>
                            <a:schemeClr val="bg1"/>
                          </a:solidFill>
                        </a:rPr>
                        <a:t>Department</a:t>
                      </a:r>
                      <a:endParaRPr lang="tr-TR" sz="1400" dirty="0" smtClean="0">
                        <a:solidFill>
                          <a:schemeClr val="bg1"/>
                        </a:solidFill>
                      </a:endParaRPr>
                    </a:p>
                    <a:p>
                      <a:endParaRPr lang="tr-TR" sz="1400" dirty="0" smtClean="0">
                        <a:solidFill>
                          <a:schemeClr val="bg1"/>
                        </a:solidFill>
                      </a:endParaRPr>
                    </a:p>
                    <a:p>
                      <a:r>
                        <a:rPr lang="tr-TR" sz="1400" b="0" dirty="0" smtClean="0">
                          <a:solidFill>
                            <a:schemeClr val="bg1"/>
                          </a:solidFill>
                        </a:rPr>
                        <a:t>Prof. Dr. </a:t>
                      </a:r>
                      <a:r>
                        <a:rPr lang="en-US" sz="1400" b="0" dirty="0" smtClean="0">
                          <a:solidFill>
                            <a:schemeClr val="bg1"/>
                          </a:solidFill>
                        </a:rPr>
                        <a:t>G</a:t>
                      </a:r>
                      <a:r>
                        <a:rPr lang="tr-TR" sz="1400" b="0" dirty="0" smtClean="0">
                          <a:solidFill>
                            <a:schemeClr val="bg1"/>
                          </a:solidFill>
                        </a:rPr>
                        <a:t>ülhayat GÖLBAŞI ŞİMŞEK</a:t>
                      </a:r>
                      <a:r>
                        <a:rPr lang="en-US" sz="1400" b="0" dirty="0" smtClean="0">
                          <a:solidFill>
                            <a:schemeClr val="bg1"/>
                          </a:solidFill>
                        </a:rPr>
                        <a:t> </a:t>
                      </a:r>
                      <a:r>
                        <a:rPr kumimoji="0" lang="en-US" sz="1400" b="0" u="none" strike="noStrike" kern="1200" dirty="0" err="1" smtClean="0">
                          <a:solidFill>
                            <a:schemeClr val="bg1"/>
                          </a:solidFill>
                          <a:effectLst/>
                        </a:rPr>
                        <a:t>gulhayat</a:t>
                      </a:r>
                      <a:r>
                        <a:rPr kumimoji="0" lang="tr-TR" sz="1400" b="0" u="none" strike="noStrike" kern="1200" dirty="0" smtClean="0">
                          <a:solidFill>
                            <a:schemeClr val="bg1"/>
                          </a:solidFill>
                          <a:effectLst/>
                        </a:rPr>
                        <a:t>@yildiz.edu.tr</a:t>
                      </a:r>
                      <a:endParaRPr kumimoji="0" lang="tr-TR" sz="1400" b="0" kern="1200" dirty="0" smtClean="0">
                        <a:solidFill>
                          <a:schemeClr val="bg1"/>
                        </a:solidFill>
                        <a:effectLst/>
                      </a:endParaRPr>
                    </a:p>
                    <a:p>
                      <a:r>
                        <a:rPr kumimoji="0" lang="tr-TR" sz="1400" b="0" kern="1200" dirty="0" smtClean="0">
                          <a:solidFill>
                            <a:schemeClr val="bg1"/>
                          </a:solidFill>
                          <a:effectLst/>
                        </a:rPr>
                        <a:t>https://avesis.yildiz.edu.tr/gulhayat</a:t>
                      </a:r>
                      <a:endParaRPr kumimoji="0" lang="tr-TR" sz="1400" b="0" kern="1200" dirty="0" smtClean="0">
                        <a:solidFill>
                          <a:schemeClr val="bg1"/>
                        </a:solidFill>
                        <a:effectLst/>
                        <a:latin typeface="+mn-lt"/>
                        <a:ea typeface="+mn-ea"/>
                        <a:cs typeface="+mn-cs"/>
                      </a:endParaRPr>
                    </a:p>
                  </a:txBody>
                  <a:tcPr/>
                </a:tc>
              </a:tr>
              <a:tr h="1054100">
                <a:tc>
                  <a:txBody>
                    <a:bodyPr/>
                    <a:lstStyle/>
                    <a:p>
                      <a:r>
                        <a:rPr lang="tr-TR" sz="1400" b="1" dirty="0" err="1" smtClean="0">
                          <a:solidFill>
                            <a:schemeClr val="bg1"/>
                          </a:solidFill>
                        </a:rPr>
                        <a:t>Deputy</a:t>
                      </a:r>
                      <a:r>
                        <a:rPr lang="tr-TR" sz="1400" b="1" dirty="0" smtClean="0">
                          <a:solidFill>
                            <a:schemeClr val="bg1"/>
                          </a:solidFill>
                        </a:rPr>
                        <a:t> </a:t>
                      </a:r>
                      <a:r>
                        <a:rPr lang="tr-TR" sz="1400" b="1" dirty="0" err="1" smtClean="0">
                          <a:solidFill>
                            <a:schemeClr val="bg1"/>
                          </a:solidFill>
                        </a:rPr>
                        <a:t>Head</a:t>
                      </a:r>
                      <a:r>
                        <a:rPr lang="tr-TR" sz="1400" b="1" dirty="0" smtClean="0">
                          <a:solidFill>
                            <a:schemeClr val="bg1"/>
                          </a:solidFill>
                        </a:rPr>
                        <a:t> of </a:t>
                      </a:r>
                      <a:r>
                        <a:rPr lang="tr-TR" sz="1400" b="1" dirty="0" err="1" smtClean="0">
                          <a:solidFill>
                            <a:schemeClr val="bg1"/>
                          </a:solidFill>
                        </a:rPr>
                        <a:t>Department</a:t>
                      </a:r>
                      <a:endParaRPr lang="tr-TR" sz="1400" b="1" dirty="0" smtClean="0">
                        <a:solidFill>
                          <a:schemeClr val="bg1"/>
                        </a:solidFill>
                      </a:endParaRPr>
                    </a:p>
                    <a:p>
                      <a:endParaRPr lang="tr-TR" sz="1400" b="1" dirty="0" smtClean="0">
                        <a:solidFill>
                          <a:schemeClr val="bg1"/>
                        </a:solidFill>
                      </a:endParaRPr>
                    </a:p>
                    <a:p>
                      <a:r>
                        <a:rPr lang="tr-TR" sz="1400" b="0" dirty="0" smtClean="0">
                          <a:solidFill>
                            <a:schemeClr val="bg1"/>
                          </a:solidFill>
                        </a:rPr>
                        <a:t>Prof. Dr. </a:t>
                      </a:r>
                      <a:r>
                        <a:rPr lang="en-US" sz="1400" b="0" dirty="0" err="1" smtClean="0">
                          <a:solidFill>
                            <a:schemeClr val="bg1"/>
                          </a:solidFill>
                        </a:rPr>
                        <a:t>Fatma</a:t>
                      </a:r>
                      <a:r>
                        <a:rPr lang="en-US" sz="1400" b="0" baseline="0" dirty="0" smtClean="0">
                          <a:solidFill>
                            <a:schemeClr val="bg1"/>
                          </a:solidFill>
                        </a:rPr>
                        <a:t> NOYAN TEKELİ </a:t>
                      </a:r>
                      <a:r>
                        <a:rPr kumimoji="0" lang="en-US" sz="1400" kern="1200" dirty="0" smtClean="0">
                          <a:solidFill>
                            <a:schemeClr val="bg1"/>
                          </a:solidFill>
                          <a:effectLst/>
                        </a:rPr>
                        <a:t>https://avesis.yildiz.edu.tr/fnoyan</a:t>
                      </a:r>
                      <a:endParaRPr kumimoji="0" lang="tr-TR" sz="1400" kern="1200" dirty="0" smtClean="0">
                        <a:solidFill>
                          <a:schemeClr val="bg1"/>
                        </a:solidFill>
                        <a:effectLst/>
                        <a:latin typeface="+mn-lt"/>
                        <a:ea typeface="+mn-ea"/>
                        <a:cs typeface="+mn-cs"/>
                      </a:endParaRPr>
                    </a:p>
                  </a:txBody>
                  <a:tcPr/>
                </a:tc>
              </a:tr>
              <a:tr h="10541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400" b="1" dirty="0" err="1" smtClean="0">
                          <a:solidFill>
                            <a:schemeClr val="bg1"/>
                          </a:solidFill>
                        </a:rPr>
                        <a:t>Deputy</a:t>
                      </a:r>
                      <a:r>
                        <a:rPr lang="tr-TR" sz="1400" b="1" dirty="0" smtClean="0">
                          <a:solidFill>
                            <a:schemeClr val="bg1"/>
                          </a:solidFill>
                        </a:rPr>
                        <a:t> </a:t>
                      </a:r>
                      <a:r>
                        <a:rPr lang="tr-TR" sz="1400" b="1" dirty="0" err="1" smtClean="0">
                          <a:solidFill>
                            <a:schemeClr val="bg1"/>
                          </a:solidFill>
                        </a:rPr>
                        <a:t>Head</a:t>
                      </a:r>
                      <a:r>
                        <a:rPr lang="tr-TR" sz="1400" b="1" dirty="0" smtClean="0">
                          <a:solidFill>
                            <a:schemeClr val="bg1"/>
                          </a:solidFill>
                        </a:rPr>
                        <a:t> of </a:t>
                      </a:r>
                      <a:r>
                        <a:rPr lang="tr-TR" sz="1400" b="1" dirty="0" err="1" smtClean="0">
                          <a:solidFill>
                            <a:schemeClr val="bg1"/>
                          </a:solidFill>
                        </a:rPr>
                        <a:t>Department</a:t>
                      </a:r>
                      <a:endParaRPr lang="tr-TR" sz="1400" b="1"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1400" b="1" dirty="0" smtClean="0">
                        <a:solidFill>
                          <a:schemeClr val="bg1"/>
                        </a:solidFill>
                      </a:endParaRPr>
                    </a:p>
                    <a:p>
                      <a:r>
                        <a:rPr lang="tr-TR" sz="1400" dirty="0" err="1" smtClean="0">
                          <a:solidFill>
                            <a:schemeClr val="bg1"/>
                          </a:solidFill>
                        </a:rPr>
                        <a:t>Lecturer</a:t>
                      </a:r>
                      <a:r>
                        <a:rPr lang="tr-TR" sz="1400" dirty="0" smtClean="0">
                          <a:solidFill>
                            <a:schemeClr val="bg1"/>
                          </a:solidFill>
                        </a:rPr>
                        <a:t> Dr. Özlem </a:t>
                      </a:r>
                      <a:r>
                        <a:rPr lang="tr-TR" sz="1400" dirty="0" err="1" smtClean="0">
                          <a:solidFill>
                            <a:schemeClr val="bg1"/>
                          </a:solidFill>
                        </a:rPr>
                        <a:t>Berak</a:t>
                      </a:r>
                      <a:r>
                        <a:rPr lang="tr-TR" sz="1400" dirty="0" smtClean="0">
                          <a:solidFill>
                            <a:schemeClr val="bg1"/>
                          </a:solidFill>
                        </a:rPr>
                        <a:t> </a:t>
                      </a:r>
                      <a:r>
                        <a:rPr lang="tr-TR" sz="1400" dirty="0" err="1" smtClean="0">
                          <a:solidFill>
                            <a:schemeClr val="bg1"/>
                          </a:solidFill>
                        </a:rPr>
                        <a:t>Korkmazoğlu</a:t>
                      </a:r>
                      <a:endParaRPr lang="tr-TR" sz="1400" dirty="0" smtClean="0">
                        <a:solidFill>
                          <a:schemeClr val="bg1"/>
                        </a:solidFill>
                      </a:endParaRPr>
                    </a:p>
                    <a:p>
                      <a:r>
                        <a:rPr kumimoji="0" lang="tr-TR" sz="1400" kern="1200" dirty="0" smtClean="0">
                          <a:solidFill>
                            <a:schemeClr val="bg1"/>
                          </a:solidFill>
                          <a:effectLst/>
                        </a:rPr>
                        <a:t>berak@yildiz.edu.tr</a:t>
                      </a:r>
                    </a:p>
                    <a:p>
                      <a:r>
                        <a:rPr kumimoji="0" lang="tr-TR" sz="1400" kern="1200" dirty="0" smtClean="0">
                          <a:solidFill>
                            <a:schemeClr val="bg1"/>
                          </a:solidFill>
                          <a:effectLst/>
                        </a:rPr>
                        <a:t>https://avesis.yildiz.edu.tr/berak</a:t>
                      </a:r>
                      <a:endParaRPr lang="tr-TR" sz="1400" dirty="0" smtClean="0">
                        <a:solidFill>
                          <a:schemeClr val="bg1"/>
                        </a:solidFill>
                      </a:endParaRPr>
                    </a:p>
                  </a:txBody>
                  <a:tcPr/>
                </a:tc>
              </a:tr>
            </a:tbl>
          </a:graphicData>
        </a:graphic>
      </p:graphicFrame>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620048"/>
            <a:ext cx="4253269" cy="318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2222" b="33333"/>
          <a:stretch/>
        </p:blipFill>
        <p:spPr>
          <a:xfrm>
            <a:off x="381001" y="3686574"/>
            <a:ext cx="3276600" cy="3171425"/>
          </a:xfrm>
          <a:prstGeom prst="rect">
            <a:avLst/>
          </a:prstGeom>
        </p:spPr>
      </p:pic>
    </p:spTree>
    <p:extLst>
      <p:ext uri="{BB962C8B-B14F-4D97-AF65-F5344CB8AC3E}">
        <p14:creationId xmlns:p14="http://schemas.microsoft.com/office/powerpoint/2010/main" val="37905949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639947" y="228600"/>
            <a:ext cx="5864106" cy="584775"/>
          </a:xfrm>
          <a:prstGeom prst="rect">
            <a:avLst/>
          </a:prstGeom>
          <a:noFill/>
        </p:spPr>
        <p:txBody>
          <a:bodyPr wrap="none" rtlCol="0">
            <a:spAutoFit/>
          </a:bodyPr>
          <a:lstStyle/>
          <a:p>
            <a:r>
              <a:rPr lang="en-US" sz="3200" b="1" dirty="0"/>
              <a:t>http://www.ist.yildiz.edu.tr/en</a:t>
            </a:r>
          </a:p>
        </p:txBody>
      </p:sp>
      <p:pic>
        <p:nvPicPr>
          <p:cNvPr id="3" name="Picture 2"/>
          <p:cNvPicPr>
            <a:picLocks noChangeAspect="1"/>
          </p:cNvPicPr>
          <p:nvPr/>
        </p:nvPicPr>
        <p:blipFill>
          <a:blip r:embed="rId2"/>
          <a:stretch>
            <a:fillRect/>
          </a:stretch>
        </p:blipFill>
        <p:spPr>
          <a:xfrm>
            <a:off x="0" y="1447800"/>
            <a:ext cx="9144000" cy="4715088"/>
          </a:xfrm>
          <a:prstGeom prst="rect">
            <a:avLst/>
          </a:prstGeom>
        </p:spPr>
      </p:pic>
    </p:spTree>
    <p:extLst>
      <p:ext uri="{BB962C8B-B14F-4D97-AF65-F5344CB8AC3E}">
        <p14:creationId xmlns:p14="http://schemas.microsoft.com/office/powerpoint/2010/main" val="25643736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ğ Ok 2"/>
          <p:cNvSpPr/>
          <p:nvPr/>
        </p:nvSpPr>
        <p:spPr>
          <a:xfrm>
            <a:off x="1068218" y="2667000"/>
            <a:ext cx="978408" cy="48463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039" y="4343400"/>
            <a:ext cx="1808587" cy="157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Dikdörtgen 7"/>
          <p:cNvSpPr/>
          <p:nvPr/>
        </p:nvSpPr>
        <p:spPr>
          <a:xfrm>
            <a:off x="276139" y="382896"/>
            <a:ext cx="8691431" cy="461665"/>
          </a:xfrm>
          <a:prstGeom prst="rect">
            <a:avLst/>
          </a:prstGeom>
        </p:spPr>
        <p:txBody>
          <a:bodyPr wrap="square" anchor="ctr">
            <a:spAutoFit/>
          </a:bodyPr>
          <a:lstStyle/>
          <a:p>
            <a:pPr algn="ctr"/>
            <a:r>
              <a:rPr lang="tr-TR" sz="2400" b="1" dirty="0" smtClean="0">
                <a:ln w="6350">
                  <a:noFill/>
                </a:ln>
                <a:effectLst>
                  <a:outerShdw blurRad="114300" dist="101600" dir="2700000" algn="tl" rotWithShape="0">
                    <a:srgbClr val="000000">
                      <a:alpha val="40000"/>
                    </a:srgbClr>
                  </a:outerShdw>
                </a:effectLst>
                <a:latin typeface="Verdana" panose="020B0604030504040204" pitchFamily="34" charset="0"/>
                <a:ea typeface="Verdana" panose="020B0604030504040204" pitchFamily="34" charset="0"/>
              </a:rPr>
              <a:t>Base scores of Statistics Departments  in 2020</a:t>
            </a:r>
            <a:endParaRPr lang="en-US" sz="2400" dirty="0">
              <a:latin typeface="Verdana" panose="020B0604030504040204" pitchFamily="34" charset="0"/>
              <a:ea typeface="Verdana" panose="020B060403050404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990041"/>
            <a:ext cx="6376770" cy="4932858"/>
          </a:xfrm>
          <a:prstGeom prst="rect">
            <a:avLst/>
          </a:prstGeom>
        </p:spPr>
      </p:pic>
    </p:spTree>
    <p:extLst>
      <p:ext uri="{BB962C8B-B14F-4D97-AF65-F5344CB8AC3E}">
        <p14:creationId xmlns:p14="http://schemas.microsoft.com/office/powerpoint/2010/main" val="31689953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38100"/>
            <a:ext cx="3276600" cy="369332"/>
          </a:xfrm>
          <a:prstGeom prst="rect">
            <a:avLst/>
          </a:prstGeom>
          <a:noFill/>
        </p:spPr>
        <p:txBody>
          <a:bodyPr wrap="square" rtlCol="0">
            <a:spAutoFit/>
          </a:bodyPr>
          <a:lstStyle/>
          <a:p>
            <a:r>
              <a:rPr lang="tr-TR" dirty="0" smtClean="0"/>
              <a:t>Bachelor Curriculum - 1</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801387650"/>
              </p:ext>
            </p:extLst>
          </p:nvPr>
        </p:nvGraphicFramePr>
        <p:xfrm>
          <a:off x="381000" y="762000"/>
          <a:ext cx="8593172" cy="5573894"/>
        </p:xfrm>
        <a:graphic>
          <a:graphicData uri="http://schemas.openxmlformats.org/drawingml/2006/table">
            <a:tbl>
              <a:tblPr>
                <a:tableStyleId>{5C22544A-7EE6-4342-B048-85BDC9FD1C3A}</a:tableStyleId>
              </a:tblPr>
              <a:tblGrid>
                <a:gridCol w="714513"/>
                <a:gridCol w="1757178"/>
                <a:gridCol w="263923"/>
                <a:gridCol w="277815"/>
                <a:gridCol w="349005"/>
                <a:gridCol w="606283"/>
                <a:gridCol w="333378"/>
                <a:gridCol w="41365"/>
                <a:gridCol w="531902"/>
                <a:gridCol w="1778015"/>
                <a:gridCol w="333378"/>
                <a:gridCol w="333378"/>
                <a:gridCol w="333378"/>
                <a:gridCol w="606283"/>
                <a:gridCol w="333378"/>
              </a:tblGrid>
              <a:tr h="240560">
                <a:tc gridSpan="7">
                  <a:txBody>
                    <a:bodyPr/>
                    <a:lstStyle/>
                    <a:p>
                      <a:pPr algn="ctr" fontAlgn="t"/>
                      <a:r>
                        <a:rPr lang="tr-TR" sz="1050" b="1" u="none" strike="noStrike" dirty="0">
                          <a:effectLst/>
                        </a:rPr>
                        <a:t>1.Year - Fall Semester</a:t>
                      </a:r>
                      <a:endParaRPr lang="tr-TR" sz="1050" b="1" i="0" u="none" strike="noStrike" dirty="0">
                        <a:solidFill>
                          <a:srgbClr val="EFEFEF"/>
                        </a:solidFill>
                        <a:effectLst/>
                        <a:latin typeface="İnherit"/>
                      </a:endParaRPr>
                    </a:p>
                  </a:txBody>
                  <a:tcPr marL="5601" marR="5601" marT="5601"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tr-TR" sz="1050" b="1" i="0" u="none" strike="noStrike">
                        <a:solidFill>
                          <a:srgbClr val="000000"/>
                        </a:solidFill>
                        <a:effectLst/>
                        <a:latin typeface="Calibri" panose="020F0502020204030204" pitchFamily="34" charset="0"/>
                      </a:endParaRPr>
                    </a:p>
                  </a:txBody>
                  <a:tcPr marL="5601" marR="5601" marT="5601" marB="0" anchor="b"/>
                </a:tc>
                <a:tc gridSpan="7">
                  <a:txBody>
                    <a:bodyPr/>
                    <a:lstStyle/>
                    <a:p>
                      <a:pPr algn="ctr" fontAlgn="t"/>
                      <a:r>
                        <a:rPr lang="tr-TR" sz="1050" b="1" u="none" strike="noStrike" dirty="0">
                          <a:effectLst/>
                        </a:rPr>
                        <a:t>1.Year - Spring Semester</a:t>
                      </a:r>
                      <a:endParaRPr lang="tr-TR" sz="1050" b="1" i="0" u="none" strike="noStrike" dirty="0">
                        <a:solidFill>
                          <a:srgbClr val="EFEFEF"/>
                        </a:solidFill>
                        <a:effectLst/>
                        <a:latin typeface="İnherit"/>
                      </a:endParaRPr>
                    </a:p>
                  </a:txBody>
                  <a:tcPr marL="5601" marR="5601" marT="5601"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5112">
                <a:tc>
                  <a:txBody>
                    <a:bodyPr/>
                    <a:lstStyle/>
                    <a:p>
                      <a:pPr algn="ctr" fontAlgn="t"/>
                      <a:r>
                        <a:rPr lang="tr-TR" sz="900" u="none" strike="noStrike">
                          <a:effectLst/>
                        </a:rPr>
                        <a:t>Code</a:t>
                      </a:r>
                      <a:endParaRPr lang="tr-TR" sz="900" b="1" i="0" u="none" strike="noStrike">
                        <a:solidFill>
                          <a:srgbClr val="555555"/>
                        </a:solidFill>
                        <a:effectLst/>
                        <a:latin typeface="İnherit"/>
                      </a:endParaRPr>
                    </a:p>
                  </a:txBody>
                  <a:tcPr marL="5601" marR="5601" marT="5601" marB="0"/>
                </a:tc>
                <a:tc>
                  <a:txBody>
                    <a:bodyPr/>
                    <a:lstStyle/>
                    <a:p>
                      <a:pPr algn="ctr" fontAlgn="t"/>
                      <a:r>
                        <a:rPr lang="tr-TR" sz="900" u="none" strike="noStrike" dirty="0">
                          <a:effectLst/>
                        </a:rPr>
                        <a:t>Title</a:t>
                      </a:r>
                      <a:endParaRPr lang="tr-TR" sz="900" b="1" i="0" u="none" strike="noStrike" dirty="0">
                        <a:solidFill>
                          <a:srgbClr val="555555"/>
                        </a:solidFill>
                        <a:effectLst/>
                        <a:latin typeface="İnherit"/>
                      </a:endParaRPr>
                    </a:p>
                  </a:txBody>
                  <a:tcPr marL="5601" marR="5601" marT="5601" marB="0"/>
                </a:tc>
                <a:tc>
                  <a:txBody>
                    <a:bodyPr/>
                    <a:lstStyle/>
                    <a:p>
                      <a:pPr algn="ctr" fontAlgn="t"/>
                      <a:r>
                        <a:rPr lang="tr-TR" sz="900" u="none" strike="noStrike">
                          <a:effectLst/>
                        </a:rPr>
                        <a:t>Lecture</a:t>
                      </a:r>
                      <a:endParaRPr lang="tr-TR" sz="900" b="1" i="0" u="none" strike="noStrike">
                        <a:solidFill>
                          <a:srgbClr val="555555"/>
                        </a:solidFill>
                        <a:effectLst/>
                        <a:latin typeface="İnherit"/>
                      </a:endParaRPr>
                    </a:p>
                  </a:txBody>
                  <a:tcPr marL="5601" marR="5601" marT="5601" marB="0"/>
                </a:tc>
                <a:tc>
                  <a:txBody>
                    <a:bodyPr/>
                    <a:lstStyle/>
                    <a:p>
                      <a:pPr algn="ctr" fontAlgn="t"/>
                      <a:r>
                        <a:rPr lang="tr-TR" sz="900" u="none" strike="noStrike">
                          <a:effectLst/>
                        </a:rPr>
                        <a:t>Practical</a:t>
                      </a:r>
                      <a:endParaRPr lang="tr-TR" sz="900" b="1" i="0" u="none" strike="noStrike">
                        <a:solidFill>
                          <a:srgbClr val="555555"/>
                        </a:solidFill>
                        <a:effectLst/>
                        <a:latin typeface="İnherit"/>
                      </a:endParaRPr>
                    </a:p>
                  </a:txBody>
                  <a:tcPr marL="5601" marR="5601" marT="5601" marB="0"/>
                </a:tc>
                <a:tc>
                  <a:txBody>
                    <a:bodyPr/>
                    <a:lstStyle/>
                    <a:p>
                      <a:pPr algn="ctr" fontAlgn="t"/>
                      <a:r>
                        <a:rPr lang="tr-TR" sz="900" u="none" strike="noStrike" dirty="0" smtClean="0">
                          <a:effectLst/>
                        </a:rPr>
                        <a:t>Lab.</a:t>
                      </a:r>
                      <a:endParaRPr lang="tr-TR" sz="900" b="1" i="0" u="none" strike="noStrike" dirty="0">
                        <a:solidFill>
                          <a:srgbClr val="555555"/>
                        </a:solidFill>
                        <a:effectLst/>
                        <a:latin typeface="İnherit"/>
                      </a:endParaRPr>
                    </a:p>
                  </a:txBody>
                  <a:tcPr marL="5601" marR="5601" marT="5601" marB="0"/>
                </a:tc>
                <a:tc>
                  <a:txBody>
                    <a:bodyPr/>
                    <a:lstStyle/>
                    <a:p>
                      <a:pPr algn="ctr" fontAlgn="t"/>
                      <a:r>
                        <a:rPr lang="tr-TR" sz="900" u="none" strike="noStrike">
                          <a:effectLst/>
                        </a:rPr>
                        <a:t>Local Credit</a:t>
                      </a:r>
                      <a:endParaRPr lang="tr-TR" sz="900" b="1" i="0" u="none" strike="noStrike">
                        <a:solidFill>
                          <a:srgbClr val="555555"/>
                        </a:solidFill>
                        <a:effectLst/>
                        <a:latin typeface="İnherit"/>
                      </a:endParaRPr>
                    </a:p>
                  </a:txBody>
                  <a:tcPr marL="5601" marR="5601" marT="5601" marB="0"/>
                </a:tc>
                <a:tc>
                  <a:txBody>
                    <a:bodyPr/>
                    <a:lstStyle/>
                    <a:p>
                      <a:pPr algn="ctr" fontAlgn="t"/>
                      <a:r>
                        <a:rPr lang="tr-TR" sz="900" u="none" strike="noStrike">
                          <a:effectLst/>
                        </a:rPr>
                        <a:t>ECTS</a:t>
                      </a:r>
                      <a:endParaRPr lang="tr-TR" sz="900" b="1" i="0" u="none" strike="noStrike">
                        <a:solidFill>
                          <a:srgbClr val="555555"/>
                        </a:solidFill>
                        <a:effectLst/>
                        <a:latin typeface="İnherit"/>
                      </a:endParaRPr>
                    </a:p>
                  </a:txBody>
                  <a:tcPr marL="5601" marR="5601" marT="5601" marB="0"/>
                </a:tc>
                <a:tc>
                  <a:txBody>
                    <a:bodyPr/>
                    <a:lstStyle/>
                    <a:p>
                      <a:pPr algn="l" fontAlgn="b"/>
                      <a:endParaRPr lang="tr-TR" sz="900" b="0" i="0" u="none" strike="noStrike">
                        <a:solidFill>
                          <a:srgbClr val="000000"/>
                        </a:solidFill>
                        <a:effectLst/>
                        <a:latin typeface="Calibri" panose="020F0502020204030204" pitchFamily="34" charset="0"/>
                      </a:endParaRPr>
                    </a:p>
                  </a:txBody>
                  <a:tcPr marL="5601" marR="5601" marT="5601" marB="0" anchor="b"/>
                </a:tc>
                <a:tc>
                  <a:txBody>
                    <a:bodyPr/>
                    <a:lstStyle/>
                    <a:p>
                      <a:pPr algn="ctr" fontAlgn="t"/>
                      <a:r>
                        <a:rPr lang="tr-TR" sz="900" u="none" strike="noStrike">
                          <a:effectLst/>
                        </a:rPr>
                        <a:t>Code</a:t>
                      </a:r>
                      <a:endParaRPr lang="tr-TR" sz="900" b="1" i="0" u="none" strike="noStrike">
                        <a:solidFill>
                          <a:srgbClr val="555555"/>
                        </a:solidFill>
                        <a:effectLst/>
                        <a:latin typeface="İnherit"/>
                      </a:endParaRPr>
                    </a:p>
                  </a:txBody>
                  <a:tcPr marL="5601" marR="5601" marT="5601" marB="0"/>
                </a:tc>
                <a:tc>
                  <a:txBody>
                    <a:bodyPr/>
                    <a:lstStyle/>
                    <a:p>
                      <a:pPr algn="ctr" fontAlgn="t"/>
                      <a:r>
                        <a:rPr lang="tr-TR" sz="900" u="none" strike="noStrike">
                          <a:effectLst/>
                        </a:rPr>
                        <a:t>Title</a:t>
                      </a:r>
                      <a:endParaRPr lang="tr-TR" sz="900" b="1" i="0" u="none" strike="noStrike">
                        <a:solidFill>
                          <a:srgbClr val="555555"/>
                        </a:solidFill>
                        <a:effectLst/>
                        <a:latin typeface="İnherit"/>
                      </a:endParaRPr>
                    </a:p>
                  </a:txBody>
                  <a:tcPr marL="5601" marR="5601" marT="5601" marB="0"/>
                </a:tc>
                <a:tc>
                  <a:txBody>
                    <a:bodyPr/>
                    <a:lstStyle/>
                    <a:p>
                      <a:pPr algn="ctr" fontAlgn="t"/>
                      <a:r>
                        <a:rPr lang="tr-TR" sz="900" u="none" strike="noStrike">
                          <a:effectLst/>
                        </a:rPr>
                        <a:t>Lecture</a:t>
                      </a:r>
                      <a:endParaRPr lang="tr-TR" sz="900" b="1" i="0" u="none" strike="noStrike">
                        <a:solidFill>
                          <a:srgbClr val="555555"/>
                        </a:solidFill>
                        <a:effectLst/>
                        <a:latin typeface="İnherit"/>
                      </a:endParaRPr>
                    </a:p>
                  </a:txBody>
                  <a:tcPr marL="5601" marR="5601" marT="5601" marB="0"/>
                </a:tc>
                <a:tc>
                  <a:txBody>
                    <a:bodyPr/>
                    <a:lstStyle/>
                    <a:p>
                      <a:pPr algn="ctr" fontAlgn="t"/>
                      <a:r>
                        <a:rPr lang="tr-TR" sz="900" u="none" strike="noStrike">
                          <a:effectLst/>
                        </a:rPr>
                        <a:t>Practical</a:t>
                      </a:r>
                      <a:endParaRPr lang="tr-TR" sz="900" b="1" i="0" u="none" strike="noStrike">
                        <a:solidFill>
                          <a:srgbClr val="555555"/>
                        </a:solidFill>
                        <a:effectLst/>
                        <a:latin typeface="İnherit"/>
                      </a:endParaRPr>
                    </a:p>
                  </a:txBody>
                  <a:tcPr marL="5601" marR="5601" marT="5601"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tr-TR" sz="900" u="none" strike="noStrike" dirty="0" smtClean="0">
                          <a:effectLst/>
                        </a:rPr>
                        <a:t>Lab.</a:t>
                      </a:r>
                      <a:endParaRPr lang="tr-TR" sz="900" b="1" i="0" u="none" strike="noStrike" dirty="0" smtClean="0">
                        <a:solidFill>
                          <a:srgbClr val="555555"/>
                        </a:solidFill>
                        <a:effectLst/>
                        <a:latin typeface="İnherit"/>
                      </a:endParaRPr>
                    </a:p>
                    <a:p>
                      <a:pPr algn="ctr" fontAlgn="t"/>
                      <a:endParaRPr lang="tr-TR" sz="900" b="1" i="0" u="none" strike="noStrike" dirty="0">
                        <a:solidFill>
                          <a:srgbClr val="555555"/>
                        </a:solidFill>
                        <a:effectLst/>
                        <a:latin typeface="İnherit"/>
                      </a:endParaRPr>
                    </a:p>
                  </a:txBody>
                  <a:tcPr marL="5601" marR="5601" marT="5601" marB="0"/>
                </a:tc>
                <a:tc>
                  <a:txBody>
                    <a:bodyPr/>
                    <a:lstStyle/>
                    <a:p>
                      <a:pPr algn="ctr" fontAlgn="t"/>
                      <a:r>
                        <a:rPr lang="tr-TR" sz="900" u="none" strike="noStrike">
                          <a:effectLst/>
                        </a:rPr>
                        <a:t>Local Credit</a:t>
                      </a:r>
                      <a:endParaRPr lang="tr-TR" sz="900" b="1" i="0" u="none" strike="noStrike">
                        <a:solidFill>
                          <a:srgbClr val="555555"/>
                        </a:solidFill>
                        <a:effectLst/>
                        <a:latin typeface="İnherit"/>
                      </a:endParaRPr>
                    </a:p>
                  </a:txBody>
                  <a:tcPr marL="5601" marR="5601" marT="5601" marB="0"/>
                </a:tc>
                <a:tc>
                  <a:txBody>
                    <a:bodyPr/>
                    <a:lstStyle/>
                    <a:p>
                      <a:pPr algn="ctr" fontAlgn="t"/>
                      <a:r>
                        <a:rPr lang="tr-TR" sz="900" u="none" strike="noStrike">
                          <a:effectLst/>
                        </a:rPr>
                        <a:t>ECTS</a:t>
                      </a:r>
                      <a:endParaRPr lang="tr-TR" sz="900" b="1" i="0" u="none" strike="noStrike">
                        <a:solidFill>
                          <a:srgbClr val="555555"/>
                        </a:solidFill>
                        <a:effectLst/>
                        <a:latin typeface="İnherit"/>
                      </a:endParaRPr>
                    </a:p>
                  </a:txBody>
                  <a:tcPr marL="5601" marR="5601" marT="5601" marB="0"/>
                </a:tc>
              </a:tr>
              <a:tr h="229104">
                <a:tc>
                  <a:txBody>
                    <a:bodyPr/>
                    <a:lstStyle/>
                    <a:p>
                      <a:pPr algn="l" fontAlgn="ctr"/>
                      <a:r>
                        <a:rPr lang="tr-TR" sz="900" u="sng" strike="noStrike">
                          <a:effectLst/>
                          <a:hlinkClick r:id="rId2"/>
                        </a:rPr>
                        <a:t>IST1131</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a:effectLst/>
                        </a:rPr>
                        <a:t>Introduction to Probability</a:t>
                      </a:r>
                      <a:endParaRPr lang="tr-TR" sz="10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4</a:t>
                      </a:r>
                      <a:endParaRPr lang="tr-TR" sz="900" b="0" i="0" u="none" strike="noStrike">
                        <a:solidFill>
                          <a:srgbClr val="555555"/>
                        </a:solidFill>
                        <a:effectLst/>
                        <a:latin typeface="İnherit"/>
                      </a:endParaRPr>
                    </a:p>
                  </a:txBody>
                  <a:tcPr marL="5601" marR="5601" marT="5601" marB="0" anchor="ctr"/>
                </a:tc>
                <a:tc>
                  <a:txBody>
                    <a:bodyPr/>
                    <a:lstStyle/>
                    <a:p>
                      <a:pPr algn="l" fontAlgn="b"/>
                      <a:endParaRPr lang="tr-TR" sz="900" b="0" i="0" u="none" strike="noStrike">
                        <a:solidFill>
                          <a:srgbClr val="000000"/>
                        </a:solidFill>
                        <a:effectLst/>
                        <a:latin typeface="Calibri" panose="020F0502020204030204" pitchFamily="34" charset="0"/>
                      </a:endParaRPr>
                    </a:p>
                  </a:txBody>
                  <a:tcPr marL="5601" marR="5601" marT="5601" marB="0" anchor="b"/>
                </a:tc>
                <a:tc>
                  <a:txBody>
                    <a:bodyPr/>
                    <a:lstStyle/>
                    <a:p>
                      <a:pPr algn="l" fontAlgn="ctr"/>
                      <a:r>
                        <a:rPr lang="tr-TR" sz="900" u="sng" strike="noStrike">
                          <a:effectLst/>
                          <a:hlinkClick r:id="rId3"/>
                        </a:rPr>
                        <a:t>TDB1032</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a:effectLst/>
                        </a:rPr>
                        <a:t>Turkish language 2</a:t>
                      </a:r>
                      <a:endParaRPr lang="tr-TR" sz="10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r>
              <a:tr h="229104">
                <a:tc>
                  <a:txBody>
                    <a:bodyPr/>
                    <a:lstStyle/>
                    <a:p>
                      <a:pPr algn="l" fontAlgn="ctr"/>
                      <a:r>
                        <a:rPr lang="tr-TR" sz="900" u="sng" strike="noStrike" dirty="0">
                          <a:effectLst/>
                          <a:hlinkClick r:id="rId4"/>
                        </a:rPr>
                        <a:t>IST1141</a:t>
                      </a:r>
                      <a:endParaRPr lang="tr-TR" sz="900" b="0" i="0" u="sng" strike="noStrike" dirty="0">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a:effectLst/>
                        </a:rPr>
                        <a:t>Introduction to Statistics</a:t>
                      </a:r>
                      <a:endParaRPr lang="tr-TR" sz="10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5</a:t>
                      </a:r>
                      <a:endParaRPr lang="tr-TR" sz="900" b="0" i="0" u="none" strike="noStrike">
                        <a:solidFill>
                          <a:srgbClr val="555555"/>
                        </a:solidFill>
                        <a:effectLst/>
                        <a:latin typeface="İnherit"/>
                      </a:endParaRPr>
                    </a:p>
                  </a:txBody>
                  <a:tcPr marL="5601" marR="5601" marT="5601" marB="0" anchor="ctr"/>
                </a:tc>
                <a:tc>
                  <a:txBody>
                    <a:bodyPr/>
                    <a:lstStyle/>
                    <a:p>
                      <a:pPr algn="l" fontAlgn="b"/>
                      <a:endParaRPr lang="tr-TR" sz="900" b="0" i="0" u="none" strike="noStrike">
                        <a:solidFill>
                          <a:srgbClr val="000000"/>
                        </a:solidFill>
                        <a:effectLst/>
                        <a:latin typeface="Calibri" panose="020F0502020204030204" pitchFamily="34" charset="0"/>
                      </a:endParaRPr>
                    </a:p>
                  </a:txBody>
                  <a:tcPr marL="5601" marR="5601" marT="5601" marB="0" anchor="b"/>
                </a:tc>
                <a:tc>
                  <a:txBody>
                    <a:bodyPr/>
                    <a:lstStyle/>
                    <a:p>
                      <a:pPr algn="l" fontAlgn="ctr"/>
                      <a:r>
                        <a:rPr lang="tr-TR" sz="900" u="sng" strike="noStrike">
                          <a:effectLst/>
                          <a:hlinkClick r:id="rId5"/>
                        </a:rPr>
                        <a:t>IST1132</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a:effectLst/>
                        </a:rPr>
                        <a:t>Probability</a:t>
                      </a:r>
                      <a:endParaRPr lang="tr-TR" sz="10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7</a:t>
                      </a:r>
                      <a:endParaRPr lang="tr-TR" sz="900" b="0" i="0" u="none" strike="noStrike">
                        <a:solidFill>
                          <a:srgbClr val="555555"/>
                        </a:solidFill>
                        <a:effectLst/>
                        <a:latin typeface="İnherit"/>
                      </a:endParaRPr>
                    </a:p>
                  </a:txBody>
                  <a:tcPr marL="5601" marR="5601" marT="5601" marB="0" anchor="ctr"/>
                </a:tc>
              </a:tr>
              <a:tr h="229104">
                <a:tc>
                  <a:txBody>
                    <a:bodyPr/>
                    <a:lstStyle/>
                    <a:p>
                      <a:pPr algn="l" fontAlgn="ctr"/>
                      <a:r>
                        <a:rPr lang="tr-TR" sz="900" u="sng" strike="noStrike">
                          <a:effectLst/>
                          <a:hlinkClick r:id="rId6"/>
                        </a:rPr>
                        <a:t>TDB1031</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a:effectLst/>
                        </a:rPr>
                        <a:t>Turkish Language 1</a:t>
                      </a:r>
                      <a:endParaRPr lang="tr-TR" sz="10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l" fontAlgn="b"/>
                      <a:endParaRPr lang="tr-TR" sz="900" b="0" i="0" u="none" strike="noStrike">
                        <a:solidFill>
                          <a:srgbClr val="000000"/>
                        </a:solidFill>
                        <a:effectLst/>
                        <a:latin typeface="Calibri" panose="020F0502020204030204" pitchFamily="34" charset="0"/>
                      </a:endParaRPr>
                    </a:p>
                  </a:txBody>
                  <a:tcPr marL="5601" marR="5601" marT="5601" marB="0" anchor="b"/>
                </a:tc>
                <a:tc>
                  <a:txBody>
                    <a:bodyPr/>
                    <a:lstStyle/>
                    <a:p>
                      <a:pPr algn="l" fontAlgn="ctr"/>
                      <a:r>
                        <a:rPr lang="tr-TR" sz="900" u="sng" strike="noStrike">
                          <a:effectLst/>
                          <a:hlinkClick r:id="rId7"/>
                        </a:rPr>
                        <a:t>MAT1002</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a:effectLst/>
                        </a:rPr>
                        <a:t>Mathematics 2</a:t>
                      </a:r>
                      <a:endParaRPr lang="tr-TR" sz="10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4</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5</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dirty="0">
                          <a:effectLst/>
                        </a:rPr>
                        <a:t>7</a:t>
                      </a:r>
                      <a:endParaRPr lang="tr-TR" sz="900" b="0" i="0" u="none" strike="noStrike" dirty="0">
                        <a:solidFill>
                          <a:srgbClr val="555555"/>
                        </a:solidFill>
                        <a:effectLst/>
                        <a:latin typeface="İnherit"/>
                      </a:endParaRPr>
                    </a:p>
                  </a:txBody>
                  <a:tcPr marL="5601" marR="5601" marT="5601" marB="0" anchor="ctr"/>
                </a:tc>
              </a:tr>
              <a:tr h="229104">
                <a:tc>
                  <a:txBody>
                    <a:bodyPr/>
                    <a:lstStyle/>
                    <a:p>
                      <a:pPr algn="l" fontAlgn="ctr"/>
                      <a:r>
                        <a:rPr lang="tr-TR" sz="900" u="sng" strike="noStrike">
                          <a:effectLst/>
                          <a:hlinkClick r:id="rId8"/>
                        </a:rPr>
                        <a:t>MAT1001</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a:effectLst/>
                        </a:rPr>
                        <a:t>Mathematics 1</a:t>
                      </a:r>
                      <a:endParaRPr lang="tr-TR" sz="10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4</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5</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7</a:t>
                      </a:r>
                      <a:endParaRPr lang="tr-TR" sz="900" b="0" i="0" u="none" strike="noStrike">
                        <a:solidFill>
                          <a:srgbClr val="555555"/>
                        </a:solidFill>
                        <a:effectLst/>
                        <a:latin typeface="İnherit"/>
                      </a:endParaRPr>
                    </a:p>
                  </a:txBody>
                  <a:tcPr marL="5601" marR="5601" marT="5601" marB="0" anchor="ctr"/>
                </a:tc>
                <a:tc>
                  <a:txBody>
                    <a:bodyPr/>
                    <a:lstStyle/>
                    <a:p>
                      <a:pPr algn="l" fontAlgn="b"/>
                      <a:endParaRPr lang="tr-TR" sz="900" b="0" i="0" u="none" strike="noStrike">
                        <a:solidFill>
                          <a:srgbClr val="000000"/>
                        </a:solidFill>
                        <a:effectLst/>
                        <a:latin typeface="Calibri" panose="020F0502020204030204" pitchFamily="34" charset="0"/>
                      </a:endParaRPr>
                    </a:p>
                  </a:txBody>
                  <a:tcPr marL="5601" marR="5601" marT="5601" marB="0" anchor="b"/>
                </a:tc>
                <a:tc>
                  <a:txBody>
                    <a:bodyPr/>
                    <a:lstStyle/>
                    <a:p>
                      <a:pPr algn="l" fontAlgn="ctr"/>
                      <a:r>
                        <a:rPr lang="tr-TR" sz="900" u="sng" strike="noStrike">
                          <a:effectLst/>
                          <a:hlinkClick r:id="rId9"/>
                        </a:rPr>
                        <a:t>ENF1170</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dirty="0">
                          <a:effectLst/>
                        </a:rPr>
                        <a:t>Introductory Computer Sciences</a:t>
                      </a:r>
                      <a:endParaRPr lang="tr-TR" sz="1000" b="0" i="0" u="none" strike="noStrike" dirty="0">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4</a:t>
                      </a:r>
                      <a:endParaRPr lang="tr-TR" sz="900" b="0" i="0" u="none" strike="noStrike">
                        <a:solidFill>
                          <a:srgbClr val="555555"/>
                        </a:solidFill>
                        <a:effectLst/>
                        <a:latin typeface="İnherit"/>
                      </a:endParaRPr>
                    </a:p>
                  </a:txBody>
                  <a:tcPr marL="5601" marR="5601" marT="5601" marB="0" anchor="ctr"/>
                </a:tc>
              </a:tr>
              <a:tr h="254124">
                <a:tc>
                  <a:txBody>
                    <a:bodyPr/>
                    <a:lstStyle/>
                    <a:p>
                      <a:pPr algn="l" fontAlgn="ctr"/>
                      <a:r>
                        <a:rPr lang="tr-TR" sz="900" u="sng" strike="noStrike">
                          <a:effectLst/>
                          <a:hlinkClick r:id="rId10"/>
                        </a:rPr>
                        <a:t>MDB1031</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a:effectLst/>
                        </a:rPr>
                        <a:t>Advanced English I</a:t>
                      </a:r>
                      <a:endParaRPr lang="tr-TR" sz="10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l" fontAlgn="b"/>
                      <a:endParaRPr lang="tr-TR" sz="900" b="0" i="0" u="none" strike="noStrike">
                        <a:solidFill>
                          <a:srgbClr val="000000"/>
                        </a:solidFill>
                        <a:effectLst/>
                        <a:latin typeface="Calibri" panose="020F0502020204030204" pitchFamily="34" charset="0"/>
                      </a:endParaRPr>
                    </a:p>
                  </a:txBody>
                  <a:tcPr marL="5601" marR="5601" marT="5601" marB="0" anchor="b"/>
                </a:tc>
                <a:tc>
                  <a:txBody>
                    <a:bodyPr/>
                    <a:lstStyle/>
                    <a:p>
                      <a:pPr algn="l" fontAlgn="ctr"/>
                      <a:r>
                        <a:rPr lang="tr-TR" sz="900" u="sng" strike="noStrike">
                          <a:effectLst/>
                          <a:hlinkClick r:id="rId11"/>
                        </a:rPr>
                        <a:t>ATA1032</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en-US" sz="1000" u="none" strike="noStrike">
                          <a:effectLst/>
                        </a:rPr>
                        <a:t>Principles of Atatürk and History of Modern Turkey II</a:t>
                      </a:r>
                      <a:endParaRPr lang="en-US" sz="10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r>
              <a:tr h="254124">
                <a:tc>
                  <a:txBody>
                    <a:bodyPr/>
                    <a:lstStyle/>
                    <a:p>
                      <a:pPr algn="l" fontAlgn="ctr"/>
                      <a:r>
                        <a:rPr lang="tr-TR" sz="900" u="sng" strike="noStrike">
                          <a:effectLst/>
                          <a:hlinkClick r:id="rId12"/>
                        </a:rPr>
                        <a:t>ATA1031</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en-US" sz="1000" u="none" strike="noStrike">
                          <a:effectLst/>
                        </a:rPr>
                        <a:t>Principles of Atatürk and History of Modern Turkey I</a:t>
                      </a:r>
                      <a:endParaRPr lang="en-US" sz="10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l" fontAlgn="b"/>
                      <a:endParaRPr lang="tr-TR" sz="900" b="0" i="0" u="none" strike="noStrike">
                        <a:solidFill>
                          <a:srgbClr val="000000"/>
                        </a:solidFill>
                        <a:effectLst/>
                        <a:latin typeface="Calibri" panose="020F0502020204030204" pitchFamily="34" charset="0"/>
                      </a:endParaRPr>
                    </a:p>
                  </a:txBody>
                  <a:tcPr marL="5601" marR="5601" marT="5601" marB="0" anchor="b"/>
                </a:tc>
                <a:tc>
                  <a:txBody>
                    <a:bodyPr/>
                    <a:lstStyle/>
                    <a:p>
                      <a:pPr algn="l" fontAlgn="ctr"/>
                      <a:r>
                        <a:rPr lang="tr-TR" sz="900" u="sng" strike="noStrike">
                          <a:effectLst/>
                          <a:hlinkClick r:id="rId13"/>
                        </a:rPr>
                        <a:t>MDB1032</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a:effectLst/>
                        </a:rPr>
                        <a:t>Advanced English II</a:t>
                      </a:r>
                      <a:endParaRPr lang="tr-TR" sz="10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r>
              <a:tr h="254124">
                <a:tc>
                  <a:txBody>
                    <a:bodyPr/>
                    <a:lstStyle/>
                    <a:p>
                      <a:pPr algn="l" fontAlgn="ctr"/>
                      <a:r>
                        <a:rPr lang="tr-TR" sz="900" u="sng" strike="noStrike">
                          <a:effectLst/>
                          <a:hlinkClick r:id="rId14"/>
                        </a:rPr>
                        <a:t>IST1081</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a:effectLst/>
                        </a:rPr>
                        <a:t>Introduction to Computer Programming</a:t>
                      </a:r>
                      <a:endParaRPr lang="tr-TR" sz="10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l" fontAlgn="b"/>
                      <a:endParaRPr lang="tr-TR" sz="900" b="0" i="0" u="none" strike="noStrike">
                        <a:solidFill>
                          <a:srgbClr val="000000"/>
                        </a:solidFill>
                        <a:effectLst/>
                        <a:latin typeface="Calibri" panose="020F0502020204030204" pitchFamily="34" charset="0"/>
                      </a:endParaRPr>
                    </a:p>
                  </a:txBody>
                  <a:tcPr marL="5601" marR="5601" marT="5601" marB="0" anchor="b"/>
                </a:tc>
                <a:tc>
                  <a:txBody>
                    <a:bodyPr/>
                    <a:lstStyle/>
                    <a:p>
                      <a:pPr algn="l" fontAlgn="ctr"/>
                      <a:r>
                        <a:rPr lang="tr-TR" sz="900" u="sng" strike="noStrike">
                          <a:effectLst/>
                          <a:hlinkClick r:id="rId15"/>
                        </a:rPr>
                        <a:t>IST1142</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a:effectLst/>
                        </a:rPr>
                        <a:t>Statistics</a:t>
                      </a:r>
                      <a:endParaRPr lang="tr-TR" sz="10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5</a:t>
                      </a:r>
                      <a:endParaRPr lang="tr-TR" sz="900" b="0" i="0" u="none" strike="noStrike">
                        <a:solidFill>
                          <a:srgbClr val="555555"/>
                        </a:solidFill>
                        <a:effectLst/>
                        <a:latin typeface="İnherit"/>
                      </a:endParaRPr>
                    </a:p>
                  </a:txBody>
                  <a:tcPr marL="5601" marR="5601" marT="5601" marB="0" anchor="ctr"/>
                </a:tc>
              </a:tr>
              <a:tr h="229104">
                <a:tc>
                  <a:txBody>
                    <a:bodyPr/>
                    <a:lstStyle/>
                    <a:p>
                      <a:pPr algn="l" fontAlgn="ctr"/>
                      <a:r>
                        <a:rPr lang="tr-TR" sz="900" u="sng" strike="noStrike">
                          <a:effectLst/>
                          <a:hlinkClick r:id="rId16"/>
                        </a:rPr>
                        <a:t>MAT1811</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a:effectLst/>
                        </a:rPr>
                        <a:t>Linear Algebra 1</a:t>
                      </a:r>
                      <a:endParaRPr lang="tr-TR" sz="10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4</a:t>
                      </a:r>
                      <a:endParaRPr lang="tr-TR" sz="900" b="0" i="0" u="none" strike="noStrike">
                        <a:solidFill>
                          <a:srgbClr val="555555"/>
                        </a:solidFill>
                        <a:effectLst/>
                        <a:latin typeface="İnherit"/>
                      </a:endParaRPr>
                    </a:p>
                  </a:txBody>
                  <a:tcPr marL="5601" marR="5601" marT="5601" marB="0" anchor="ctr"/>
                </a:tc>
                <a:tc>
                  <a:txBody>
                    <a:bodyPr/>
                    <a:lstStyle/>
                    <a:p>
                      <a:pPr algn="l" fontAlgn="b"/>
                      <a:endParaRPr lang="tr-TR" sz="900" b="0" i="0" u="none" strike="noStrike">
                        <a:solidFill>
                          <a:srgbClr val="000000"/>
                        </a:solidFill>
                        <a:effectLst/>
                        <a:latin typeface="Calibri" panose="020F0502020204030204" pitchFamily="34" charset="0"/>
                      </a:endParaRPr>
                    </a:p>
                  </a:txBody>
                  <a:tcPr marL="5601" marR="5601" marT="5601" marB="0" anchor="b"/>
                </a:tc>
                <a:tc>
                  <a:txBody>
                    <a:bodyPr/>
                    <a:lstStyle/>
                    <a:p>
                      <a:pPr algn="l" fontAlgn="ctr"/>
                      <a:r>
                        <a:rPr lang="tr-TR" sz="900" u="sng" strike="noStrike">
                          <a:effectLst/>
                        </a:rPr>
                        <a:t> </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a:effectLst/>
                        </a:rPr>
                        <a:t> </a:t>
                      </a:r>
                      <a:endParaRPr lang="tr-TR" sz="10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 </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 </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 </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 </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 </a:t>
                      </a:r>
                      <a:endParaRPr lang="tr-TR" sz="900" b="0" i="0" u="none" strike="noStrike">
                        <a:solidFill>
                          <a:srgbClr val="555555"/>
                        </a:solidFill>
                        <a:effectLst/>
                        <a:latin typeface="İnherit"/>
                      </a:endParaRPr>
                    </a:p>
                  </a:txBody>
                  <a:tcPr marL="5601" marR="5601" marT="5601" marB="0" anchor="ctr"/>
                </a:tc>
              </a:tr>
              <a:tr h="229104">
                <a:tc gridSpan="7">
                  <a:txBody>
                    <a:bodyPr/>
                    <a:lstStyle/>
                    <a:p>
                      <a:pPr algn="r" fontAlgn="ctr"/>
                      <a:r>
                        <a:rPr lang="tr-TR" sz="1000" u="none" strike="noStrike">
                          <a:effectLst/>
                        </a:rPr>
                        <a:t>Total: 30</a:t>
                      </a:r>
                      <a:endParaRPr lang="tr-TR" sz="1000" b="1" i="0" u="none" strike="noStrike">
                        <a:solidFill>
                          <a:srgbClr val="555555"/>
                        </a:solidFill>
                        <a:effectLst/>
                        <a:latin typeface="İnherit"/>
                      </a:endParaRPr>
                    </a:p>
                  </a:txBody>
                  <a:tcPr marL="5601" marR="5601" marT="5601"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tr-TR" sz="900" b="0" i="0" u="none" strike="noStrike">
                        <a:solidFill>
                          <a:srgbClr val="000000"/>
                        </a:solidFill>
                        <a:effectLst/>
                        <a:latin typeface="Calibri" panose="020F0502020204030204" pitchFamily="34" charset="0"/>
                      </a:endParaRPr>
                    </a:p>
                  </a:txBody>
                  <a:tcPr marL="5601" marR="5601" marT="5601" marB="0" anchor="b"/>
                </a:tc>
                <a:tc gridSpan="7">
                  <a:txBody>
                    <a:bodyPr/>
                    <a:lstStyle/>
                    <a:p>
                      <a:pPr algn="r" fontAlgn="ctr"/>
                      <a:r>
                        <a:rPr lang="tr-TR" sz="1000" u="none" strike="noStrike">
                          <a:effectLst/>
                        </a:rPr>
                        <a:t>Total: 30</a:t>
                      </a:r>
                      <a:endParaRPr lang="tr-TR" sz="1000" b="1" i="0" u="none" strike="noStrike">
                        <a:solidFill>
                          <a:srgbClr val="555555"/>
                        </a:solidFill>
                        <a:effectLst/>
                        <a:latin typeface="İnherit"/>
                      </a:endParaRPr>
                    </a:p>
                  </a:txBody>
                  <a:tcPr marL="5601" marR="5601" marT="5601"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40560">
                <a:tc gridSpan="7">
                  <a:txBody>
                    <a:bodyPr/>
                    <a:lstStyle/>
                    <a:p>
                      <a:pPr algn="ctr" fontAlgn="t"/>
                      <a:r>
                        <a:rPr lang="tr-TR" sz="1000" b="1" u="none" strike="noStrike" dirty="0">
                          <a:effectLst/>
                        </a:rPr>
                        <a:t>2.Year - Fall Semester</a:t>
                      </a:r>
                      <a:endParaRPr lang="tr-TR" sz="1000" b="1" i="0" u="none" strike="noStrike" dirty="0">
                        <a:solidFill>
                          <a:srgbClr val="EFEFEF"/>
                        </a:solidFill>
                        <a:effectLst/>
                        <a:latin typeface="İnherit"/>
                      </a:endParaRPr>
                    </a:p>
                  </a:txBody>
                  <a:tcPr marL="5601" marR="5601" marT="5601"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tr-TR" sz="1050" b="1" i="0" u="none" strike="noStrike">
                        <a:solidFill>
                          <a:srgbClr val="000000"/>
                        </a:solidFill>
                        <a:effectLst/>
                        <a:latin typeface="Calibri" panose="020F0502020204030204" pitchFamily="34" charset="0"/>
                      </a:endParaRPr>
                    </a:p>
                  </a:txBody>
                  <a:tcPr marL="5601" marR="5601" marT="5601" marB="0" anchor="b"/>
                </a:tc>
                <a:tc gridSpan="7">
                  <a:txBody>
                    <a:bodyPr/>
                    <a:lstStyle/>
                    <a:p>
                      <a:pPr algn="ctr" fontAlgn="t"/>
                      <a:r>
                        <a:rPr lang="tr-TR" sz="1000" b="1" u="none" strike="noStrike" dirty="0">
                          <a:effectLst/>
                        </a:rPr>
                        <a:t>2.Year - Spring Semester</a:t>
                      </a:r>
                      <a:endParaRPr lang="tr-TR" sz="1000" b="1" i="0" u="none" strike="noStrike" dirty="0">
                        <a:solidFill>
                          <a:srgbClr val="EFEFEF"/>
                        </a:solidFill>
                        <a:effectLst/>
                        <a:latin typeface="İnherit"/>
                      </a:endParaRPr>
                    </a:p>
                  </a:txBody>
                  <a:tcPr marL="5601" marR="5601" marT="5601"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5112">
                <a:tc>
                  <a:txBody>
                    <a:bodyPr/>
                    <a:lstStyle/>
                    <a:p>
                      <a:pPr algn="ctr" fontAlgn="t"/>
                      <a:r>
                        <a:rPr lang="tr-TR" sz="900" u="none" strike="noStrike">
                          <a:effectLst/>
                        </a:rPr>
                        <a:t>Code</a:t>
                      </a:r>
                      <a:endParaRPr lang="tr-TR" sz="900" b="1" i="0" u="none" strike="noStrike">
                        <a:solidFill>
                          <a:srgbClr val="555555"/>
                        </a:solidFill>
                        <a:effectLst/>
                        <a:latin typeface="İnherit"/>
                      </a:endParaRPr>
                    </a:p>
                  </a:txBody>
                  <a:tcPr marL="5601" marR="5601" marT="5601" marB="0"/>
                </a:tc>
                <a:tc>
                  <a:txBody>
                    <a:bodyPr/>
                    <a:lstStyle/>
                    <a:p>
                      <a:pPr algn="ctr" fontAlgn="t"/>
                      <a:r>
                        <a:rPr lang="tr-TR" sz="1000" u="none" strike="noStrike">
                          <a:effectLst/>
                        </a:rPr>
                        <a:t>Title</a:t>
                      </a:r>
                      <a:endParaRPr lang="tr-TR" sz="1000" b="1" i="0" u="none" strike="noStrike">
                        <a:solidFill>
                          <a:srgbClr val="555555"/>
                        </a:solidFill>
                        <a:effectLst/>
                        <a:latin typeface="İnherit"/>
                      </a:endParaRPr>
                    </a:p>
                  </a:txBody>
                  <a:tcPr marL="5601" marR="5601" marT="5601" marB="0"/>
                </a:tc>
                <a:tc>
                  <a:txBody>
                    <a:bodyPr/>
                    <a:lstStyle/>
                    <a:p>
                      <a:pPr algn="ctr" fontAlgn="t"/>
                      <a:r>
                        <a:rPr lang="tr-TR" sz="900" u="none" strike="noStrike">
                          <a:effectLst/>
                        </a:rPr>
                        <a:t>Lecture</a:t>
                      </a:r>
                      <a:endParaRPr lang="tr-TR" sz="900" b="1" i="0" u="none" strike="noStrike">
                        <a:solidFill>
                          <a:srgbClr val="555555"/>
                        </a:solidFill>
                        <a:effectLst/>
                        <a:latin typeface="İnherit"/>
                      </a:endParaRPr>
                    </a:p>
                  </a:txBody>
                  <a:tcPr marL="5601" marR="5601" marT="5601" marB="0"/>
                </a:tc>
                <a:tc>
                  <a:txBody>
                    <a:bodyPr/>
                    <a:lstStyle/>
                    <a:p>
                      <a:pPr algn="ctr" fontAlgn="t"/>
                      <a:r>
                        <a:rPr lang="tr-TR" sz="900" u="none" strike="noStrike">
                          <a:effectLst/>
                        </a:rPr>
                        <a:t>Practical</a:t>
                      </a:r>
                      <a:endParaRPr lang="tr-TR" sz="900" b="1" i="0" u="none" strike="noStrike">
                        <a:solidFill>
                          <a:srgbClr val="555555"/>
                        </a:solidFill>
                        <a:effectLst/>
                        <a:latin typeface="İnherit"/>
                      </a:endParaRPr>
                    </a:p>
                  </a:txBody>
                  <a:tcPr marL="5601" marR="5601" marT="5601"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tr-TR" sz="900" u="none" strike="noStrike" dirty="0" smtClean="0">
                          <a:effectLst/>
                        </a:rPr>
                        <a:t>Lab.</a:t>
                      </a:r>
                      <a:endParaRPr lang="tr-TR" sz="900" b="1" i="0" u="none" strike="noStrike" dirty="0" smtClean="0">
                        <a:solidFill>
                          <a:srgbClr val="555555"/>
                        </a:solidFill>
                        <a:effectLst/>
                        <a:latin typeface="İnherit"/>
                      </a:endParaRPr>
                    </a:p>
                    <a:p>
                      <a:pPr algn="ctr" fontAlgn="t"/>
                      <a:endParaRPr lang="tr-TR" sz="900" b="1" i="0" u="none" strike="noStrike" dirty="0">
                        <a:solidFill>
                          <a:srgbClr val="555555"/>
                        </a:solidFill>
                        <a:effectLst/>
                        <a:latin typeface="İnherit"/>
                      </a:endParaRPr>
                    </a:p>
                  </a:txBody>
                  <a:tcPr marL="5601" marR="5601" marT="5601" marB="0"/>
                </a:tc>
                <a:tc>
                  <a:txBody>
                    <a:bodyPr/>
                    <a:lstStyle/>
                    <a:p>
                      <a:pPr algn="ctr" fontAlgn="t"/>
                      <a:r>
                        <a:rPr lang="tr-TR" sz="900" u="none" strike="noStrike" dirty="0">
                          <a:effectLst/>
                        </a:rPr>
                        <a:t>Local Credit</a:t>
                      </a:r>
                      <a:endParaRPr lang="tr-TR" sz="900" b="1" i="0" u="none" strike="noStrike" dirty="0">
                        <a:solidFill>
                          <a:srgbClr val="555555"/>
                        </a:solidFill>
                        <a:effectLst/>
                        <a:latin typeface="İnherit"/>
                      </a:endParaRPr>
                    </a:p>
                  </a:txBody>
                  <a:tcPr marL="5601" marR="5601" marT="5601" marB="0"/>
                </a:tc>
                <a:tc>
                  <a:txBody>
                    <a:bodyPr/>
                    <a:lstStyle/>
                    <a:p>
                      <a:pPr algn="ctr" fontAlgn="t"/>
                      <a:r>
                        <a:rPr lang="tr-TR" sz="900" u="none" strike="noStrike" dirty="0">
                          <a:effectLst/>
                        </a:rPr>
                        <a:t>ECTS</a:t>
                      </a:r>
                      <a:endParaRPr lang="tr-TR" sz="900" b="1" i="0" u="none" strike="noStrike" dirty="0">
                        <a:solidFill>
                          <a:srgbClr val="555555"/>
                        </a:solidFill>
                        <a:effectLst/>
                        <a:latin typeface="İnherit"/>
                      </a:endParaRPr>
                    </a:p>
                  </a:txBody>
                  <a:tcPr marL="5601" marR="5601" marT="5601" marB="0"/>
                </a:tc>
                <a:tc>
                  <a:txBody>
                    <a:bodyPr/>
                    <a:lstStyle/>
                    <a:p>
                      <a:pPr algn="l" fontAlgn="b"/>
                      <a:endParaRPr lang="tr-TR" sz="900" b="0" i="0" u="none" strike="noStrike">
                        <a:solidFill>
                          <a:srgbClr val="000000"/>
                        </a:solidFill>
                        <a:effectLst/>
                        <a:latin typeface="Calibri" panose="020F0502020204030204" pitchFamily="34" charset="0"/>
                      </a:endParaRPr>
                    </a:p>
                  </a:txBody>
                  <a:tcPr marL="5601" marR="5601" marT="5601" marB="0" anchor="b"/>
                </a:tc>
                <a:tc>
                  <a:txBody>
                    <a:bodyPr/>
                    <a:lstStyle/>
                    <a:p>
                      <a:pPr algn="ctr" fontAlgn="t"/>
                      <a:r>
                        <a:rPr lang="tr-TR" sz="900" u="none" strike="noStrike">
                          <a:effectLst/>
                        </a:rPr>
                        <a:t>Code</a:t>
                      </a:r>
                      <a:endParaRPr lang="tr-TR" sz="900" b="1" i="0" u="none" strike="noStrike">
                        <a:solidFill>
                          <a:srgbClr val="555555"/>
                        </a:solidFill>
                        <a:effectLst/>
                        <a:latin typeface="İnherit"/>
                      </a:endParaRPr>
                    </a:p>
                  </a:txBody>
                  <a:tcPr marL="5601" marR="5601" marT="5601" marB="0"/>
                </a:tc>
                <a:tc>
                  <a:txBody>
                    <a:bodyPr/>
                    <a:lstStyle/>
                    <a:p>
                      <a:pPr algn="ctr" fontAlgn="t"/>
                      <a:r>
                        <a:rPr lang="tr-TR" sz="1000" u="none" strike="noStrike">
                          <a:effectLst/>
                        </a:rPr>
                        <a:t>Title</a:t>
                      </a:r>
                      <a:endParaRPr lang="tr-TR" sz="1000" b="1" i="0" u="none" strike="noStrike">
                        <a:solidFill>
                          <a:srgbClr val="555555"/>
                        </a:solidFill>
                        <a:effectLst/>
                        <a:latin typeface="İnherit"/>
                      </a:endParaRPr>
                    </a:p>
                  </a:txBody>
                  <a:tcPr marL="5601" marR="5601" marT="5601" marB="0"/>
                </a:tc>
                <a:tc>
                  <a:txBody>
                    <a:bodyPr/>
                    <a:lstStyle/>
                    <a:p>
                      <a:pPr algn="ctr" fontAlgn="t"/>
                      <a:r>
                        <a:rPr lang="tr-TR" sz="900" u="none" strike="noStrike">
                          <a:effectLst/>
                        </a:rPr>
                        <a:t>Lecture</a:t>
                      </a:r>
                      <a:endParaRPr lang="tr-TR" sz="900" b="1" i="0" u="none" strike="noStrike">
                        <a:solidFill>
                          <a:srgbClr val="555555"/>
                        </a:solidFill>
                        <a:effectLst/>
                        <a:latin typeface="İnherit"/>
                      </a:endParaRPr>
                    </a:p>
                  </a:txBody>
                  <a:tcPr marL="5601" marR="5601" marT="5601" marB="0"/>
                </a:tc>
                <a:tc>
                  <a:txBody>
                    <a:bodyPr/>
                    <a:lstStyle/>
                    <a:p>
                      <a:pPr algn="ctr" fontAlgn="t"/>
                      <a:r>
                        <a:rPr lang="tr-TR" sz="900" u="none" strike="noStrike">
                          <a:effectLst/>
                        </a:rPr>
                        <a:t>Practical</a:t>
                      </a:r>
                      <a:endParaRPr lang="tr-TR" sz="900" b="1" i="0" u="none" strike="noStrike">
                        <a:solidFill>
                          <a:srgbClr val="555555"/>
                        </a:solidFill>
                        <a:effectLst/>
                        <a:latin typeface="İnherit"/>
                      </a:endParaRPr>
                    </a:p>
                  </a:txBody>
                  <a:tcPr marL="5601" marR="5601" marT="5601"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tr-TR" sz="900" u="none" strike="noStrike" dirty="0" smtClean="0">
                          <a:effectLst/>
                        </a:rPr>
                        <a:t>Lab.</a:t>
                      </a:r>
                      <a:endParaRPr lang="tr-TR" sz="900" b="1" i="0" u="none" strike="noStrike" dirty="0" smtClean="0">
                        <a:solidFill>
                          <a:srgbClr val="555555"/>
                        </a:solidFill>
                        <a:effectLst/>
                        <a:latin typeface="İnherit"/>
                      </a:endParaRPr>
                    </a:p>
                    <a:p>
                      <a:pPr algn="ctr" fontAlgn="t"/>
                      <a:endParaRPr lang="tr-TR" sz="900" b="1" i="0" u="none" strike="noStrike" dirty="0">
                        <a:solidFill>
                          <a:srgbClr val="555555"/>
                        </a:solidFill>
                        <a:effectLst/>
                        <a:latin typeface="İnherit"/>
                      </a:endParaRPr>
                    </a:p>
                  </a:txBody>
                  <a:tcPr marL="5601" marR="5601" marT="5601" marB="0"/>
                </a:tc>
                <a:tc>
                  <a:txBody>
                    <a:bodyPr/>
                    <a:lstStyle/>
                    <a:p>
                      <a:pPr algn="ctr" fontAlgn="t"/>
                      <a:r>
                        <a:rPr lang="tr-TR" sz="900" u="none" strike="noStrike">
                          <a:effectLst/>
                        </a:rPr>
                        <a:t>Local Credit</a:t>
                      </a:r>
                      <a:endParaRPr lang="tr-TR" sz="900" b="1" i="0" u="none" strike="noStrike">
                        <a:solidFill>
                          <a:srgbClr val="555555"/>
                        </a:solidFill>
                        <a:effectLst/>
                        <a:latin typeface="İnherit"/>
                      </a:endParaRPr>
                    </a:p>
                  </a:txBody>
                  <a:tcPr marL="5601" marR="5601" marT="5601" marB="0"/>
                </a:tc>
                <a:tc>
                  <a:txBody>
                    <a:bodyPr/>
                    <a:lstStyle/>
                    <a:p>
                      <a:pPr algn="ctr" fontAlgn="t"/>
                      <a:r>
                        <a:rPr lang="tr-TR" sz="900" u="none" strike="noStrike">
                          <a:effectLst/>
                        </a:rPr>
                        <a:t>ECTS</a:t>
                      </a:r>
                      <a:endParaRPr lang="tr-TR" sz="900" b="1" i="0" u="none" strike="noStrike">
                        <a:solidFill>
                          <a:srgbClr val="555555"/>
                        </a:solidFill>
                        <a:effectLst/>
                        <a:latin typeface="İnherit"/>
                      </a:endParaRPr>
                    </a:p>
                  </a:txBody>
                  <a:tcPr marL="5601" marR="5601" marT="5601" marB="0"/>
                </a:tc>
              </a:tr>
              <a:tr h="229104">
                <a:tc>
                  <a:txBody>
                    <a:bodyPr/>
                    <a:lstStyle/>
                    <a:p>
                      <a:pPr algn="l" fontAlgn="ctr"/>
                      <a:r>
                        <a:rPr lang="tr-TR" sz="900" u="sng" strike="noStrike">
                          <a:effectLst/>
                          <a:hlinkClick r:id="rId17"/>
                        </a:rPr>
                        <a:t>IST2161</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dirty="0">
                          <a:effectLst/>
                        </a:rPr>
                        <a:t>Professional Englısh 1</a:t>
                      </a:r>
                      <a:endParaRPr lang="tr-TR" sz="1000" b="0" i="0" u="none" strike="noStrike" dirty="0">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l" fontAlgn="b"/>
                      <a:endParaRPr lang="tr-TR" sz="900" b="0" i="0" u="none" strike="noStrike">
                        <a:solidFill>
                          <a:srgbClr val="000000"/>
                        </a:solidFill>
                        <a:effectLst/>
                        <a:latin typeface="Calibri" panose="020F0502020204030204" pitchFamily="34" charset="0"/>
                      </a:endParaRPr>
                    </a:p>
                  </a:txBody>
                  <a:tcPr marL="5601" marR="5601" marT="5601" marB="0" anchor="b"/>
                </a:tc>
                <a:tc>
                  <a:txBody>
                    <a:bodyPr/>
                    <a:lstStyle/>
                    <a:p>
                      <a:pPr algn="l" fontAlgn="ctr"/>
                      <a:r>
                        <a:rPr lang="tr-TR" sz="900" u="sng" strike="noStrike">
                          <a:effectLst/>
                          <a:hlinkClick r:id="rId18"/>
                        </a:rPr>
                        <a:t>MAT2412</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a:effectLst/>
                        </a:rPr>
                        <a:t>Differential Equations</a:t>
                      </a:r>
                      <a:endParaRPr lang="tr-TR" sz="10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4</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4</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5</a:t>
                      </a:r>
                      <a:endParaRPr lang="tr-TR" sz="900" b="0" i="0" u="none" strike="noStrike">
                        <a:solidFill>
                          <a:srgbClr val="555555"/>
                        </a:solidFill>
                        <a:effectLst/>
                        <a:latin typeface="İnherit"/>
                      </a:endParaRPr>
                    </a:p>
                  </a:txBody>
                  <a:tcPr marL="5601" marR="5601" marT="5601" marB="0" anchor="ctr"/>
                </a:tc>
              </a:tr>
              <a:tr h="229104">
                <a:tc>
                  <a:txBody>
                    <a:bodyPr/>
                    <a:lstStyle/>
                    <a:p>
                      <a:pPr algn="l" fontAlgn="ctr"/>
                      <a:r>
                        <a:rPr lang="tr-TR" sz="900" u="sng" strike="noStrike">
                          <a:effectLst/>
                          <a:hlinkClick r:id="rId19"/>
                        </a:rPr>
                        <a:t>IST2131</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a:effectLst/>
                        </a:rPr>
                        <a:t>Computer Programming I</a:t>
                      </a:r>
                      <a:endParaRPr lang="tr-TR" sz="10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l" fontAlgn="b"/>
                      <a:endParaRPr lang="tr-TR" sz="900" b="0" i="0" u="none" strike="noStrike">
                        <a:solidFill>
                          <a:srgbClr val="000000"/>
                        </a:solidFill>
                        <a:effectLst/>
                        <a:latin typeface="Calibri" panose="020F0502020204030204" pitchFamily="34" charset="0"/>
                      </a:endParaRPr>
                    </a:p>
                  </a:txBody>
                  <a:tcPr marL="5601" marR="5601" marT="5601" marB="0" anchor="b"/>
                </a:tc>
                <a:tc>
                  <a:txBody>
                    <a:bodyPr/>
                    <a:lstStyle/>
                    <a:p>
                      <a:pPr algn="l" fontAlgn="ctr"/>
                      <a:r>
                        <a:rPr lang="tr-TR" sz="900" u="sng" strike="noStrike">
                          <a:effectLst/>
                          <a:hlinkClick r:id="rId20"/>
                        </a:rPr>
                        <a:t>IST2162</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a:effectLst/>
                        </a:rPr>
                        <a:t>Professional English 2</a:t>
                      </a:r>
                      <a:endParaRPr lang="tr-TR" sz="10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r>
              <a:tr h="229104">
                <a:tc>
                  <a:txBody>
                    <a:bodyPr/>
                    <a:lstStyle/>
                    <a:p>
                      <a:pPr algn="l" fontAlgn="ctr"/>
                      <a:r>
                        <a:rPr lang="tr-TR" sz="900" u="sng" strike="noStrike">
                          <a:effectLst/>
                          <a:hlinkClick r:id="rId21"/>
                        </a:rPr>
                        <a:t>IST2041</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dirty="0">
                          <a:effectLst/>
                        </a:rPr>
                        <a:t>Business Knowledge for Statistics</a:t>
                      </a:r>
                      <a:endParaRPr lang="tr-TR" sz="1000" b="0" i="0" u="none" strike="noStrike" dirty="0">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l" fontAlgn="b"/>
                      <a:endParaRPr lang="tr-TR" sz="900" b="0" i="0" u="none" strike="noStrike">
                        <a:solidFill>
                          <a:srgbClr val="000000"/>
                        </a:solidFill>
                        <a:effectLst/>
                        <a:latin typeface="Calibri" panose="020F0502020204030204" pitchFamily="34" charset="0"/>
                      </a:endParaRPr>
                    </a:p>
                  </a:txBody>
                  <a:tcPr marL="5601" marR="5601" marT="5601" marB="0" anchor="b"/>
                </a:tc>
                <a:tc>
                  <a:txBody>
                    <a:bodyPr/>
                    <a:lstStyle/>
                    <a:p>
                      <a:pPr algn="l" fontAlgn="ctr"/>
                      <a:r>
                        <a:rPr lang="tr-TR" sz="900" u="sng" strike="noStrike">
                          <a:effectLst/>
                          <a:hlinkClick r:id="rId22"/>
                        </a:rPr>
                        <a:t>IST2022</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a:effectLst/>
                        </a:rPr>
                        <a:t>Mathematical Statistics</a:t>
                      </a:r>
                      <a:endParaRPr lang="tr-TR" sz="10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6</a:t>
                      </a:r>
                      <a:endParaRPr lang="tr-TR" sz="900" b="0" i="0" u="none" strike="noStrike">
                        <a:solidFill>
                          <a:srgbClr val="555555"/>
                        </a:solidFill>
                        <a:effectLst/>
                        <a:latin typeface="İnherit"/>
                      </a:endParaRPr>
                    </a:p>
                  </a:txBody>
                  <a:tcPr marL="5601" marR="5601" marT="5601" marB="0" anchor="ctr"/>
                </a:tc>
              </a:tr>
              <a:tr h="229104">
                <a:tc>
                  <a:txBody>
                    <a:bodyPr/>
                    <a:lstStyle/>
                    <a:p>
                      <a:pPr algn="l" fontAlgn="ctr"/>
                      <a:r>
                        <a:rPr lang="tr-TR" sz="900" u="sng" strike="noStrike">
                          <a:effectLst/>
                          <a:hlinkClick r:id="rId23"/>
                        </a:rPr>
                        <a:t>IST2081</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a:effectLst/>
                        </a:rPr>
                        <a:t>Survey Sampling 1</a:t>
                      </a:r>
                      <a:endParaRPr lang="tr-TR" sz="10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l" fontAlgn="b"/>
                      <a:endParaRPr lang="tr-TR" sz="900" b="0" i="0" u="none" strike="noStrike">
                        <a:solidFill>
                          <a:srgbClr val="000000"/>
                        </a:solidFill>
                        <a:effectLst/>
                        <a:latin typeface="Calibri" panose="020F0502020204030204" pitchFamily="34" charset="0"/>
                      </a:endParaRPr>
                    </a:p>
                  </a:txBody>
                  <a:tcPr marL="5601" marR="5601" marT="5601" marB="0" anchor="b"/>
                </a:tc>
                <a:tc>
                  <a:txBody>
                    <a:bodyPr/>
                    <a:lstStyle/>
                    <a:p>
                      <a:pPr algn="l" fontAlgn="ctr"/>
                      <a:r>
                        <a:rPr lang="tr-TR" sz="900" u="sng" strike="noStrike">
                          <a:effectLst/>
                          <a:hlinkClick r:id="rId24"/>
                        </a:rPr>
                        <a:t>IST2252</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dirty="0">
                          <a:effectLst/>
                        </a:rPr>
                        <a:t>Data Analysis</a:t>
                      </a:r>
                      <a:endParaRPr lang="tr-TR" sz="1000" b="0" i="0" u="none" strike="noStrike" dirty="0">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r>
              <a:tr h="229104">
                <a:tc>
                  <a:txBody>
                    <a:bodyPr/>
                    <a:lstStyle/>
                    <a:p>
                      <a:pPr algn="l" fontAlgn="ctr"/>
                      <a:r>
                        <a:rPr lang="tr-TR" sz="900" u="sng" strike="noStrike">
                          <a:effectLst/>
                          <a:hlinkClick r:id="rId25"/>
                        </a:rPr>
                        <a:t>MAT2001</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a:effectLst/>
                        </a:rPr>
                        <a:t>Mathematical Analysis 3</a:t>
                      </a:r>
                      <a:endParaRPr lang="tr-TR" sz="10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4</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5</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7</a:t>
                      </a:r>
                      <a:endParaRPr lang="tr-TR" sz="900" b="0" i="0" u="none" strike="noStrike">
                        <a:solidFill>
                          <a:srgbClr val="555555"/>
                        </a:solidFill>
                        <a:effectLst/>
                        <a:latin typeface="İnherit"/>
                      </a:endParaRPr>
                    </a:p>
                  </a:txBody>
                  <a:tcPr marL="5601" marR="5601" marT="5601" marB="0" anchor="ctr"/>
                </a:tc>
                <a:tc>
                  <a:txBody>
                    <a:bodyPr/>
                    <a:lstStyle/>
                    <a:p>
                      <a:pPr algn="l" fontAlgn="b"/>
                      <a:endParaRPr lang="tr-TR" sz="900" b="0" i="0" u="none" strike="noStrike">
                        <a:solidFill>
                          <a:srgbClr val="000000"/>
                        </a:solidFill>
                        <a:effectLst/>
                        <a:latin typeface="Calibri" panose="020F0502020204030204" pitchFamily="34" charset="0"/>
                      </a:endParaRPr>
                    </a:p>
                  </a:txBody>
                  <a:tcPr marL="5601" marR="5601" marT="5601" marB="0" anchor="b"/>
                </a:tc>
                <a:tc>
                  <a:txBody>
                    <a:bodyPr/>
                    <a:lstStyle/>
                    <a:p>
                      <a:pPr algn="l" fontAlgn="ctr"/>
                      <a:r>
                        <a:rPr lang="tr-TR" sz="900" u="sng" strike="noStrike">
                          <a:effectLst/>
                          <a:hlinkClick r:id="rId26"/>
                        </a:rPr>
                        <a:t>IST2142</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a:effectLst/>
                        </a:rPr>
                        <a:t>Database</a:t>
                      </a:r>
                      <a:endParaRPr lang="tr-TR" sz="10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5</a:t>
                      </a:r>
                      <a:endParaRPr lang="tr-TR" sz="900" b="0" i="0" u="none" strike="noStrike">
                        <a:solidFill>
                          <a:srgbClr val="555555"/>
                        </a:solidFill>
                        <a:effectLst/>
                        <a:latin typeface="İnherit"/>
                      </a:endParaRPr>
                    </a:p>
                  </a:txBody>
                  <a:tcPr marL="5601" marR="5601" marT="5601" marB="0" anchor="ctr"/>
                </a:tc>
              </a:tr>
              <a:tr h="229104">
                <a:tc>
                  <a:txBody>
                    <a:bodyPr/>
                    <a:lstStyle/>
                    <a:p>
                      <a:pPr algn="l" fontAlgn="ctr"/>
                      <a:r>
                        <a:rPr lang="tr-TR" sz="900" u="sng" strike="noStrike">
                          <a:effectLst/>
                          <a:hlinkClick r:id="rId27"/>
                        </a:rPr>
                        <a:t>IKT1101</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dirty="0">
                          <a:effectLst/>
                        </a:rPr>
                        <a:t>Introduction to Economics 1</a:t>
                      </a:r>
                      <a:endParaRPr lang="tr-TR" sz="1000" b="0" i="0" u="none" strike="noStrike" dirty="0">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6</a:t>
                      </a:r>
                      <a:endParaRPr lang="tr-TR" sz="900" b="0" i="0" u="none" strike="noStrike">
                        <a:solidFill>
                          <a:srgbClr val="555555"/>
                        </a:solidFill>
                        <a:effectLst/>
                        <a:latin typeface="İnherit"/>
                      </a:endParaRPr>
                    </a:p>
                  </a:txBody>
                  <a:tcPr marL="5601" marR="5601" marT="5601" marB="0" anchor="ctr"/>
                </a:tc>
                <a:tc>
                  <a:txBody>
                    <a:bodyPr/>
                    <a:lstStyle/>
                    <a:p>
                      <a:pPr algn="l" fontAlgn="b"/>
                      <a:endParaRPr lang="tr-TR" sz="900" b="0" i="0" u="none" strike="noStrike">
                        <a:solidFill>
                          <a:srgbClr val="000000"/>
                        </a:solidFill>
                        <a:effectLst/>
                        <a:latin typeface="Calibri" panose="020F0502020204030204" pitchFamily="34" charset="0"/>
                      </a:endParaRPr>
                    </a:p>
                  </a:txBody>
                  <a:tcPr marL="5601" marR="5601" marT="5601" marB="0" anchor="b"/>
                </a:tc>
                <a:tc>
                  <a:txBody>
                    <a:bodyPr/>
                    <a:lstStyle/>
                    <a:p>
                      <a:pPr algn="l" fontAlgn="ctr"/>
                      <a:r>
                        <a:rPr lang="tr-TR" sz="900" u="sng" strike="noStrike">
                          <a:effectLst/>
                          <a:hlinkClick r:id="rId28"/>
                        </a:rPr>
                        <a:t>SEC0001</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a:effectLst/>
                        </a:rPr>
                        <a:t>Vocational Elective 1-1</a:t>
                      </a:r>
                      <a:endParaRPr lang="tr-TR" sz="10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5</a:t>
                      </a:r>
                      <a:endParaRPr lang="tr-TR" sz="900" b="0" i="0" u="none" strike="noStrike">
                        <a:solidFill>
                          <a:srgbClr val="555555"/>
                        </a:solidFill>
                        <a:effectLst/>
                        <a:latin typeface="İnherit"/>
                      </a:endParaRPr>
                    </a:p>
                  </a:txBody>
                  <a:tcPr marL="5601" marR="5601" marT="5601" marB="0" anchor="ctr"/>
                </a:tc>
              </a:tr>
              <a:tr h="254124">
                <a:tc>
                  <a:txBody>
                    <a:bodyPr/>
                    <a:lstStyle/>
                    <a:p>
                      <a:pPr algn="l" fontAlgn="ctr"/>
                      <a:r>
                        <a:rPr lang="tr-TR" sz="900" u="sng" strike="noStrike">
                          <a:effectLst/>
                          <a:hlinkClick r:id="rId29"/>
                        </a:rPr>
                        <a:t>IST2121</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dirty="0">
                          <a:effectLst/>
                        </a:rPr>
                        <a:t>Introduction to Mathematical Statistics</a:t>
                      </a:r>
                      <a:endParaRPr lang="tr-TR" sz="1000" b="0" i="0" u="none" strike="noStrike" dirty="0">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3</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7</a:t>
                      </a:r>
                      <a:endParaRPr lang="tr-TR" sz="900" b="0" i="0" u="none" strike="noStrike">
                        <a:solidFill>
                          <a:srgbClr val="555555"/>
                        </a:solidFill>
                        <a:effectLst/>
                        <a:latin typeface="İnherit"/>
                      </a:endParaRPr>
                    </a:p>
                  </a:txBody>
                  <a:tcPr marL="5601" marR="5601" marT="5601" marB="0" anchor="ctr"/>
                </a:tc>
                <a:tc>
                  <a:txBody>
                    <a:bodyPr/>
                    <a:lstStyle/>
                    <a:p>
                      <a:pPr algn="l" fontAlgn="b"/>
                      <a:endParaRPr lang="tr-TR" sz="900" b="0" i="0" u="none" strike="noStrike">
                        <a:solidFill>
                          <a:srgbClr val="000000"/>
                        </a:solidFill>
                        <a:effectLst/>
                        <a:latin typeface="Calibri" panose="020F0502020204030204" pitchFamily="34" charset="0"/>
                      </a:endParaRPr>
                    </a:p>
                  </a:txBody>
                  <a:tcPr marL="5601" marR="5601" marT="5601" marB="0" anchor="b"/>
                </a:tc>
                <a:tc>
                  <a:txBody>
                    <a:bodyPr/>
                    <a:lstStyle/>
                    <a:p>
                      <a:pPr algn="l" fontAlgn="ctr"/>
                      <a:r>
                        <a:rPr lang="tr-TR" sz="900" u="sng" strike="noStrike">
                          <a:effectLst/>
                          <a:hlinkClick r:id="rId28"/>
                        </a:rPr>
                        <a:t>SEC0002</a:t>
                      </a:r>
                      <a:endParaRPr lang="tr-TR" sz="900" b="0" i="0" u="sng" strike="noStrike">
                        <a:solidFill>
                          <a:srgbClr val="0563C1"/>
                        </a:solidFill>
                        <a:effectLst/>
                        <a:latin typeface="Calibri" panose="020F0502020204030204" pitchFamily="34" charset="0"/>
                      </a:endParaRPr>
                    </a:p>
                  </a:txBody>
                  <a:tcPr marL="5601" marR="5601" marT="5601" marB="0" anchor="ctr"/>
                </a:tc>
                <a:tc>
                  <a:txBody>
                    <a:bodyPr/>
                    <a:lstStyle/>
                    <a:p>
                      <a:pPr algn="l" fontAlgn="ctr"/>
                      <a:r>
                        <a:rPr lang="tr-TR" sz="1000" u="none" strike="noStrike" dirty="0">
                          <a:effectLst/>
                        </a:rPr>
                        <a:t>Vocational Elective 2-1</a:t>
                      </a:r>
                      <a:endParaRPr lang="tr-TR" sz="1000" b="0" i="0" u="none" strike="noStrike" dirty="0">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0</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2</a:t>
                      </a:r>
                      <a:endParaRPr lang="tr-TR" sz="900" b="0" i="0" u="none" strike="noStrike">
                        <a:solidFill>
                          <a:srgbClr val="555555"/>
                        </a:solidFill>
                        <a:effectLst/>
                        <a:latin typeface="İnherit"/>
                      </a:endParaRPr>
                    </a:p>
                  </a:txBody>
                  <a:tcPr marL="5601" marR="5601" marT="5601" marB="0" anchor="ctr"/>
                </a:tc>
                <a:tc>
                  <a:txBody>
                    <a:bodyPr/>
                    <a:lstStyle/>
                    <a:p>
                      <a:pPr algn="ctr" fontAlgn="ctr"/>
                      <a:r>
                        <a:rPr lang="tr-TR" sz="900" u="none" strike="noStrike">
                          <a:effectLst/>
                        </a:rPr>
                        <a:t>4</a:t>
                      </a:r>
                      <a:endParaRPr lang="tr-TR" sz="900" b="0" i="0" u="none" strike="noStrike">
                        <a:solidFill>
                          <a:srgbClr val="555555"/>
                        </a:solidFill>
                        <a:effectLst/>
                        <a:latin typeface="İnherit"/>
                      </a:endParaRPr>
                    </a:p>
                  </a:txBody>
                  <a:tcPr marL="5601" marR="5601" marT="5601" marB="0" anchor="ctr"/>
                </a:tc>
              </a:tr>
              <a:tr h="229104">
                <a:tc gridSpan="7">
                  <a:txBody>
                    <a:bodyPr/>
                    <a:lstStyle/>
                    <a:p>
                      <a:pPr algn="r" fontAlgn="ctr"/>
                      <a:r>
                        <a:rPr lang="tr-TR" sz="900" u="none" strike="noStrike" dirty="0">
                          <a:effectLst/>
                        </a:rPr>
                        <a:t>Total: 30</a:t>
                      </a:r>
                      <a:endParaRPr lang="tr-TR" sz="900" b="1" i="0" u="none" strike="noStrike" dirty="0">
                        <a:solidFill>
                          <a:srgbClr val="555555"/>
                        </a:solidFill>
                        <a:effectLst/>
                        <a:latin typeface="İnherit"/>
                      </a:endParaRPr>
                    </a:p>
                  </a:txBody>
                  <a:tcPr marL="5601" marR="5601" marT="5601"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tr-TR" sz="900" b="0" i="0" u="none" strike="noStrike">
                        <a:solidFill>
                          <a:srgbClr val="000000"/>
                        </a:solidFill>
                        <a:effectLst/>
                        <a:latin typeface="Calibri" panose="020F0502020204030204" pitchFamily="34" charset="0"/>
                      </a:endParaRPr>
                    </a:p>
                  </a:txBody>
                  <a:tcPr marL="5601" marR="5601" marT="5601" marB="0" anchor="b"/>
                </a:tc>
                <a:tc gridSpan="7">
                  <a:txBody>
                    <a:bodyPr/>
                    <a:lstStyle/>
                    <a:p>
                      <a:pPr algn="r" fontAlgn="ctr"/>
                      <a:r>
                        <a:rPr lang="tr-TR" sz="900" u="none" strike="noStrike" dirty="0">
                          <a:effectLst/>
                        </a:rPr>
                        <a:t>Total: 30</a:t>
                      </a:r>
                      <a:endParaRPr lang="tr-TR" sz="900" b="1" i="0" u="none" strike="noStrike" dirty="0">
                        <a:solidFill>
                          <a:srgbClr val="555555"/>
                        </a:solidFill>
                        <a:effectLst/>
                        <a:latin typeface="İnherit"/>
                      </a:endParaRPr>
                    </a:p>
                  </a:txBody>
                  <a:tcPr marL="5601" marR="5601" marT="5601"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7" name="Picture 6"/>
          <p:cNvPicPr>
            <a:picLocks noChangeAspect="1"/>
          </p:cNvPicPr>
          <p:nvPr/>
        </p:nvPicPr>
        <p:blipFill>
          <a:blip r:embed="rId30"/>
          <a:stretch>
            <a:fillRect/>
          </a:stretch>
        </p:blipFill>
        <p:spPr>
          <a:xfrm>
            <a:off x="2882385" y="1371600"/>
            <a:ext cx="1702830" cy="2133600"/>
          </a:xfrm>
          <a:prstGeom prst="rect">
            <a:avLst/>
          </a:prstGeom>
        </p:spPr>
      </p:pic>
      <p:pic>
        <p:nvPicPr>
          <p:cNvPr id="10" name="Picture 9"/>
          <p:cNvPicPr>
            <a:picLocks noChangeAspect="1"/>
          </p:cNvPicPr>
          <p:nvPr/>
        </p:nvPicPr>
        <p:blipFill>
          <a:blip r:embed="rId31"/>
          <a:stretch>
            <a:fillRect/>
          </a:stretch>
        </p:blipFill>
        <p:spPr>
          <a:xfrm>
            <a:off x="7086600" y="1371600"/>
            <a:ext cx="1887572" cy="2133600"/>
          </a:xfrm>
          <a:prstGeom prst="rect">
            <a:avLst/>
          </a:prstGeom>
        </p:spPr>
      </p:pic>
      <p:pic>
        <p:nvPicPr>
          <p:cNvPr id="11" name="Picture 10"/>
          <p:cNvPicPr>
            <a:picLocks noChangeAspect="1"/>
          </p:cNvPicPr>
          <p:nvPr/>
        </p:nvPicPr>
        <p:blipFill>
          <a:blip r:embed="rId32"/>
          <a:stretch>
            <a:fillRect/>
          </a:stretch>
        </p:blipFill>
        <p:spPr>
          <a:xfrm>
            <a:off x="2895600" y="4343400"/>
            <a:ext cx="1702830" cy="1650653"/>
          </a:xfrm>
          <a:prstGeom prst="rect">
            <a:avLst/>
          </a:prstGeom>
        </p:spPr>
      </p:pic>
      <p:pic>
        <p:nvPicPr>
          <p:cNvPr id="12" name="Picture 11"/>
          <p:cNvPicPr>
            <a:picLocks noChangeAspect="1"/>
          </p:cNvPicPr>
          <p:nvPr/>
        </p:nvPicPr>
        <p:blipFill>
          <a:blip r:embed="rId33"/>
          <a:stretch>
            <a:fillRect/>
          </a:stretch>
        </p:blipFill>
        <p:spPr>
          <a:xfrm>
            <a:off x="7086600" y="4374942"/>
            <a:ext cx="1887572" cy="1587567"/>
          </a:xfrm>
          <a:prstGeom prst="rect">
            <a:avLst/>
          </a:prstGeom>
        </p:spPr>
      </p:pic>
    </p:spTree>
    <p:extLst>
      <p:ext uri="{BB962C8B-B14F-4D97-AF65-F5344CB8AC3E}">
        <p14:creationId xmlns:p14="http://schemas.microsoft.com/office/powerpoint/2010/main" val="3365943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38100"/>
            <a:ext cx="3276600" cy="369332"/>
          </a:xfrm>
          <a:prstGeom prst="rect">
            <a:avLst/>
          </a:prstGeom>
          <a:noFill/>
        </p:spPr>
        <p:txBody>
          <a:bodyPr wrap="square" rtlCol="0">
            <a:spAutoFit/>
          </a:bodyPr>
          <a:lstStyle/>
          <a:p>
            <a:r>
              <a:rPr lang="tr-TR" dirty="0" smtClean="0"/>
              <a:t>Bachelor Curriculum - 2</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135013770"/>
              </p:ext>
            </p:extLst>
          </p:nvPr>
        </p:nvGraphicFramePr>
        <p:xfrm>
          <a:off x="28191" y="685800"/>
          <a:ext cx="9013346" cy="5072681"/>
        </p:xfrm>
        <a:graphic>
          <a:graphicData uri="http://schemas.openxmlformats.org/drawingml/2006/table">
            <a:tbl>
              <a:tblPr>
                <a:tableStyleId>{5C22544A-7EE6-4342-B048-85BDC9FD1C3A}</a:tableStyleId>
              </a:tblPr>
              <a:tblGrid>
                <a:gridCol w="591084"/>
                <a:gridCol w="2008721"/>
                <a:gridCol w="387338"/>
                <a:gridCol w="500451"/>
                <a:gridCol w="289458"/>
                <a:gridCol w="387849"/>
                <a:gridCol w="297756"/>
                <a:gridCol w="75068"/>
                <a:gridCol w="591084"/>
                <a:gridCol w="1954746"/>
                <a:gridCol w="387338"/>
                <a:gridCol w="529171"/>
                <a:gridCol w="241450"/>
                <a:gridCol w="474076"/>
                <a:gridCol w="297756"/>
              </a:tblGrid>
              <a:tr h="248500">
                <a:tc gridSpan="7">
                  <a:txBody>
                    <a:bodyPr/>
                    <a:lstStyle/>
                    <a:p>
                      <a:pPr algn="ctr" fontAlgn="t"/>
                      <a:r>
                        <a:rPr lang="tr-TR" sz="1000" u="none" strike="noStrike" dirty="0">
                          <a:effectLst/>
                        </a:rPr>
                        <a:t>3.Year - Fall Semester</a:t>
                      </a:r>
                      <a:endParaRPr lang="tr-TR" sz="1000" b="1" i="0" u="none" strike="noStrike" dirty="0">
                        <a:solidFill>
                          <a:srgbClr val="EFEFEF"/>
                        </a:solidFill>
                        <a:effectLst/>
                        <a:latin typeface="İnherit"/>
                      </a:endParaRPr>
                    </a:p>
                  </a:txBody>
                  <a:tcPr marL="5823" marR="5823" marT="5823"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tr-TR" sz="1000" b="0" i="0" u="none" strike="noStrike">
                        <a:solidFill>
                          <a:srgbClr val="000000"/>
                        </a:solidFill>
                        <a:effectLst/>
                        <a:latin typeface="Calibri" panose="020F0502020204030204" pitchFamily="34" charset="0"/>
                      </a:endParaRPr>
                    </a:p>
                  </a:txBody>
                  <a:tcPr marL="5823" marR="5823" marT="5823" marB="0" anchor="b"/>
                </a:tc>
                <a:tc gridSpan="7">
                  <a:txBody>
                    <a:bodyPr/>
                    <a:lstStyle/>
                    <a:p>
                      <a:pPr algn="ctr" fontAlgn="t"/>
                      <a:r>
                        <a:rPr lang="tr-TR" sz="1000" u="none" strike="noStrike">
                          <a:effectLst/>
                        </a:rPr>
                        <a:t>3.Year - Spring Semester</a:t>
                      </a:r>
                      <a:endParaRPr lang="tr-TR" sz="1000" b="1" i="0" u="none" strike="noStrike">
                        <a:solidFill>
                          <a:srgbClr val="EFEFEF"/>
                        </a:solidFill>
                        <a:effectLst/>
                        <a:latin typeface="İnherit"/>
                      </a:endParaRPr>
                    </a:p>
                  </a:txBody>
                  <a:tcPr marL="5823" marR="5823" marT="5823"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66836">
                <a:tc>
                  <a:txBody>
                    <a:bodyPr/>
                    <a:lstStyle/>
                    <a:p>
                      <a:pPr algn="ctr" fontAlgn="t"/>
                      <a:r>
                        <a:rPr lang="tr-TR" sz="1000" u="none" strike="noStrike">
                          <a:effectLst/>
                        </a:rPr>
                        <a:t>Code</a:t>
                      </a:r>
                      <a:endParaRPr lang="tr-TR" sz="1000" b="1" i="0" u="none" strike="noStrike">
                        <a:solidFill>
                          <a:srgbClr val="555555"/>
                        </a:solidFill>
                        <a:effectLst/>
                        <a:latin typeface="İnherit"/>
                      </a:endParaRPr>
                    </a:p>
                  </a:txBody>
                  <a:tcPr marL="5823" marR="5823" marT="5823" marB="0"/>
                </a:tc>
                <a:tc>
                  <a:txBody>
                    <a:bodyPr/>
                    <a:lstStyle/>
                    <a:p>
                      <a:pPr algn="ctr" fontAlgn="t"/>
                      <a:r>
                        <a:rPr lang="tr-TR" sz="1000" u="none" strike="noStrike">
                          <a:effectLst/>
                        </a:rPr>
                        <a:t>Title</a:t>
                      </a:r>
                      <a:endParaRPr lang="tr-TR" sz="1000" b="1" i="0" u="none" strike="noStrike">
                        <a:solidFill>
                          <a:srgbClr val="555555"/>
                        </a:solidFill>
                        <a:effectLst/>
                        <a:latin typeface="İnherit"/>
                      </a:endParaRPr>
                    </a:p>
                  </a:txBody>
                  <a:tcPr marL="5823" marR="5823" marT="5823" marB="0"/>
                </a:tc>
                <a:tc>
                  <a:txBody>
                    <a:bodyPr/>
                    <a:lstStyle/>
                    <a:p>
                      <a:pPr algn="ctr" fontAlgn="t"/>
                      <a:r>
                        <a:rPr lang="tr-TR" sz="1000" u="none" strike="noStrike">
                          <a:effectLst/>
                        </a:rPr>
                        <a:t>Lecture</a:t>
                      </a:r>
                      <a:endParaRPr lang="tr-TR" sz="1000" b="1" i="0" u="none" strike="noStrike">
                        <a:solidFill>
                          <a:srgbClr val="555555"/>
                        </a:solidFill>
                        <a:effectLst/>
                        <a:latin typeface="İnherit"/>
                      </a:endParaRPr>
                    </a:p>
                  </a:txBody>
                  <a:tcPr marL="5823" marR="5823" marT="5823" marB="0"/>
                </a:tc>
                <a:tc>
                  <a:txBody>
                    <a:bodyPr/>
                    <a:lstStyle/>
                    <a:p>
                      <a:pPr algn="ctr" fontAlgn="t"/>
                      <a:r>
                        <a:rPr lang="tr-TR" sz="1000" u="none" strike="noStrike">
                          <a:effectLst/>
                        </a:rPr>
                        <a:t>Practical</a:t>
                      </a:r>
                      <a:endParaRPr lang="tr-TR" sz="1000" b="1" i="0" u="none" strike="noStrike">
                        <a:solidFill>
                          <a:srgbClr val="555555"/>
                        </a:solidFill>
                        <a:effectLst/>
                        <a:latin typeface="İnherit"/>
                      </a:endParaRPr>
                    </a:p>
                  </a:txBody>
                  <a:tcPr marL="5823" marR="5823" marT="5823" marB="0"/>
                </a:tc>
                <a:tc>
                  <a:txBody>
                    <a:bodyPr/>
                    <a:lstStyle/>
                    <a:p>
                      <a:pPr algn="ctr" fontAlgn="t"/>
                      <a:r>
                        <a:rPr lang="tr-TR" sz="1000" u="none" strike="noStrike" dirty="0" smtClean="0">
                          <a:effectLst/>
                        </a:rPr>
                        <a:t>Lab.</a:t>
                      </a:r>
                      <a:endParaRPr lang="tr-TR" sz="1000" b="1" i="0" u="none" strike="noStrike" dirty="0">
                        <a:solidFill>
                          <a:srgbClr val="555555"/>
                        </a:solidFill>
                        <a:effectLst/>
                        <a:latin typeface="İnherit"/>
                      </a:endParaRPr>
                    </a:p>
                  </a:txBody>
                  <a:tcPr marL="5823" marR="5823" marT="5823" marB="0"/>
                </a:tc>
                <a:tc>
                  <a:txBody>
                    <a:bodyPr/>
                    <a:lstStyle/>
                    <a:p>
                      <a:pPr algn="ctr" fontAlgn="t"/>
                      <a:r>
                        <a:rPr lang="tr-TR" sz="1000" u="none" strike="noStrike">
                          <a:effectLst/>
                        </a:rPr>
                        <a:t>Local Credit</a:t>
                      </a:r>
                      <a:endParaRPr lang="tr-TR" sz="1000" b="1" i="0" u="none" strike="noStrike">
                        <a:solidFill>
                          <a:srgbClr val="555555"/>
                        </a:solidFill>
                        <a:effectLst/>
                        <a:latin typeface="İnherit"/>
                      </a:endParaRPr>
                    </a:p>
                  </a:txBody>
                  <a:tcPr marL="5823" marR="5823" marT="5823" marB="0"/>
                </a:tc>
                <a:tc>
                  <a:txBody>
                    <a:bodyPr/>
                    <a:lstStyle/>
                    <a:p>
                      <a:pPr algn="ctr" fontAlgn="t"/>
                      <a:r>
                        <a:rPr lang="tr-TR" sz="1000" u="none" strike="noStrike">
                          <a:effectLst/>
                        </a:rPr>
                        <a:t>ECTS</a:t>
                      </a:r>
                      <a:endParaRPr lang="tr-TR" sz="1000" b="1" i="0" u="none" strike="noStrike">
                        <a:solidFill>
                          <a:srgbClr val="555555"/>
                        </a:solidFill>
                        <a:effectLst/>
                        <a:latin typeface="İnherit"/>
                      </a:endParaRPr>
                    </a:p>
                  </a:txBody>
                  <a:tcPr marL="5823" marR="5823" marT="5823" marB="0"/>
                </a:tc>
                <a:tc>
                  <a:txBody>
                    <a:bodyPr/>
                    <a:lstStyle/>
                    <a:p>
                      <a:pPr algn="l" fontAlgn="b"/>
                      <a:endParaRPr lang="tr-TR" sz="1000" b="0" i="0" u="none" strike="noStrike">
                        <a:solidFill>
                          <a:srgbClr val="000000"/>
                        </a:solidFill>
                        <a:effectLst/>
                        <a:latin typeface="Calibri" panose="020F0502020204030204" pitchFamily="34" charset="0"/>
                      </a:endParaRPr>
                    </a:p>
                  </a:txBody>
                  <a:tcPr marL="5823" marR="5823" marT="5823" marB="0" anchor="b"/>
                </a:tc>
                <a:tc>
                  <a:txBody>
                    <a:bodyPr/>
                    <a:lstStyle/>
                    <a:p>
                      <a:pPr algn="ctr" fontAlgn="t"/>
                      <a:r>
                        <a:rPr lang="tr-TR" sz="1000" u="none" strike="noStrike">
                          <a:effectLst/>
                        </a:rPr>
                        <a:t>Code</a:t>
                      </a:r>
                      <a:endParaRPr lang="tr-TR" sz="1000" b="1" i="0" u="none" strike="noStrike">
                        <a:solidFill>
                          <a:srgbClr val="555555"/>
                        </a:solidFill>
                        <a:effectLst/>
                        <a:latin typeface="İnherit"/>
                      </a:endParaRPr>
                    </a:p>
                  </a:txBody>
                  <a:tcPr marL="5823" marR="5823" marT="5823" marB="0"/>
                </a:tc>
                <a:tc>
                  <a:txBody>
                    <a:bodyPr/>
                    <a:lstStyle/>
                    <a:p>
                      <a:pPr algn="ctr" fontAlgn="t"/>
                      <a:r>
                        <a:rPr lang="tr-TR" sz="1000" u="none" strike="noStrike">
                          <a:effectLst/>
                        </a:rPr>
                        <a:t>Title</a:t>
                      </a:r>
                      <a:endParaRPr lang="tr-TR" sz="1000" b="1" i="0" u="none" strike="noStrike">
                        <a:solidFill>
                          <a:srgbClr val="555555"/>
                        </a:solidFill>
                        <a:effectLst/>
                        <a:latin typeface="İnherit"/>
                      </a:endParaRPr>
                    </a:p>
                  </a:txBody>
                  <a:tcPr marL="5823" marR="5823" marT="5823" marB="0"/>
                </a:tc>
                <a:tc>
                  <a:txBody>
                    <a:bodyPr/>
                    <a:lstStyle/>
                    <a:p>
                      <a:pPr algn="ctr" fontAlgn="t"/>
                      <a:r>
                        <a:rPr lang="tr-TR" sz="1000" u="none" strike="noStrike">
                          <a:effectLst/>
                        </a:rPr>
                        <a:t>Lecture</a:t>
                      </a:r>
                      <a:endParaRPr lang="tr-TR" sz="1000" b="1" i="0" u="none" strike="noStrike">
                        <a:solidFill>
                          <a:srgbClr val="555555"/>
                        </a:solidFill>
                        <a:effectLst/>
                        <a:latin typeface="İnherit"/>
                      </a:endParaRPr>
                    </a:p>
                  </a:txBody>
                  <a:tcPr marL="5823" marR="5823" marT="5823" marB="0"/>
                </a:tc>
                <a:tc>
                  <a:txBody>
                    <a:bodyPr/>
                    <a:lstStyle/>
                    <a:p>
                      <a:pPr algn="ctr" fontAlgn="t"/>
                      <a:r>
                        <a:rPr lang="tr-TR" sz="1000" u="none" strike="noStrike">
                          <a:effectLst/>
                        </a:rPr>
                        <a:t>Practical</a:t>
                      </a:r>
                      <a:endParaRPr lang="tr-TR" sz="1000" b="1" i="0" u="none" strike="noStrike">
                        <a:solidFill>
                          <a:srgbClr val="555555"/>
                        </a:solidFill>
                        <a:effectLst/>
                        <a:latin typeface="İnherit"/>
                      </a:endParaRPr>
                    </a:p>
                  </a:txBody>
                  <a:tcPr marL="5823" marR="5823" marT="5823" marB="0"/>
                </a:tc>
                <a:tc>
                  <a:txBody>
                    <a:bodyPr/>
                    <a:lstStyle/>
                    <a:p>
                      <a:pPr algn="ctr" fontAlgn="t"/>
                      <a:r>
                        <a:rPr lang="tr-TR" sz="1000" u="none" strike="noStrike" dirty="0" smtClean="0">
                          <a:effectLst/>
                        </a:rPr>
                        <a:t>Lab.</a:t>
                      </a:r>
                      <a:endParaRPr lang="tr-TR" sz="1000" b="1" i="0" u="none" strike="noStrike" dirty="0">
                        <a:solidFill>
                          <a:srgbClr val="555555"/>
                        </a:solidFill>
                        <a:effectLst/>
                        <a:latin typeface="İnherit"/>
                      </a:endParaRPr>
                    </a:p>
                  </a:txBody>
                  <a:tcPr marL="5823" marR="5823" marT="5823" marB="0"/>
                </a:tc>
                <a:tc>
                  <a:txBody>
                    <a:bodyPr/>
                    <a:lstStyle/>
                    <a:p>
                      <a:pPr algn="ctr" fontAlgn="t"/>
                      <a:r>
                        <a:rPr lang="tr-TR" sz="1000" u="none" strike="noStrike">
                          <a:effectLst/>
                        </a:rPr>
                        <a:t>Local Credit</a:t>
                      </a:r>
                      <a:endParaRPr lang="tr-TR" sz="1000" b="1" i="0" u="none" strike="noStrike">
                        <a:solidFill>
                          <a:srgbClr val="555555"/>
                        </a:solidFill>
                        <a:effectLst/>
                        <a:latin typeface="İnherit"/>
                      </a:endParaRPr>
                    </a:p>
                  </a:txBody>
                  <a:tcPr marL="5823" marR="5823" marT="5823" marB="0"/>
                </a:tc>
                <a:tc>
                  <a:txBody>
                    <a:bodyPr/>
                    <a:lstStyle/>
                    <a:p>
                      <a:pPr algn="ctr" fontAlgn="t"/>
                      <a:r>
                        <a:rPr lang="tr-TR" sz="1000" u="none" strike="noStrike">
                          <a:effectLst/>
                        </a:rPr>
                        <a:t>ECTS</a:t>
                      </a:r>
                      <a:endParaRPr lang="tr-TR" sz="1000" b="1" i="0" u="none" strike="noStrike">
                        <a:solidFill>
                          <a:srgbClr val="555555"/>
                        </a:solidFill>
                        <a:effectLst/>
                        <a:latin typeface="İnherit"/>
                      </a:endParaRPr>
                    </a:p>
                  </a:txBody>
                  <a:tcPr marL="5823" marR="5823" marT="5823" marB="0"/>
                </a:tc>
              </a:tr>
              <a:tr h="236669">
                <a:tc>
                  <a:txBody>
                    <a:bodyPr/>
                    <a:lstStyle/>
                    <a:p>
                      <a:pPr algn="l" fontAlgn="ctr"/>
                      <a:r>
                        <a:rPr lang="tr-TR" sz="1000" u="sng" strike="noStrike">
                          <a:effectLst/>
                          <a:hlinkClick r:id="rId2"/>
                        </a:rPr>
                        <a:t>IST3121</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dirty="0">
                          <a:effectLst/>
                        </a:rPr>
                        <a:t>Regression Analysis 1</a:t>
                      </a:r>
                      <a:endParaRPr lang="tr-TR" sz="1000" b="0" i="0" u="none" strike="noStrike" dirty="0">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5</a:t>
                      </a:r>
                      <a:endParaRPr lang="tr-TR" sz="1000" b="0" i="0" u="none" strike="noStrike">
                        <a:solidFill>
                          <a:srgbClr val="555555"/>
                        </a:solidFill>
                        <a:effectLst/>
                        <a:latin typeface="İnherit"/>
                      </a:endParaRPr>
                    </a:p>
                  </a:txBody>
                  <a:tcPr marL="5823" marR="5823" marT="5823" marB="0" anchor="ctr"/>
                </a:tc>
                <a:tc>
                  <a:txBody>
                    <a:bodyPr/>
                    <a:lstStyle/>
                    <a:p>
                      <a:pPr algn="l" fontAlgn="b"/>
                      <a:endParaRPr lang="tr-TR" sz="1000" b="0" i="0" u="none" strike="noStrike">
                        <a:solidFill>
                          <a:srgbClr val="000000"/>
                        </a:solidFill>
                        <a:effectLst/>
                        <a:latin typeface="Calibri" panose="020F0502020204030204" pitchFamily="34" charset="0"/>
                      </a:endParaRPr>
                    </a:p>
                  </a:txBody>
                  <a:tcPr marL="5823" marR="5823" marT="5823" marB="0" anchor="b"/>
                </a:tc>
                <a:tc>
                  <a:txBody>
                    <a:bodyPr/>
                    <a:lstStyle/>
                    <a:p>
                      <a:pPr algn="l" fontAlgn="ctr"/>
                      <a:r>
                        <a:rPr lang="tr-TR" sz="1000" u="sng" strike="noStrike">
                          <a:effectLst/>
                          <a:hlinkClick r:id="rId3"/>
                        </a:rPr>
                        <a:t>IST3012</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dirty="0">
                          <a:effectLst/>
                        </a:rPr>
                        <a:t>Operations Research 1</a:t>
                      </a:r>
                      <a:endParaRPr lang="tr-TR" sz="1000" b="0" i="0" u="none" strike="noStrike" dirty="0">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5</a:t>
                      </a:r>
                      <a:endParaRPr lang="tr-TR" sz="1000" b="0" i="0" u="none" strike="noStrike">
                        <a:solidFill>
                          <a:srgbClr val="555555"/>
                        </a:solidFill>
                        <a:effectLst/>
                        <a:latin typeface="İnherit"/>
                      </a:endParaRPr>
                    </a:p>
                  </a:txBody>
                  <a:tcPr marL="5823" marR="5823" marT="5823" marB="0" anchor="ctr"/>
                </a:tc>
              </a:tr>
              <a:tr h="236669">
                <a:tc>
                  <a:txBody>
                    <a:bodyPr/>
                    <a:lstStyle/>
                    <a:p>
                      <a:pPr algn="l" fontAlgn="ctr"/>
                      <a:r>
                        <a:rPr lang="tr-TR" sz="1000" u="sng" strike="noStrike">
                          <a:effectLst/>
                          <a:hlinkClick r:id="rId4"/>
                        </a:rPr>
                        <a:t>IST3131</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a:effectLst/>
                        </a:rPr>
                        <a:t>Research Methods</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dirty="0">
                          <a:effectLst/>
                        </a:rPr>
                        <a:t>0</a:t>
                      </a:r>
                      <a:endParaRPr lang="tr-TR" sz="1000" b="0" i="0" u="none" strike="noStrike" dirty="0">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c>
                  <a:txBody>
                    <a:bodyPr/>
                    <a:lstStyle/>
                    <a:p>
                      <a:pPr algn="l" fontAlgn="b"/>
                      <a:endParaRPr lang="tr-TR" sz="1000" b="0" i="0" u="none" strike="noStrike">
                        <a:solidFill>
                          <a:srgbClr val="000000"/>
                        </a:solidFill>
                        <a:effectLst/>
                        <a:latin typeface="Calibri" panose="020F0502020204030204" pitchFamily="34" charset="0"/>
                      </a:endParaRPr>
                    </a:p>
                  </a:txBody>
                  <a:tcPr marL="5823" marR="5823" marT="5823" marB="0" anchor="b"/>
                </a:tc>
                <a:tc>
                  <a:txBody>
                    <a:bodyPr/>
                    <a:lstStyle/>
                    <a:p>
                      <a:pPr algn="l" fontAlgn="ctr"/>
                      <a:r>
                        <a:rPr lang="tr-TR" sz="1000" u="sng" strike="noStrike">
                          <a:effectLst/>
                          <a:hlinkClick r:id="rId5"/>
                        </a:rPr>
                        <a:t>IST3142</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dirty="0">
                          <a:effectLst/>
                        </a:rPr>
                        <a:t>Experimental Design</a:t>
                      </a:r>
                      <a:endParaRPr lang="tr-TR" sz="1000" b="0" i="0" u="none" strike="noStrike" dirty="0">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6</a:t>
                      </a:r>
                      <a:endParaRPr lang="tr-TR" sz="1000" b="0" i="0" u="none" strike="noStrike">
                        <a:solidFill>
                          <a:srgbClr val="555555"/>
                        </a:solidFill>
                        <a:effectLst/>
                        <a:latin typeface="İnherit"/>
                      </a:endParaRPr>
                    </a:p>
                  </a:txBody>
                  <a:tcPr marL="5823" marR="5823" marT="5823" marB="0" anchor="ctr"/>
                </a:tc>
              </a:tr>
              <a:tr h="236669">
                <a:tc>
                  <a:txBody>
                    <a:bodyPr/>
                    <a:lstStyle/>
                    <a:p>
                      <a:pPr algn="l" fontAlgn="ctr"/>
                      <a:r>
                        <a:rPr lang="tr-TR" sz="1000" u="sng" strike="noStrike">
                          <a:effectLst/>
                          <a:hlinkClick r:id="rId6"/>
                        </a:rPr>
                        <a:t>IST3141</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a:effectLst/>
                        </a:rPr>
                        <a:t>Nonparametric Statistical Methods</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4</a:t>
                      </a:r>
                      <a:endParaRPr lang="tr-TR" sz="1000" b="0" i="0" u="none" strike="noStrike">
                        <a:solidFill>
                          <a:srgbClr val="555555"/>
                        </a:solidFill>
                        <a:effectLst/>
                        <a:latin typeface="İnherit"/>
                      </a:endParaRPr>
                    </a:p>
                  </a:txBody>
                  <a:tcPr marL="5823" marR="5823" marT="5823" marB="0" anchor="ctr"/>
                </a:tc>
                <a:tc>
                  <a:txBody>
                    <a:bodyPr/>
                    <a:lstStyle/>
                    <a:p>
                      <a:pPr algn="l" fontAlgn="b"/>
                      <a:endParaRPr lang="tr-TR" sz="1000" b="0" i="0" u="none" strike="noStrike">
                        <a:solidFill>
                          <a:srgbClr val="000000"/>
                        </a:solidFill>
                        <a:effectLst/>
                        <a:latin typeface="Calibri" panose="020F0502020204030204" pitchFamily="34" charset="0"/>
                      </a:endParaRPr>
                    </a:p>
                  </a:txBody>
                  <a:tcPr marL="5823" marR="5823" marT="5823" marB="0" anchor="b"/>
                </a:tc>
                <a:tc>
                  <a:txBody>
                    <a:bodyPr/>
                    <a:lstStyle/>
                    <a:p>
                      <a:pPr algn="l" fontAlgn="ctr"/>
                      <a:r>
                        <a:rPr lang="tr-TR" sz="1000" u="sng" strike="noStrike" dirty="0">
                          <a:effectLst/>
                          <a:hlinkClick r:id="rId7"/>
                        </a:rPr>
                        <a:t>MDB3032</a:t>
                      </a:r>
                      <a:endParaRPr lang="tr-TR" sz="1000" b="0" i="0" u="sng" strike="noStrike" dirty="0">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dirty="0">
                          <a:effectLst/>
                        </a:rPr>
                        <a:t>Business English</a:t>
                      </a:r>
                      <a:endParaRPr lang="tr-TR" sz="1000" b="0" i="0" u="none" strike="noStrike" dirty="0">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r>
              <a:tr h="236669">
                <a:tc>
                  <a:txBody>
                    <a:bodyPr/>
                    <a:lstStyle/>
                    <a:p>
                      <a:pPr algn="l" fontAlgn="ctr"/>
                      <a:r>
                        <a:rPr lang="tr-TR" sz="1000" u="sng" strike="noStrike" dirty="0">
                          <a:effectLst/>
                          <a:hlinkClick r:id="rId8"/>
                        </a:rPr>
                        <a:t>MDB2051</a:t>
                      </a:r>
                      <a:endParaRPr lang="tr-TR" sz="1000" b="0" i="0" u="sng" strike="noStrike" dirty="0">
                        <a:solidFill>
                          <a:srgbClr val="0563C1"/>
                        </a:solidFill>
                        <a:effectLst/>
                        <a:latin typeface="Calibri" panose="020F0502020204030204" pitchFamily="34" charset="0"/>
                      </a:endParaRPr>
                    </a:p>
                  </a:txBody>
                  <a:tcPr marL="5823" marR="5823" marT="5823" marB="0" anchor="ctr"/>
                </a:tc>
                <a:tc>
                  <a:txBody>
                    <a:bodyPr/>
                    <a:lstStyle/>
                    <a:p>
                      <a:pPr algn="l" fontAlgn="ctr"/>
                      <a:r>
                        <a:rPr lang="en-US" sz="1000" u="none" strike="noStrike">
                          <a:effectLst/>
                        </a:rPr>
                        <a:t>Reading and Speaking in English</a:t>
                      </a:r>
                      <a:endParaRPr lang="en-US"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l" fontAlgn="b"/>
                      <a:endParaRPr lang="tr-TR" sz="1000" b="0" i="0" u="none" strike="noStrike">
                        <a:solidFill>
                          <a:srgbClr val="000000"/>
                        </a:solidFill>
                        <a:effectLst/>
                        <a:latin typeface="Calibri" panose="020F0502020204030204" pitchFamily="34" charset="0"/>
                      </a:endParaRPr>
                    </a:p>
                  </a:txBody>
                  <a:tcPr marL="5823" marR="5823" marT="5823" marB="0" anchor="b"/>
                </a:tc>
                <a:tc>
                  <a:txBody>
                    <a:bodyPr/>
                    <a:lstStyle/>
                    <a:p>
                      <a:pPr algn="l" fontAlgn="ctr"/>
                      <a:r>
                        <a:rPr lang="tr-TR" sz="1000" u="sng" strike="noStrike">
                          <a:effectLst/>
                          <a:hlinkClick r:id="rId9"/>
                        </a:rPr>
                        <a:t>SEC0006</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a:effectLst/>
                        </a:rPr>
                        <a:t>Vocational Elective 5-1</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4</a:t>
                      </a:r>
                      <a:endParaRPr lang="tr-TR" sz="1000" b="0" i="0" u="none" strike="noStrike">
                        <a:solidFill>
                          <a:srgbClr val="555555"/>
                        </a:solidFill>
                        <a:effectLst/>
                        <a:latin typeface="İnherit"/>
                      </a:endParaRPr>
                    </a:p>
                  </a:txBody>
                  <a:tcPr marL="5823" marR="5823" marT="5823" marB="0" anchor="ctr"/>
                </a:tc>
              </a:tr>
              <a:tr h="236669">
                <a:tc>
                  <a:txBody>
                    <a:bodyPr/>
                    <a:lstStyle/>
                    <a:p>
                      <a:pPr algn="l" fontAlgn="ctr"/>
                      <a:r>
                        <a:rPr lang="tr-TR" sz="1000" u="sng" strike="noStrike">
                          <a:effectLst/>
                          <a:hlinkClick r:id="rId10"/>
                        </a:rPr>
                        <a:t>IST3011</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a:effectLst/>
                        </a:rPr>
                        <a:t>Optimization</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6</a:t>
                      </a:r>
                      <a:endParaRPr lang="tr-TR" sz="1000" b="0" i="0" u="none" strike="noStrike">
                        <a:solidFill>
                          <a:srgbClr val="555555"/>
                        </a:solidFill>
                        <a:effectLst/>
                        <a:latin typeface="İnherit"/>
                      </a:endParaRPr>
                    </a:p>
                  </a:txBody>
                  <a:tcPr marL="5823" marR="5823" marT="5823" marB="0" anchor="ctr"/>
                </a:tc>
                <a:tc>
                  <a:txBody>
                    <a:bodyPr/>
                    <a:lstStyle/>
                    <a:p>
                      <a:pPr algn="l" fontAlgn="b"/>
                      <a:endParaRPr lang="tr-TR" sz="1000" b="0" i="0" u="none" strike="noStrike">
                        <a:solidFill>
                          <a:srgbClr val="000000"/>
                        </a:solidFill>
                        <a:effectLst/>
                        <a:latin typeface="Calibri" panose="020F0502020204030204" pitchFamily="34" charset="0"/>
                      </a:endParaRPr>
                    </a:p>
                  </a:txBody>
                  <a:tcPr marL="5823" marR="5823" marT="5823" marB="0" anchor="b"/>
                </a:tc>
                <a:tc>
                  <a:txBody>
                    <a:bodyPr/>
                    <a:lstStyle/>
                    <a:p>
                      <a:pPr algn="l" fontAlgn="ctr"/>
                      <a:r>
                        <a:rPr lang="tr-TR" sz="1000" u="sng" strike="noStrike">
                          <a:effectLst/>
                          <a:hlinkClick r:id="rId9"/>
                        </a:rPr>
                        <a:t>SEC0007</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a:effectLst/>
                        </a:rPr>
                        <a:t>Vocational Elective 6-1</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5</a:t>
                      </a:r>
                      <a:endParaRPr lang="tr-TR" sz="1000" b="0" i="0" u="none" strike="noStrike">
                        <a:solidFill>
                          <a:srgbClr val="555555"/>
                        </a:solidFill>
                        <a:effectLst/>
                        <a:latin typeface="İnherit"/>
                      </a:endParaRPr>
                    </a:p>
                  </a:txBody>
                  <a:tcPr marL="5823" marR="5823" marT="5823" marB="0" anchor="ctr"/>
                </a:tc>
              </a:tr>
              <a:tr h="236669">
                <a:tc>
                  <a:txBody>
                    <a:bodyPr/>
                    <a:lstStyle/>
                    <a:p>
                      <a:pPr algn="l" fontAlgn="ctr"/>
                      <a:r>
                        <a:rPr lang="tr-TR" sz="1000" u="sng" strike="noStrike">
                          <a:effectLst/>
                          <a:hlinkClick r:id="rId9"/>
                        </a:rPr>
                        <a:t>SEC0003</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a:effectLst/>
                        </a:rPr>
                        <a:t>Vocational Elective 3-1</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4</a:t>
                      </a:r>
                      <a:endParaRPr lang="tr-TR" sz="1000" b="0" i="0" u="none" strike="noStrike">
                        <a:solidFill>
                          <a:srgbClr val="555555"/>
                        </a:solidFill>
                        <a:effectLst/>
                        <a:latin typeface="İnherit"/>
                      </a:endParaRPr>
                    </a:p>
                  </a:txBody>
                  <a:tcPr marL="5823" marR="5823" marT="5823" marB="0" anchor="ctr"/>
                </a:tc>
                <a:tc>
                  <a:txBody>
                    <a:bodyPr/>
                    <a:lstStyle/>
                    <a:p>
                      <a:pPr algn="l" fontAlgn="b"/>
                      <a:endParaRPr lang="tr-TR" sz="1000" b="0" i="0" u="none" strike="noStrike">
                        <a:solidFill>
                          <a:srgbClr val="000000"/>
                        </a:solidFill>
                        <a:effectLst/>
                        <a:latin typeface="Calibri" panose="020F0502020204030204" pitchFamily="34" charset="0"/>
                      </a:endParaRPr>
                    </a:p>
                  </a:txBody>
                  <a:tcPr marL="5823" marR="5823" marT="5823" marB="0" anchor="b"/>
                </a:tc>
                <a:tc>
                  <a:txBody>
                    <a:bodyPr/>
                    <a:lstStyle/>
                    <a:p>
                      <a:pPr algn="l" fontAlgn="ctr"/>
                      <a:r>
                        <a:rPr lang="tr-TR" sz="1000" u="sng" strike="noStrike">
                          <a:effectLst/>
                          <a:hlinkClick r:id="rId9"/>
                        </a:rPr>
                        <a:t>SEC0008</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a:effectLst/>
                        </a:rPr>
                        <a:t>Vocational Elective 7-1</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r>
              <a:tr h="236669">
                <a:tc>
                  <a:txBody>
                    <a:bodyPr/>
                    <a:lstStyle/>
                    <a:p>
                      <a:pPr algn="l" fontAlgn="ctr"/>
                      <a:r>
                        <a:rPr lang="tr-TR" sz="1000" u="sng" strike="noStrike">
                          <a:effectLst/>
                          <a:hlinkClick r:id="rId9"/>
                        </a:rPr>
                        <a:t>SEC0004</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a:effectLst/>
                        </a:rPr>
                        <a:t>Vocational Elective 4-1</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c>
                  <a:txBody>
                    <a:bodyPr/>
                    <a:lstStyle/>
                    <a:p>
                      <a:pPr algn="l" fontAlgn="b"/>
                      <a:endParaRPr lang="tr-TR" sz="1000" b="0" i="0" u="none" strike="noStrike">
                        <a:solidFill>
                          <a:srgbClr val="000000"/>
                        </a:solidFill>
                        <a:effectLst/>
                        <a:latin typeface="Calibri" panose="020F0502020204030204" pitchFamily="34" charset="0"/>
                      </a:endParaRPr>
                    </a:p>
                  </a:txBody>
                  <a:tcPr marL="5823" marR="5823" marT="5823" marB="0" anchor="b"/>
                </a:tc>
                <a:tc>
                  <a:txBody>
                    <a:bodyPr/>
                    <a:lstStyle/>
                    <a:p>
                      <a:pPr algn="l" fontAlgn="ctr"/>
                      <a:r>
                        <a:rPr lang="tr-TR" sz="1000" u="sng" strike="noStrike">
                          <a:effectLst/>
                          <a:hlinkClick r:id="rId9"/>
                        </a:rPr>
                        <a:t>SEC0009</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a:effectLst/>
                        </a:rPr>
                        <a:t>Vocational Elective 7-2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dirty="0">
                          <a:effectLst/>
                        </a:rPr>
                        <a:t>3</a:t>
                      </a:r>
                      <a:endParaRPr lang="tr-TR" sz="1000" b="0" i="0" u="none" strike="noStrike" dirty="0">
                        <a:solidFill>
                          <a:srgbClr val="555555"/>
                        </a:solidFill>
                        <a:effectLst/>
                        <a:latin typeface="İnherit"/>
                      </a:endParaRPr>
                    </a:p>
                  </a:txBody>
                  <a:tcPr marL="5823" marR="5823" marT="5823" marB="0" anchor="ctr"/>
                </a:tc>
              </a:tr>
              <a:tr h="236669">
                <a:tc>
                  <a:txBody>
                    <a:bodyPr/>
                    <a:lstStyle/>
                    <a:p>
                      <a:pPr algn="l" fontAlgn="ctr"/>
                      <a:r>
                        <a:rPr lang="tr-TR" sz="1000" u="sng" strike="noStrike">
                          <a:effectLst/>
                          <a:hlinkClick r:id="rId9"/>
                        </a:rPr>
                        <a:t>SEC0005</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a:effectLst/>
                        </a:rPr>
                        <a:t>Social Elective 1-1</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c>
                  <a:txBody>
                    <a:bodyPr/>
                    <a:lstStyle/>
                    <a:p>
                      <a:pPr algn="l" fontAlgn="b"/>
                      <a:endParaRPr lang="tr-TR" sz="1000" b="0" i="0" u="none" strike="noStrike">
                        <a:solidFill>
                          <a:srgbClr val="000000"/>
                        </a:solidFill>
                        <a:effectLst/>
                        <a:latin typeface="Calibri" panose="020F0502020204030204" pitchFamily="34" charset="0"/>
                      </a:endParaRPr>
                    </a:p>
                  </a:txBody>
                  <a:tcPr marL="5823" marR="5823" marT="5823" marB="0" anchor="b"/>
                </a:tc>
                <a:tc gridSpan="7">
                  <a:txBody>
                    <a:bodyPr/>
                    <a:lstStyle/>
                    <a:p>
                      <a:endParaRPr lang="en-US" dirty="0"/>
                    </a:p>
                  </a:txBody>
                  <a:tcPr marL="5823" marR="5823" marT="5823" marB="0" anchor="ctr"/>
                </a:tc>
                <a:tc hMerge="1">
                  <a:txBody>
                    <a:bodyPr/>
                    <a:lstStyle/>
                    <a:p>
                      <a:endParaRPr lang="en-US" dirty="0"/>
                    </a:p>
                  </a:txBody>
                  <a:tcPr marL="5823" marR="5823" marT="5823" marB="0" anchor="ctr"/>
                </a:tc>
                <a:tc hMerge="1">
                  <a:txBody>
                    <a:bodyPr/>
                    <a:lstStyle/>
                    <a:p>
                      <a:endParaRPr lang="en-US" dirty="0"/>
                    </a:p>
                  </a:txBody>
                  <a:tcPr marL="5823" marR="5823" marT="5823" marB="0" anchor="ctr"/>
                </a:tc>
                <a:tc hMerge="1">
                  <a:txBody>
                    <a:bodyPr/>
                    <a:lstStyle/>
                    <a:p>
                      <a:endParaRPr lang="en-US" dirty="0"/>
                    </a:p>
                  </a:txBody>
                  <a:tcPr marL="5823" marR="5823" marT="5823" marB="0" anchor="ctr"/>
                </a:tc>
                <a:tc hMerge="1">
                  <a:txBody>
                    <a:bodyPr/>
                    <a:lstStyle/>
                    <a:p>
                      <a:endParaRPr lang="en-US" dirty="0"/>
                    </a:p>
                  </a:txBody>
                  <a:tcPr marL="5823" marR="5823" marT="5823" marB="0" anchor="ctr"/>
                </a:tc>
                <a:tc hMerge="1">
                  <a:txBody>
                    <a:bodyPr/>
                    <a:lstStyle/>
                    <a:p>
                      <a:endParaRPr lang="en-US" dirty="0"/>
                    </a:p>
                  </a:txBody>
                  <a:tcPr marL="5823" marR="5823" marT="5823" marB="0" anchor="ctr"/>
                </a:tc>
                <a:tc hMerge="1">
                  <a:txBody>
                    <a:bodyPr/>
                    <a:lstStyle/>
                    <a:p>
                      <a:endParaRPr lang="en-US" dirty="0"/>
                    </a:p>
                  </a:txBody>
                  <a:tcPr marL="5823" marR="5823" marT="5823" marB="0" anchor="ctr"/>
                </a:tc>
              </a:tr>
              <a:tr h="248500">
                <a:tc gridSpan="7">
                  <a:txBody>
                    <a:bodyPr/>
                    <a:lstStyle/>
                    <a:p>
                      <a:pPr algn="r" fontAlgn="ctr"/>
                      <a:r>
                        <a:rPr lang="tr-TR" sz="1000" u="none" strike="noStrike">
                          <a:effectLst/>
                        </a:rPr>
                        <a:t>Total: 30</a:t>
                      </a:r>
                      <a:endParaRPr lang="tr-TR" sz="1000" b="1" i="0" u="none" strike="noStrike">
                        <a:solidFill>
                          <a:srgbClr val="555555"/>
                        </a:solidFill>
                        <a:effectLst/>
                        <a:latin typeface="İnherit"/>
                      </a:endParaRPr>
                    </a:p>
                  </a:txBody>
                  <a:tcPr marL="5823" marR="5823" marT="582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tr-TR" sz="1000" b="0" i="0" u="none" strike="noStrike">
                        <a:solidFill>
                          <a:srgbClr val="000000"/>
                        </a:solidFill>
                        <a:effectLst/>
                        <a:latin typeface="Calibri" panose="020F0502020204030204" pitchFamily="34" charset="0"/>
                      </a:endParaRPr>
                    </a:p>
                  </a:txBody>
                  <a:tcPr marL="5823" marR="5823" marT="5823" marB="0" anchor="b"/>
                </a:tc>
                <a:tc gridSpan="7">
                  <a:txBody>
                    <a:bodyPr/>
                    <a:lstStyle/>
                    <a:p>
                      <a:pPr algn="r" fontAlgn="ctr"/>
                      <a:r>
                        <a:rPr lang="tr-TR" sz="1000" u="none" strike="noStrike" dirty="0">
                          <a:effectLst/>
                        </a:rPr>
                        <a:t>Total: 30</a:t>
                      </a:r>
                      <a:endParaRPr lang="tr-TR" sz="1000" b="1" i="0" u="none" strike="noStrike" dirty="0">
                        <a:solidFill>
                          <a:srgbClr val="555555"/>
                        </a:solidFill>
                        <a:effectLst/>
                        <a:latin typeface="İnherit"/>
                      </a:endParaRPr>
                    </a:p>
                  </a:txBody>
                  <a:tcPr marL="5823" marR="5823" marT="582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48500">
                <a:tc gridSpan="7">
                  <a:txBody>
                    <a:bodyPr/>
                    <a:lstStyle/>
                    <a:p>
                      <a:pPr algn="ctr" fontAlgn="t"/>
                      <a:r>
                        <a:rPr lang="tr-TR" sz="1000" u="none" strike="noStrike">
                          <a:effectLst/>
                        </a:rPr>
                        <a:t>4.Year - Fall Semester</a:t>
                      </a:r>
                      <a:endParaRPr lang="tr-TR" sz="1000" b="1" i="0" u="none" strike="noStrike">
                        <a:solidFill>
                          <a:srgbClr val="EFEFEF"/>
                        </a:solidFill>
                        <a:effectLst/>
                        <a:latin typeface="İnherit"/>
                      </a:endParaRPr>
                    </a:p>
                  </a:txBody>
                  <a:tcPr marL="5823" marR="5823" marT="5823"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tr-TR" sz="1000" b="0" i="0" u="none" strike="noStrike">
                        <a:solidFill>
                          <a:srgbClr val="000000"/>
                        </a:solidFill>
                        <a:effectLst/>
                        <a:latin typeface="Calibri" panose="020F0502020204030204" pitchFamily="34" charset="0"/>
                      </a:endParaRPr>
                    </a:p>
                  </a:txBody>
                  <a:tcPr marL="5823" marR="5823" marT="5823" marB="0" anchor="b"/>
                </a:tc>
                <a:tc gridSpan="7">
                  <a:txBody>
                    <a:bodyPr/>
                    <a:lstStyle/>
                    <a:p>
                      <a:pPr algn="ctr" fontAlgn="t"/>
                      <a:r>
                        <a:rPr lang="tr-TR" sz="1000" u="none" strike="noStrike">
                          <a:effectLst/>
                        </a:rPr>
                        <a:t>4.Year - Spring Semester</a:t>
                      </a:r>
                      <a:endParaRPr lang="tr-TR" sz="1000" b="1" i="0" u="none" strike="noStrike">
                        <a:solidFill>
                          <a:srgbClr val="EFEFEF"/>
                        </a:solidFill>
                        <a:effectLst/>
                        <a:latin typeface="İnherit"/>
                      </a:endParaRPr>
                    </a:p>
                  </a:txBody>
                  <a:tcPr marL="5823" marR="5823" marT="5823"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66836">
                <a:tc>
                  <a:txBody>
                    <a:bodyPr/>
                    <a:lstStyle/>
                    <a:p>
                      <a:pPr algn="ctr" fontAlgn="t"/>
                      <a:r>
                        <a:rPr lang="tr-TR" sz="1000" u="none" strike="noStrike">
                          <a:effectLst/>
                        </a:rPr>
                        <a:t>Code</a:t>
                      </a:r>
                      <a:endParaRPr lang="tr-TR" sz="1000" b="1" i="0" u="none" strike="noStrike">
                        <a:solidFill>
                          <a:srgbClr val="555555"/>
                        </a:solidFill>
                        <a:effectLst/>
                        <a:latin typeface="İnherit"/>
                      </a:endParaRPr>
                    </a:p>
                  </a:txBody>
                  <a:tcPr marL="5823" marR="5823" marT="5823" marB="0"/>
                </a:tc>
                <a:tc>
                  <a:txBody>
                    <a:bodyPr/>
                    <a:lstStyle/>
                    <a:p>
                      <a:pPr algn="ctr" fontAlgn="t"/>
                      <a:r>
                        <a:rPr lang="tr-TR" sz="1000" u="none" strike="noStrike">
                          <a:effectLst/>
                        </a:rPr>
                        <a:t>Title</a:t>
                      </a:r>
                      <a:endParaRPr lang="tr-TR" sz="1000" b="1" i="0" u="none" strike="noStrike">
                        <a:solidFill>
                          <a:srgbClr val="555555"/>
                        </a:solidFill>
                        <a:effectLst/>
                        <a:latin typeface="İnherit"/>
                      </a:endParaRPr>
                    </a:p>
                  </a:txBody>
                  <a:tcPr marL="5823" marR="5823" marT="5823" marB="0"/>
                </a:tc>
                <a:tc>
                  <a:txBody>
                    <a:bodyPr/>
                    <a:lstStyle/>
                    <a:p>
                      <a:pPr algn="ctr" fontAlgn="t"/>
                      <a:r>
                        <a:rPr lang="tr-TR" sz="1000" u="none" strike="noStrike">
                          <a:effectLst/>
                        </a:rPr>
                        <a:t>Lecture</a:t>
                      </a:r>
                      <a:endParaRPr lang="tr-TR" sz="1000" b="1" i="0" u="none" strike="noStrike">
                        <a:solidFill>
                          <a:srgbClr val="555555"/>
                        </a:solidFill>
                        <a:effectLst/>
                        <a:latin typeface="İnherit"/>
                      </a:endParaRPr>
                    </a:p>
                  </a:txBody>
                  <a:tcPr marL="5823" marR="5823" marT="5823" marB="0"/>
                </a:tc>
                <a:tc>
                  <a:txBody>
                    <a:bodyPr/>
                    <a:lstStyle/>
                    <a:p>
                      <a:pPr algn="ctr" fontAlgn="t"/>
                      <a:r>
                        <a:rPr lang="tr-TR" sz="1000" u="none" strike="noStrike">
                          <a:effectLst/>
                        </a:rPr>
                        <a:t>Practical</a:t>
                      </a:r>
                      <a:endParaRPr lang="tr-TR" sz="1000" b="1" i="0" u="none" strike="noStrike">
                        <a:solidFill>
                          <a:srgbClr val="555555"/>
                        </a:solidFill>
                        <a:effectLst/>
                        <a:latin typeface="İnherit"/>
                      </a:endParaRPr>
                    </a:p>
                  </a:txBody>
                  <a:tcPr marL="5823" marR="5823" marT="5823" marB="0"/>
                </a:tc>
                <a:tc>
                  <a:txBody>
                    <a:bodyPr/>
                    <a:lstStyle/>
                    <a:p>
                      <a:pPr algn="ctr" fontAlgn="t"/>
                      <a:r>
                        <a:rPr lang="tr-TR" sz="1000" u="none" strike="noStrike" dirty="0" smtClean="0">
                          <a:effectLst/>
                        </a:rPr>
                        <a:t>Lab.</a:t>
                      </a:r>
                      <a:endParaRPr lang="tr-TR" sz="1000" b="1" i="0" u="none" strike="noStrike" dirty="0">
                        <a:solidFill>
                          <a:srgbClr val="555555"/>
                        </a:solidFill>
                        <a:effectLst/>
                        <a:latin typeface="İnherit"/>
                      </a:endParaRPr>
                    </a:p>
                  </a:txBody>
                  <a:tcPr marL="5823" marR="5823" marT="5823" marB="0"/>
                </a:tc>
                <a:tc>
                  <a:txBody>
                    <a:bodyPr/>
                    <a:lstStyle/>
                    <a:p>
                      <a:pPr algn="ctr" fontAlgn="t"/>
                      <a:r>
                        <a:rPr lang="tr-TR" sz="1000" u="none" strike="noStrike">
                          <a:effectLst/>
                        </a:rPr>
                        <a:t>Local Credit</a:t>
                      </a:r>
                      <a:endParaRPr lang="tr-TR" sz="1000" b="1" i="0" u="none" strike="noStrike">
                        <a:solidFill>
                          <a:srgbClr val="555555"/>
                        </a:solidFill>
                        <a:effectLst/>
                        <a:latin typeface="İnherit"/>
                      </a:endParaRPr>
                    </a:p>
                  </a:txBody>
                  <a:tcPr marL="5823" marR="5823" marT="5823" marB="0"/>
                </a:tc>
                <a:tc>
                  <a:txBody>
                    <a:bodyPr/>
                    <a:lstStyle/>
                    <a:p>
                      <a:pPr algn="ctr" fontAlgn="t"/>
                      <a:r>
                        <a:rPr lang="tr-TR" sz="1000" u="none" strike="noStrike">
                          <a:effectLst/>
                        </a:rPr>
                        <a:t>ECTS</a:t>
                      </a:r>
                      <a:endParaRPr lang="tr-TR" sz="1000" b="1" i="0" u="none" strike="noStrike">
                        <a:solidFill>
                          <a:srgbClr val="555555"/>
                        </a:solidFill>
                        <a:effectLst/>
                        <a:latin typeface="İnherit"/>
                      </a:endParaRPr>
                    </a:p>
                  </a:txBody>
                  <a:tcPr marL="5823" marR="5823" marT="5823" marB="0"/>
                </a:tc>
                <a:tc>
                  <a:txBody>
                    <a:bodyPr/>
                    <a:lstStyle/>
                    <a:p>
                      <a:pPr algn="l" fontAlgn="b"/>
                      <a:endParaRPr lang="tr-TR" sz="1000" b="0" i="0" u="none" strike="noStrike">
                        <a:solidFill>
                          <a:srgbClr val="000000"/>
                        </a:solidFill>
                        <a:effectLst/>
                        <a:latin typeface="Calibri" panose="020F0502020204030204" pitchFamily="34" charset="0"/>
                      </a:endParaRPr>
                    </a:p>
                  </a:txBody>
                  <a:tcPr marL="5823" marR="5823" marT="5823" marB="0" anchor="b"/>
                </a:tc>
                <a:tc>
                  <a:txBody>
                    <a:bodyPr/>
                    <a:lstStyle/>
                    <a:p>
                      <a:pPr algn="ctr" fontAlgn="t"/>
                      <a:r>
                        <a:rPr lang="tr-TR" sz="1000" u="none" strike="noStrike">
                          <a:effectLst/>
                        </a:rPr>
                        <a:t>Code</a:t>
                      </a:r>
                      <a:endParaRPr lang="tr-TR" sz="1000" b="1" i="0" u="none" strike="noStrike">
                        <a:solidFill>
                          <a:srgbClr val="555555"/>
                        </a:solidFill>
                        <a:effectLst/>
                        <a:latin typeface="İnherit"/>
                      </a:endParaRPr>
                    </a:p>
                  </a:txBody>
                  <a:tcPr marL="5823" marR="5823" marT="5823" marB="0"/>
                </a:tc>
                <a:tc>
                  <a:txBody>
                    <a:bodyPr/>
                    <a:lstStyle/>
                    <a:p>
                      <a:pPr algn="ctr" fontAlgn="t"/>
                      <a:r>
                        <a:rPr lang="tr-TR" sz="1000" u="none" strike="noStrike">
                          <a:effectLst/>
                        </a:rPr>
                        <a:t>Title</a:t>
                      </a:r>
                      <a:endParaRPr lang="tr-TR" sz="1000" b="1" i="0" u="none" strike="noStrike">
                        <a:solidFill>
                          <a:srgbClr val="555555"/>
                        </a:solidFill>
                        <a:effectLst/>
                        <a:latin typeface="İnherit"/>
                      </a:endParaRPr>
                    </a:p>
                  </a:txBody>
                  <a:tcPr marL="5823" marR="5823" marT="5823" marB="0"/>
                </a:tc>
                <a:tc>
                  <a:txBody>
                    <a:bodyPr/>
                    <a:lstStyle/>
                    <a:p>
                      <a:pPr algn="ctr" fontAlgn="t"/>
                      <a:r>
                        <a:rPr lang="tr-TR" sz="1000" u="none" strike="noStrike">
                          <a:effectLst/>
                        </a:rPr>
                        <a:t>Lecture</a:t>
                      </a:r>
                      <a:endParaRPr lang="tr-TR" sz="1000" b="1" i="0" u="none" strike="noStrike">
                        <a:solidFill>
                          <a:srgbClr val="555555"/>
                        </a:solidFill>
                        <a:effectLst/>
                        <a:latin typeface="İnherit"/>
                      </a:endParaRPr>
                    </a:p>
                  </a:txBody>
                  <a:tcPr marL="5823" marR="5823" marT="5823" marB="0"/>
                </a:tc>
                <a:tc>
                  <a:txBody>
                    <a:bodyPr/>
                    <a:lstStyle/>
                    <a:p>
                      <a:pPr algn="ctr" fontAlgn="t"/>
                      <a:r>
                        <a:rPr lang="tr-TR" sz="1000" u="none" strike="noStrike">
                          <a:effectLst/>
                        </a:rPr>
                        <a:t>Practical</a:t>
                      </a:r>
                      <a:endParaRPr lang="tr-TR" sz="1000" b="1" i="0" u="none" strike="noStrike">
                        <a:solidFill>
                          <a:srgbClr val="555555"/>
                        </a:solidFill>
                        <a:effectLst/>
                        <a:latin typeface="İnherit"/>
                      </a:endParaRPr>
                    </a:p>
                  </a:txBody>
                  <a:tcPr marL="5823" marR="5823" marT="5823" marB="0"/>
                </a:tc>
                <a:tc>
                  <a:txBody>
                    <a:bodyPr/>
                    <a:lstStyle/>
                    <a:p>
                      <a:pPr algn="ctr" fontAlgn="t"/>
                      <a:r>
                        <a:rPr lang="tr-TR" sz="1000" u="none" strike="noStrike" dirty="0" smtClean="0">
                          <a:effectLst/>
                        </a:rPr>
                        <a:t>Lab.</a:t>
                      </a:r>
                      <a:endParaRPr lang="tr-TR" sz="1000" b="1" i="0" u="none" strike="noStrike" dirty="0">
                        <a:solidFill>
                          <a:srgbClr val="555555"/>
                        </a:solidFill>
                        <a:effectLst/>
                        <a:latin typeface="İnherit"/>
                      </a:endParaRPr>
                    </a:p>
                  </a:txBody>
                  <a:tcPr marL="5823" marR="5823" marT="5823" marB="0"/>
                </a:tc>
                <a:tc>
                  <a:txBody>
                    <a:bodyPr/>
                    <a:lstStyle/>
                    <a:p>
                      <a:pPr algn="ctr" fontAlgn="t"/>
                      <a:r>
                        <a:rPr lang="tr-TR" sz="1000" u="none" strike="noStrike">
                          <a:effectLst/>
                        </a:rPr>
                        <a:t>Local Credit</a:t>
                      </a:r>
                      <a:endParaRPr lang="tr-TR" sz="1000" b="1" i="0" u="none" strike="noStrike">
                        <a:solidFill>
                          <a:srgbClr val="555555"/>
                        </a:solidFill>
                        <a:effectLst/>
                        <a:latin typeface="İnherit"/>
                      </a:endParaRPr>
                    </a:p>
                  </a:txBody>
                  <a:tcPr marL="5823" marR="5823" marT="5823" marB="0"/>
                </a:tc>
                <a:tc>
                  <a:txBody>
                    <a:bodyPr/>
                    <a:lstStyle/>
                    <a:p>
                      <a:pPr algn="ctr" fontAlgn="t"/>
                      <a:r>
                        <a:rPr lang="tr-TR" sz="1000" u="none" strike="noStrike">
                          <a:effectLst/>
                        </a:rPr>
                        <a:t>ECTS</a:t>
                      </a:r>
                      <a:endParaRPr lang="tr-TR" sz="1000" b="1" i="0" u="none" strike="noStrike">
                        <a:solidFill>
                          <a:srgbClr val="555555"/>
                        </a:solidFill>
                        <a:effectLst/>
                        <a:latin typeface="İnherit"/>
                      </a:endParaRPr>
                    </a:p>
                  </a:txBody>
                  <a:tcPr marL="5823" marR="5823" marT="5823" marB="0"/>
                </a:tc>
              </a:tr>
              <a:tr h="236669">
                <a:tc>
                  <a:txBody>
                    <a:bodyPr/>
                    <a:lstStyle/>
                    <a:p>
                      <a:pPr algn="l" fontAlgn="ctr"/>
                      <a:r>
                        <a:rPr lang="tr-TR" sz="1000" u="sng" strike="noStrike">
                          <a:effectLst/>
                          <a:hlinkClick r:id="rId11"/>
                        </a:rPr>
                        <a:t>IST4131</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dirty="0">
                          <a:effectLst/>
                        </a:rPr>
                        <a:t>Econometrics</a:t>
                      </a:r>
                      <a:endParaRPr lang="tr-TR" sz="1000" b="0" i="0" u="none" strike="noStrike" dirty="0">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6</a:t>
                      </a:r>
                      <a:endParaRPr lang="tr-TR" sz="1000" b="0" i="0" u="none" strike="noStrike">
                        <a:solidFill>
                          <a:srgbClr val="555555"/>
                        </a:solidFill>
                        <a:effectLst/>
                        <a:latin typeface="İnherit"/>
                      </a:endParaRPr>
                    </a:p>
                  </a:txBody>
                  <a:tcPr marL="5823" marR="5823" marT="5823" marB="0" anchor="ctr"/>
                </a:tc>
                <a:tc>
                  <a:txBody>
                    <a:bodyPr/>
                    <a:lstStyle/>
                    <a:p>
                      <a:pPr algn="l" fontAlgn="b"/>
                      <a:endParaRPr lang="tr-TR" sz="1000" b="0" i="0" u="none" strike="noStrike">
                        <a:solidFill>
                          <a:srgbClr val="000000"/>
                        </a:solidFill>
                        <a:effectLst/>
                        <a:latin typeface="Calibri" panose="020F0502020204030204" pitchFamily="34" charset="0"/>
                      </a:endParaRPr>
                    </a:p>
                  </a:txBody>
                  <a:tcPr marL="5823" marR="5823" marT="5823" marB="0" anchor="b"/>
                </a:tc>
                <a:tc>
                  <a:txBody>
                    <a:bodyPr/>
                    <a:lstStyle/>
                    <a:p>
                      <a:pPr algn="l" fontAlgn="ctr"/>
                      <a:r>
                        <a:rPr lang="tr-TR" sz="1000" u="sng" strike="noStrike">
                          <a:effectLst/>
                          <a:hlinkClick r:id="rId12"/>
                        </a:rPr>
                        <a:t>IST4122</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dirty="0">
                          <a:effectLst/>
                        </a:rPr>
                        <a:t>Time Series</a:t>
                      </a:r>
                      <a:endParaRPr lang="tr-TR" sz="1000" b="0" i="0" u="none" strike="noStrike" dirty="0">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5</a:t>
                      </a:r>
                      <a:endParaRPr lang="tr-TR" sz="1000" b="0" i="0" u="none" strike="noStrike">
                        <a:solidFill>
                          <a:srgbClr val="555555"/>
                        </a:solidFill>
                        <a:effectLst/>
                        <a:latin typeface="İnherit"/>
                      </a:endParaRPr>
                    </a:p>
                  </a:txBody>
                  <a:tcPr marL="5823" marR="5823" marT="5823" marB="0" anchor="ctr"/>
                </a:tc>
              </a:tr>
              <a:tr h="236669">
                <a:tc>
                  <a:txBody>
                    <a:bodyPr/>
                    <a:lstStyle/>
                    <a:p>
                      <a:pPr algn="l" fontAlgn="ctr"/>
                      <a:r>
                        <a:rPr lang="tr-TR" sz="1000" u="sng" strike="noStrike">
                          <a:effectLst/>
                          <a:hlinkClick r:id="rId13"/>
                        </a:rPr>
                        <a:t>IST4111</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a:effectLst/>
                        </a:rPr>
                        <a:t>Multivariate Statistics 1</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6</a:t>
                      </a:r>
                      <a:endParaRPr lang="tr-TR" sz="1000" b="0" i="0" u="none" strike="noStrike">
                        <a:solidFill>
                          <a:srgbClr val="555555"/>
                        </a:solidFill>
                        <a:effectLst/>
                        <a:latin typeface="İnherit"/>
                      </a:endParaRPr>
                    </a:p>
                  </a:txBody>
                  <a:tcPr marL="5823" marR="5823" marT="5823" marB="0" anchor="ctr"/>
                </a:tc>
                <a:tc>
                  <a:txBody>
                    <a:bodyPr/>
                    <a:lstStyle/>
                    <a:p>
                      <a:pPr algn="l" fontAlgn="b"/>
                      <a:endParaRPr lang="tr-TR" sz="1000" b="0" i="0" u="none" strike="noStrike">
                        <a:solidFill>
                          <a:srgbClr val="000000"/>
                        </a:solidFill>
                        <a:effectLst/>
                        <a:latin typeface="Calibri" panose="020F0502020204030204" pitchFamily="34" charset="0"/>
                      </a:endParaRPr>
                    </a:p>
                  </a:txBody>
                  <a:tcPr marL="5823" marR="5823" marT="5823" marB="0" anchor="b"/>
                </a:tc>
                <a:tc>
                  <a:txBody>
                    <a:bodyPr/>
                    <a:lstStyle/>
                    <a:p>
                      <a:pPr algn="l" fontAlgn="ctr"/>
                      <a:r>
                        <a:rPr lang="tr-TR" sz="1000" u="sng" strike="noStrike">
                          <a:effectLst/>
                          <a:hlinkClick r:id="rId14"/>
                        </a:rPr>
                        <a:t>IST4000</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a:effectLst/>
                        </a:rPr>
                        <a:t>Graduation Thesis</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12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6</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8</a:t>
                      </a:r>
                      <a:endParaRPr lang="tr-TR" sz="1000" b="0" i="0" u="none" strike="noStrike">
                        <a:solidFill>
                          <a:srgbClr val="555555"/>
                        </a:solidFill>
                        <a:effectLst/>
                        <a:latin typeface="İnherit"/>
                      </a:endParaRPr>
                    </a:p>
                  </a:txBody>
                  <a:tcPr marL="5823" marR="5823" marT="5823" marB="0" anchor="ctr"/>
                </a:tc>
              </a:tr>
              <a:tr h="236669">
                <a:tc>
                  <a:txBody>
                    <a:bodyPr/>
                    <a:lstStyle/>
                    <a:p>
                      <a:pPr algn="l" fontAlgn="ctr"/>
                      <a:r>
                        <a:rPr lang="tr-TR" sz="1000" u="sng" strike="noStrike">
                          <a:effectLst/>
                          <a:hlinkClick r:id="rId9"/>
                        </a:rPr>
                        <a:t>SEC0010</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a:effectLst/>
                        </a:rPr>
                        <a:t>Vocational Elective 8-1</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5</a:t>
                      </a:r>
                      <a:endParaRPr lang="tr-TR" sz="1000" b="0" i="0" u="none" strike="noStrike">
                        <a:solidFill>
                          <a:srgbClr val="555555"/>
                        </a:solidFill>
                        <a:effectLst/>
                        <a:latin typeface="İnherit"/>
                      </a:endParaRPr>
                    </a:p>
                  </a:txBody>
                  <a:tcPr marL="5823" marR="5823" marT="5823" marB="0" anchor="ctr"/>
                </a:tc>
                <a:tc>
                  <a:txBody>
                    <a:bodyPr/>
                    <a:lstStyle/>
                    <a:p>
                      <a:pPr algn="l" fontAlgn="b"/>
                      <a:endParaRPr lang="tr-TR" sz="1000" b="0" i="0" u="none" strike="noStrike">
                        <a:solidFill>
                          <a:srgbClr val="000000"/>
                        </a:solidFill>
                        <a:effectLst/>
                        <a:latin typeface="Calibri" panose="020F0502020204030204" pitchFamily="34" charset="0"/>
                      </a:endParaRPr>
                    </a:p>
                  </a:txBody>
                  <a:tcPr marL="5823" marR="5823" marT="5823" marB="0" anchor="b"/>
                </a:tc>
                <a:tc>
                  <a:txBody>
                    <a:bodyPr/>
                    <a:lstStyle/>
                    <a:p>
                      <a:pPr algn="l" fontAlgn="ctr"/>
                      <a:r>
                        <a:rPr lang="tr-TR" sz="1000" u="sng" strike="noStrike">
                          <a:effectLst/>
                          <a:hlinkClick r:id="rId9"/>
                        </a:rPr>
                        <a:t>SEC0014</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a:effectLst/>
                        </a:rPr>
                        <a:t>Vocational Elective 10-1</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4</a:t>
                      </a:r>
                      <a:endParaRPr lang="tr-TR" sz="1000" b="0" i="0" u="none" strike="noStrike">
                        <a:solidFill>
                          <a:srgbClr val="555555"/>
                        </a:solidFill>
                        <a:effectLst/>
                        <a:latin typeface="İnherit"/>
                      </a:endParaRPr>
                    </a:p>
                  </a:txBody>
                  <a:tcPr marL="5823" marR="5823" marT="5823" marB="0" anchor="ctr"/>
                </a:tc>
              </a:tr>
              <a:tr h="236669">
                <a:tc>
                  <a:txBody>
                    <a:bodyPr/>
                    <a:lstStyle/>
                    <a:p>
                      <a:pPr algn="l" fontAlgn="ctr"/>
                      <a:r>
                        <a:rPr lang="tr-TR" sz="1000" u="sng" strike="noStrike">
                          <a:effectLst/>
                          <a:hlinkClick r:id="rId9"/>
                        </a:rPr>
                        <a:t>SEC0011</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a:effectLst/>
                        </a:rPr>
                        <a:t>Vocational Elective 8-2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5</a:t>
                      </a:r>
                      <a:endParaRPr lang="tr-TR" sz="1000" b="0" i="0" u="none" strike="noStrike">
                        <a:solidFill>
                          <a:srgbClr val="555555"/>
                        </a:solidFill>
                        <a:effectLst/>
                        <a:latin typeface="İnherit"/>
                      </a:endParaRPr>
                    </a:p>
                  </a:txBody>
                  <a:tcPr marL="5823" marR="5823" marT="5823" marB="0" anchor="ctr"/>
                </a:tc>
                <a:tc>
                  <a:txBody>
                    <a:bodyPr/>
                    <a:lstStyle/>
                    <a:p>
                      <a:pPr algn="l" fontAlgn="b"/>
                      <a:endParaRPr lang="tr-TR" sz="1000" b="0" i="0" u="none" strike="noStrike">
                        <a:solidFill>
                          <a:srgbClr val="000000"/>
                        </a:solidFill>
                        <a:effectLst/>
                        <a:latin typeface="Calibri" panose="020F0502020204030204" pitchFamily="34" charset="0"/>
                      </a:endParaRPr>
                    </a:p>
                  </a:txBody>
                  <a:tcPr marL="5823" marR="5823" marT="5823" marB="0" anchor="b"/>
                </a:tc>
                <a:tc>
                  <a:txBody>
                    <a:bodyPr/>
                    <a:lstStyle/>
                    <a:p>
                      <a:pPr algn="l" fontAlgn="ctr"/>
                      <a:r>
                        <a:rPr lang="tr-TR" sz="1000" u="sng" strike="noStrike">
                          <a:effectLst/>
                          <a:hlinkClick r:id="rId9"/>
                        </a:rPr>
                        <a:t>SEC0015</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a:effectLst/>
                        </a:rPr>
                        <a:t>Vocational Elective 11-1</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5</a:t>
                      </a:r>
                      <a:endParaRPr lang="tr-TR" sz="1000" b="0" i="0" u="none" strike="noStrike">
                        <a:solidFill>
                          <a:srgbClr val="555555"/>
                        </a:solidFill>
                        <a:effectLst/>
                        <a:latin typeface="İnherit"/>
                      </a:endParaRPr>
                    </a:p>
                  </a:txBody>
                  <a:tcPr marL="5823" marR="5823" marT="5823" marB="0" anchor="ctr"/>
                </a:tc>
              </a:tr>
              <a:tr h="236669">
                <a:tc>
                  <a:txBody>
                    <a:bodyPr/>
                    <a:lstStyle/>
                    <a:p>
                      <a:pPr algn="l" fontAlgn="ctr"/>
                      <a:r>
                        <a:rPr lang="tr-TR" sz="1000" u="sng" strike="noStrike">
                          <a:effectLst/>
                          <a:hlinkClick r:id="rId9"/>
                        </a:rPr>
                        <a:t>SEC0012</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a:effectLst/>
                        </a:rPr>
                        <a:t>Vocational Elective 9-1</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4</a:t>
                      </a:r>
                      <a:endParaRPr lang="tr-TR" sz="1000" b="0" i="0" u="none" strike="noStrike">
                        <a:solidFill>
                          <a:srgbClr val="555555"/>
                        </a:solidFill>
                        <a:effectLst/>
                        <a:latin typeface="İnherit"/>
                      </a:endParaRPr>
                    </a:p>
                  </a:txBody>
                  <a:tcPr marL="5823" marR="5823" marT="5823" marB="0" anchor="ctr"/>
                </a:tc>
                <a:tc>
                  <a:txBody>
                    <a:bodyPr/>
                    <a:lstStyle/>
                    <a:p>
                      <a:pPr algn="l" fontAlgn="b"/>
                      <a:endParaRPr lang="tr-TR" sz="1000" b="0" i="0" u="none" strike="noStrike">
                        <a:solidFill>
                          <a:srgbClr val="000000"/>
                        </a:solidFill>
                        <a:effectLst/>
                        <a:latin typeface="Calibri" panose="020F0502020204030204" pitchFamily="34" charset="0"/>
                      </a:endParaRPr>
                    </a:p>
                  </a:txBody>
                  <a:tcPr marL="5823" marR="5823" marT="5823" marB="0" anchor="b"/>
                </a:tc>
                <a:tc>
                  <a:txBody>
                    <a:bodyPr/>
                    <a:lstStyle/>
                    <a:p>
                      <a:pPr algn="l" fontAlgn="ctr"/>
                      <a:r>
                        <a:rPr lang="tr-TR" sz="1000" u="sng" strike="noStrike">
                          <a:effectLst/>
                          <a:hlinkClick r:id="rId9"/>
                        </a:rPr>
                        <a:t>SEC0016</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a:effectLst/>
                        </a:rPr>
                        <a:t>Vocational Elective 11-2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5</a:t>
                      </a:r>
                      <a:endParaRPr lang="tr-TR" sz="1000" b="0" i="0" u="none" strike="noStrike">
                        <a:solidFill>
                          <a:srgbClr val="555555"/>
                        </a:solidFill>
                        <a:effectLst/>
                        <a:latin typeface="İnherit"/>
                      </a:endParaRPr>
                    </a:p>
                  </a:txBody>
                  <a:tcPr marL="5823" marR="5823" marT="5823" marB="0" anchor="ctr"/>
                </a:tc>
              </a:tr>
              <a:tr h="236669">
                <a:tc>
                  <a:txBody>
                    <a:bodyPr/>
                    <a:lstStyle/>
                    <a:p>
                      <a:pPr algn="l" fontAlgn="ctr"/>
                      <a:r>
                        <a:rPr lang="tr-TR" sz="1000" u="sng" strike="noStrike">
                          <a:effectLst/>
                          <a:hlinkClick r:id="rId9"/>
                        </a:rPr>
                        <a:t>SEC0013</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a:effectLst/>
                        </a:rPr>
                        <a:t>Vocational Elective 9-2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4</a:t>
                      </a:r>
                      <a:endParaRPr lang="tr-TR" sz="1000" b="0" i="0" u="none" strike="noStrike">
                        <a:solidFill>
                          <a:srgbClr val="555555"/>
                        </a:solidFill>
                        <a:effectLst/>
                        <a:latin typeface="İnherit"/>
                      </a:endParaRPr>
                    </a:p>
                  </a:txBody>
                  <a:tcPr marL="5823" marR="5823" marT="5823" marB="0" anchor="ctr"/>
                </a:tc>
                <a:tc>
                  <a:txBody>
                    <a:bodyPr/>
                    <a:lstStyle/>
                    <a:p>
                      <a:pPr algn="l" fontAlgn="b"/>
                      <a:endParaRPr lang="tr-TR" sz="1000" b="0" i="0" u="none" strike="noStrike">
                        <a:solidFill>
                          <a:srgbClr val="000000"/>
                        </a:solidFill>
                        <a:effectLst/>
                        <a:latin typeface="Calibri" panose="020F0502020204030204" pitchFamily="34" charset="0"/>
                      </a:endParaRPr>
                    </a:p>
                  </a:txBody>
                  <a:tcPr marL="5823" marR="5823" marT="5823" marB="0" anchor="b"/>
                </a:tc>
                <a:tc>
                  <a:txBody>
                    <a:bodyPr/>
                    <a:lstStyle/>
                    <a:p>
                      <a:pPr algn="l" fontAlgn="ctr"/>
                      <a:r>
                        <a:rPr lang="tr-TR" sz="1000" u="sng" strike="noStrike">
                          <a:effectLst/>
                          <a:hlinkClick r:id="rId9"/>
                        </a:rPr>
                        <a:t>SEC0017</a:t>
                      </a:r>
                      <a:endParaRPr lang="tr-TR" sz="1000" b="0" i="0" u="sng" strike="noStrike">
                        <a:solidFill>
                          <a:srgbClr val="0563C1"/>
                        </a:solidFill>
                        <a:effectLst/>
                        <a:latin typeface="Calibri" panose="020F0502020204030204" pitchFamily="34" charset="0"/>
                      </a:endParaRPr>
                    </a:p>
                  </a:txBody>
                  <a:tcPr marL="5823" marR="5823" marT="5823" marB="0" anchor="ctr"/>
                </a:tc>
                <a:tc>
                  <a:txBody>
                    <a:bodyPr/>
                    <a:lstStyle/>
                    <a:p>
                      <a:pPr algn="l" fontAlgn="ctr"/>
                      <a:r>
                        <a:rPr lang="tr-TR" sz="1000" u="none" strike="noStrike">
                          <a:effectLst/>
                        </a:rPr>
                        <a:t>Social Elective 1-2</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0</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c>
                  <a:txBody>
                    <a:bodyPr/>
                    <a:lstStyle/>
                    <a:p>
                      <a:pPr algn="ctr" fontAlgn="ctr"/>
                      <a:r>
                        <a:rPr lang="tr-TR" sz="1000" u="none" strike="noStrike">
                          <a:effectLst/>
                        </a:rPr>
                        <a:t>3</a:t>
                      </a:r>
                      <a:endParaRPr lang="tr-TR" sz="1000" b="0" i="0" u="none" strike="noStrike">
                        <a:solidFill>
                          <a:srgbClr val="555555"/>
                        </a:solidFill>
                        <a:effectLst/>
                        <a:latin typeface="İnherit"/>
                      </a:endParaRPr>
                    </a:p>
                  </a:txBody>
                  <a:tcPr marL="5823" marR="5823" marT="5823" marB="0" anchor="ctr"/>
                </a:tc>
              </a:tr>
              <a:tr h="236669">
                <a:tc gridSpan="7">
                  <a:txBody>
                    <a:bodyPr/>
                    <a:lstStyle/>
                    <a:p>
                      <a:pPr algn="r" fontAlgn="ctr"/>
                      <a:r>
                        <a:rPr lang="tr-TR" sz="1000" u="none" strike="noStrike">
                          <a:effectLst/>
                        </a:rPr>
                        <a:t>Total: 30</a:t>
                      </a:r>
                      <a:endParaRPr lang="tr-TR" sz="1000" b="1" i="0" u="none" strike="noStrike">
                        <a:solidFill>
                          <a:srgbClr val="555555"/>
                        </a:solidFill>
                        <a:effectLst/>
                        <a:latin typeface="İnherit"/>
                      </a:endParaRPr>
                    </a:p>
                  </a:txBody>
                  <a:tcPr marL="5823" marR="5823" marT="582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tr-TR" sz="1000" b="0" i="0" u="none" strike="noStrike">
                        <a:solidFill>
                          <a:srgbClr val="000000"/>
                        </a:solidFill>
                        <a:effectLst/>
                        <a:latin typeface="Calibri" panose="020F0502020204030204" pitchFamily="34" charset="0"/>
                      </a:endParaRPr>
                    </a:p>
                  </a:txBody>
                  <a:tcPr marL="5823" marR="5823" marT="5823" marB="0" anchor="b"/>
                </a:tc>
                <a:tc gridSpan="7">
                  <a:txBody>
                    <a:bodyPr/>
                    <a:lstStyle/>
                    <a:p>
                      <a:pPr algn="r" fontAlgn="ctr"/>
                      <a:r>
                        <a:rPr lang="tr-TR" sz="1000" u="none" strike="noStrike" dirty="0">
                          <a:effectLst/>
                        </a:rPr>
                        <a:t>Total: 30</a:t>
                      </a:r>
                      <a:endParaRPr lang="tr-TR" sz="1000" b="1" i="0" u="none" strike="noStrike" dirty="0">
                        <a:solidFill>
                          <a:srgbClr val="555555"/>
                        </a:solidFill>
                        <a:effectLst/>
                        <a:latin typeface="İnherit"/>
                      </a:endParaRPr>
                    </a:p>
                  </a:txBody>
                  <a:tcPr marL="5823" marR="5823" marT="5823"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4" name="Picture 3"/>
          <p:cNvPicPr>
            <a:picLocks noChangeAspect="1"/>
          </p:cNvPicPr>
          <p:nvPr/>
        </p:nvPicPr>
        <p:blipFill>
          <a:blip r:embed="rId15"/>
          <a:stretch>
            <a:fillRect/>
          </a:stretch>
        </p:blipFill>
        <p:spPr>
          <a:xfrm>
            <a:off x="2625999" y="1317140"/>
            <a:ext cx="1875208" cy="1905000"/>
          </a:xfrm>
          <a:prstGeom prst="rect">
            <a:avLst/>
          </a:prstGeom>
        </p:spPr>
      </p:pic>
      <p:pic>
        <p:nvPicPr>
          <p:cNvPr id="5" name="Picture 4"/>
          <p:cNvPicPr>
            <a:picLocks noChangeAspect="1"/>
          </p:cNvPicPr>
          <p:nvPr/>
        </p:nvPicPr>
        <p:blipFill>
          <a:blip r:embed="rId16"/>
          <a:stretch>
            <a:fillRect/>
          </a:stretch>
        </p:blipFill>
        <p:spPr>
          <a:xfrm>
            <a:off x="7149814" y="1231900"/>
            <a:ext cx="1891723" cy="1892300"/>
          </a:xfrm>
          <a:prstGeom prst="rect">
            <a:avLst/>
          </a:prstGeom>
        </p:spPr>
      </p:pic>
      <p:pic>
        <p:nvPicPr>
          <p:cNvPr id="6" name="Picture 5"/>
          <p:cNvPicPr>
            <a:picLocks noChangeAspect="1"/>
          </p:cNvPicPr>
          <p:nvPr/>
        </p:nvPicPr>
        <p:blipFill>
          <a:blip r:embed="rId17"/>
          <a:stretch>
            <a:fillRect/>
          </a:stretch>
        </p:blipFill>
        <p:spPr>
          <a:xfrm>
            <a:off x="2685056" y="4038600"/>
            <a:ext cx="1849808" cy="1477789"/>
          </a:xfrm>
          <a:prstGeom prst="rect">
            <a:avLst/>
          </a:prstGeom>
        </p:spPr>
      </p:pic>
      <p:pic>
        <p:nvPicPr>
          <p:cNvPr id="9" name="Picture 8"/>
          <p:cNvPicPr>
            <a:picLocks noChangeAspect="1"/>
          </p:cNvPicPr>
          <p:nvPr/>
        </p:nvPicPr>
        <p:blipFill>
          <a:blip r:embed="rId18"/>
          <a:stretch>
            <a:fillRect/>
          </a:stretch>
        </p:blipFill>
        <p:spPr>
          <a:xfrm>
            <a:off x="7100353" y="4038600"/>
            <a:ext cx="1941184" cy="1477789"/>
          </a:xfrm>
          <a:prstGeom prst="rect">
            <a:avLst/>
          </a:prstGeom>
        </p:spPr>
      </p:pic>
    </p:spTree>
    <p:extLst>
      <p:ext uri="{BB962C8B-B14F-4D97-AF65-F5344CB8AC3E}">
        <p14:creationId xmlns:p14="http://schemas.microsoft.com/office/powerpoint/2010/main" val="16978687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Guide</a:t>
            </a:r>
          </a:p>
        </p:txBody>
      </p:sp>
      <p:sp>
        <p:nvSpPr>
          <p:cNvPr id="3" name="Content Placeholder 2"/>
          <p:cNvSpPr>
            <a:spLocks noGrp="1"/>
          </p:cNvSpPr>
          <p:nvPr>
            <p:ph idx="1"/>
          </p:nvPr>
        </p:nvSpPr>
        <p:spPr/>
        <p:txBody>
          <a:bodyPr/>
          <a:lstStyle/>
          <a:p>
            <a:r>
              <a:rPr lang="en-US" dirty="0">
                <a:solidFill>
                  <a:schemeClr val="tx1">
                    <a:lumMod val="95000"/>
                  </a:schemeClr>
                </a:solidFill>
              </a:rPr>
              <a:t>https://www.yildiz.edu.tr/style/img/ytu_ogrenci_rehberi_2019_2020-.pdf</a:t>
            </a:r>
          </a:p>
          <a:p>
            <a:endParaRPr lang="en-US" dirty="0"/>
          </a:p>
        </p:txBody>
      </p:sp>
      <p:pic>
        <p:nvPicPr>
          <p:cNvPr id="5" name="Picture 4"/>
          <p:cNvPicPr>
            <a:picLocks noChangeAspect="1"/>
          </p:cNvPicPr>
          <p:nvPr/>
        </p:nvPicPr>
        <p:blipFill rotWithShape="1">
          <a:blip r:embed="rId2"/>
          <a:srcRect l="26667" t="20371" r="23334"/>
          <a:stretch/>
        </p:blipFill>
        <p:spPr>
          <a:xfrm>
            <a:off x="2438400" y="2590800"/>
            <a:ext cx="4572000" cy="4095750"/>
          </a:xfrm>
          <a:prstGeom prst="rect">
            <a:avLst/>
          </a:prstGeom>
        </p:spPr>
      </p:pic>
    </p:spTree>
    <p:extLst>
      <p:ext uri="{BB962C8B-B14F-4D97-AF65-F5344CB8AC3E}">
        <p14:creationId xmlns:p14="http://schemas.microsoft.com/office/powerpoint/2010/main" val="3715574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Bologna Information System</a:t>
            </a:r>
            <a:endParaRPr lang="en-US" dirty="0"/>
          </a:p>
        </p:txBody>
      </p:sp>
      <p:sp>
        <p:nvSpPr>
          <p:cNvPr id="3" name="Content Placeholder 2"/>
          <p:cNvSpPr>
            <a:spLocks noGrp="1"/>
          </p:cNvSpPr>
          <p:nvPr>
            <p:ph idx="1"/>
          </p:nvPr>
        </p:nvSpPr>
        <p:spPr/>
        <p:txBody>
          <a:bodyPr/>
          <a:lstStyle/>
          <a:p>
            <a:r>
              <a:rPr lang="en-US" dirty="0"/>
              <a:t>http://</a:t>
            </a:r>
            <a:r>
              <a:rPr lang="en-US" dirty="0" err="1"/>
              <a:t>www.bologna.yildiz.edu.tr</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500" y="2590800"/>
            <a:ext cx="4953000" cy="3149191"/>
          </a:xfrm>
          <a:prstGeom prst="rect">
            <a:avLst/>
          </a:prstGeom>
        </p:spPr>
      </p:pic>
    </p:spTree>
    <p:extLst>
      <p:ext uri="{BB962C8B-B14F-4D97-AF65-F5344CB8AC3E}">
        <p14:creationId xmlns:p14="http://schemas.microsoft.com/office/powerpoint/2010/main" val="34960833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üven">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üven">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Güven">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691</TotalTime>
  <Words>1409</Words>
  <Application>Microsoft Office PowerPoint</Application>
  <PresentationFormat>On-screen Show (4:3)</PresentationFormat>
  <Paragraphs>636</Paragraphs>
  <Slides>27</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Book Antiqua</vt:lpstr>
      <vt:lpstr>Calibri</vt:lpstr>
      <vt:lpstr>İnherit</vt:lpstr>
      <vt:lpstr>Lucida Sans</vt:lpstr>
      <vt:lpstr>Oswald</vt:lpstr>
      <vt:lpstr>Verdana</vt:lpstr>
      <vt:lpstr>Wingdings</vt:lpstr>
      <vt:lpstr>Wingdings 2</vt:lpstr>
      <vt:lpstr>Wingdings 3</vt:lpstr>
      <vt:lpstr>Güven</vt:lpstr>
      <vt:lpstr>Welcome to  STATISTICS DEPARTMENT</vt:lpstr>
      <vt:lpstr>Programs</vt:lpstr>
      <vt:lpstr>PowerPoint Presentation</vt:lpstr>
      <vt:lpstr>PowerPoint Presentation</vt:lpstr>
      <vt:lpstr>PowerPoint Presentation</vt:lpstr>
      <vt:lpstr>PowerPoint Presentation</vt:lpstr>
      <vt:lpstr>PowerPoint Presentation</vt:lpstr>
      <vt:lpstr>Student Guide</vt:lpstr>
      <vt:lpstr>Bologna Information System</vt:lpstr>
      <vt:lpstr>YTU Video</vt:lpstr>
      <vt:lpstr>HIGHER EDUCATION INSTITUTIONS STUDENT DISCIPLINE REGULATION  (YÜKSEKÖĞRETİM KURUMLARI ÖĞRENCİ DİSİPLİN YÖNETMELİĞİ) </vt:lpstr>
      <vt:lpstr>Office of Dean of Students (Öğrenci Dekanlığı)</vt:lpstr>
      <vt:lpstr>Office of Dean of Students (Öğrenci Dekanlığı)</vt:lpstr>
      <vt:lpstr> Psychological Counseling Unit (Psikolojik Danışma Birimi) </vt:lpstr>
      <vt:lpstr>Promotion Catalogs (Tanıtım Katalogları)</vt:lpstr>
      <vt:lpstr>The meanings of the achievement grades</vt:lpstr>
      <vt:lpstr>Qualification Requirements And Regulations</vt:lpstr>
      <vt:lpstr>What do we do in the department?</vt:lpstr>
      <vt:lpstr>What do Statisticans Do?*</vt:lpstr>
      <vt:lpstr>Examples of Statistics Careers*</vt:lpstr>
      <vt:lpstr>Examples of Statistics Careers*</vt:lpstr>
      <vt:lpstr>Where Do We Work?</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STATISTICS DEPARTMENT @Davutpaşa Campus</dc:title>
  <dc:creator>Pencere</dc:creator>
  <cp:lastModifiedBy>X Person</cp:lastModifiedBy>
  <cp:revision>71</cp:revision>
  <dcterms:created xsi:type="dcterms:W3CDTF">2013-12-09T12:35:13Z</dcterms:created>
  <dcterms:modified xsi:type="dcterms:W3CDTF">2021-04-13T02:17:51Z</dcterms:modified>
</cp:coreProperties>
</file>