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62" r:id="rId4"/>
    <p:sldId id="265" r:id="rId5"/>
    <p:sldId id="266" r:id="rId6"/>
    <p:sldId id="267" r:id="rId7"/>
    <p:sldId id="268" r:id="rId8"/>
    <p:sldId id="269" r:id="rId9"/>
    <p:sldId id="270" r:id="rId10"/>
    <p:sldId id="271" r:id="rId11"/>
    <p:sldId id="307" r:id="rId12"/>
    <p:sldId id="308" r:id="rId13"/>
    <p:sldId id="309" r:id="rId14"/>
    <p:sldId id="310" r:id="rId15"/>
    <p:sldId id="272" r:id="rId16"/>
    <p:sldId id="286" r:id="rId17"/>
    <p:sldId id="294" r:id="rId18"/>
    <p:sldId id="295" r:id="rId19"/>
    <p:sldId id="301" r:id="rId20"/>
    <p:sldId id="305" r:id="rId21"/>
    <p:sldId id="306" r:id="rId22"/>
    <p:sldId id="303" r:id="rId23"/>
    <p:sldId id="256" r:id="rId24"/>
    <p:sldId id="273" r:id="rId25"/>
    <p:sldId id="281" r:id="rId26"/>
    <p:sldId id="298" r:id="rId27"/>
    <p:sldId id="274" r:id="rId28"/>
    <p:sldId id="275" r:id="rId29"/>
    <p:sldId id="276" r:id="rId30"/>
    <p:sldId id="277" r:id="rId31"/>
    <p:sldId id="282" r:id="rId32"/>
    <p:sldId id="283" r:id="rId33"/>
    <p:sldId id="290" r:id="rId34"/>
    <p:sldId id="285" r:id="rId3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FF78"/>
    <a:srgbClr val="E4ECFF"/>
    <a:srgbClr val="DCDCDC"/>
    <a:srgbClr val="A7A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02" autoAdjust="0"/>
    <p:restoredTop sz="94660"/>
  </p:normalViewPr>
  <p:slideViewPr>
    <p:cSldViewPr snapToGrid="0">
      <p:cViewPr varScale="1">
        <p:scale>
          <a:sx n="71" d="100"/>
          <a:sy n="71" d="100"/>
        </p:scale>
        <p:origin x="5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B835C7-F95A-4C93-B3A1-72B9BB038DBA}" type="doc">
      <dgm:prSet loTypeId="urn:microsoft.com/office/officeart/2008/layout/VerticalAccentList" loCatId="list" qsTypeId="urn:microsoft.com/office/officeart/2005/8/quickstyle/simple1" qsCatId="simple" csTypeId="urn:microsoft.com/office/officeart/2005/8/colors/accent0_3" csCatId="mainScheme" phldr="1"/>
      <dgm:spPr/>
      <dgm:t>
        <a:bodyPr/>
        <a:lstStyle/>
        <a:p>
          <a:endParaRPr lang="tr-TR"/>
        </a:p>
      </dgm:t>
    </dgm:pt>
    <dgm:pt modelId="{44AF2C81-045B-4109-BA7F-9640378D0B05}">
      <dgm:prSet phldrT="[Text]"/>
      <dgm:spPr/>
      <dgm:t>
        <a:bodyPr/>
        <a:lstStyle/>
        <a:p>
          <a:r>
            <a:rPr lang="tr-TR" dirty="0">
              <a:solidFill>
                <a:schemeClr val="bg1"/>
              </a:solidFill>
              <a:latin typeface="Oswald" panose="02000503000000000000" pitchFamily="2" charset="0"/>
            </a:rPr>
            <a:t>Bölüm Başkanı</a:t>
          </a:r>
        </a:p>
      </dgm:t>
    </dgm:pt>
    <dgm:pt modelId="{EAD48E40-6246-43EF-87DD-2F4C57B978EF}" type="parTrans" cxnId="{605320D4-CB60-479E-84D4-C663039FE9D6}">
      <dgm:prSet/>
      <dgm:spPr/>
      <dgm:t>
        <a:bodyPr/>
        <a:lstStyle/>
        <a:p>
          <a:endParaRPr lang="tr-TR"/>
        </a:p>
      </dgm:t>
    </dgm:pt>
    <dgm:pt modelId="{DA369F63-8494-469F-9950-BA030F5D4933}" type="sibTrans" cxnId="{605320D4-CB60-479E-84D4-C663039FE9D6}">
      <dgm:prSet/>
      <dgm:spPr/>
      <dgm:t>
        <a:bodyPr/>
        <a:lstStyle/>
        <a:p>
          <a:endParaRPr lang="tr-TR"/>
        </a:p>
      </dgm:t>
    </dgm:pt>
    <dgm:pt modelId="{C63C3F59-9CEF-4A38-886D-0350C06D184C}">
      <dgm:prSet phldrT="[Text]"/>
      <dgm:spPr/>
      <dgm:t>
        <a:bodyPr/>
        <a:lstStyle/>
        <a:p>
          <a:r>
            <a:rPr lang="en-US" dirty="0">
              <a:latin typeface="Oswald" panose="02000503000000000000" pitchFamily="2" charset="0"/>
            </a:rPr>
            <a:t>Prof. Dr. Filiz KARAMAN</a:t>
          </a:r>
          <a:endParaRPr lang="tr-TR" dirty="0">
            <a:latin typeface="Oswald" panose="02000503000000000000" pitchFamily="2" charset="0"/>
          </a:endParaRPr>
        </a:p>
      </dgm:t>
    </dgm:pt>
    <dgm:pt modelId="{F1358A19-6B9A-424A-B400-C0FD1579C7EB}" type="parTrans" cxnId="{6AFBDEBD-E77C-4B5D-AD9F-11001AA3E7AE}">
      <dgm:prSet/>
      <dgm:spPr/>
      <dgm:t>
        <a:bodyPr/>
        <a:lstStyle/>
        <a:p>
          <a:endParaRPr lang="tr-TR"/>
        </a:p>
      </dgm:t>
    </dgm:pt>
    <dgm:pt modelId="{FA452CB9-0EF9-4A69-83B9-CAA7A7B2937E}" type="sibTrans" cxnId="{6AFBDEBD-E77C-4B5D-AD9F-11001AA3E7AE}">
      <dgm:prSet/>
      <dgm:spPr/>
      <dgm:t>
        <a:bodyPr/>
        <a:lstStyle/>
        <a:p>
          <a:endParaRPr lang="tr-TR"/>
        </a:p>
      </dgm:t>
    </dgm:pt>
    <dgm:pt modelId="{DBFE841C-42B6-421A-8005-18BFB19C4CBD}">
      <dgm:prSet phldrT="[Text]"/>
      <dgm:spPr/>
      <dgm:t>
        <a:bodyPr/>
        <a:lstStyle/>
        <a:p>
          <a:r>
            <a:rPr lang="tr-TR" dirty="0">
              <a:solidFill>
                <a:schemeClr val="bg1"/>
              </a:solidFill>
              <a:latin typeface="Oswald" panose="02000503000000000000" pitchFamily="2" charset="0"/>
            </a:rPr>
            <a:t>Bölüm Başkan Yardımcısı</a:t>
          </a:r>
        </a:p>
      </dgm:t>
    </dgm:pt>
    <dgm:pt modelId="{48F958DD-472E-4732-8914-1AE001244682}" type="parTrans" cxnId="{1C16C5A2-24FA-4353-84CE-6F1E715C9FA4}">
      <dgm:prSet/>
      <dgm:spPr/>
      <dgm:t>
        <a:bodyPr/>
        <a:lstStyle/>
        <a:p>
          <a:endParaRPr lang="tr-TR"/>
        </a:p>
      </dgm:t>
    </dgm:pt>
    <dgm:pt modelId="{0828C19D-F640-4287-A99A-7BC5EE038E5E}" type="sibTrans" cxnId="{1C16C5A2-24FA-4353-84CE-6F1E715C9FA4}">
      <dgm:prSet/>
      <dgm:spPr/>
      <dgm:t>
        <a:bodyPr/>
        <a:lstStyle/>
        <a:p>
          <a:endParaRPr lang="tr-TR"/>
        </a:p>
      </dgm:t>
    </dgm:pt>
    <dgm:pt modelId="{D7CA182D-3485-4C60-A18D-BE24FC645F1E}">
      <dgm:prSet phldrT="[Text]"/>
      <dgm:spPr/>
      <dgm:t>
        <a:bodyPr/>
        <a:lstStyle/>
        <a:p>
          <a:r>
            <a:rPr lang="en-US">
              <a:latin typeface="Oswald" panose="02000503000000000000" pitchFamily="2" charset="0"/>
            </a:rPr>
            <a:t>Doç. Dr. Öyküm Esra YİĞİT</a:t>
          </a:r>
          <a:endParaRPr lang="tr-TR" dirty="0">
            <a:latin typeface="Oswald" panose="02000503000000000000" pitchFamily="2" charset="0"/>
          </a:endParaRPr>
        </a:p>
      </dgm:t>
    </dgm:pt>
    <dgm:pt modelId="{E0DE93D0-3FA7-4B87-8582-B58313C305BD}" type="parTrans" cxnId="{4E918080-01CC-46FD-8379-BDFD1E689C95}">
      <dgm:prSet/>
      <dgm:spPr/>
      <dgm:t>
        <a:bodyPr/>
        <a:lstStyle/>
        <a:p>
          <a:endParaRPr lang="tr-TR"/>
        </a:p>
      </dgm:t>
    </dgm:pt>
    <dgm:pt modelId="{DF709960-AFF8-4A46-819E-32B7A9B4CD3E}" type="sibTrans" cxnId="{4E918080-01CC-46FD-8379-BDFD1E689C95}">
      <dgm:prSet/>
      <dgm:spPr/>
      <dgm:t>
        <a:bodyPr/>
        <a:lstStyle/>
        <a:p>
          <a:endParaRPr lang="tr-TR"/>
        </a:p>
      </dgm:t>
    </dgm:pt>
    <dgm:pt modelId="{26AA876D-F0EA-4E39-9F30-F75A9A27DD6E}">
      <dgm:prSet phldrT="[Text]"/>
      <dgm:spPr/>
      <dgm:t>
        <a:bodyPr/>
        <a:lstStyle/>
        <a:p>
          <a:r>
            <a:rPr lang="tr-TR" dirty="0">
              <a:solidFill>
                <a:schemeClr val="bg1"/>
              </a:solidFill>
              <a:latin typeface="Oswald" panose="02000503000000000000" pitchFamily="2" charset="0"/>
            </a:rPr>
            <a:t>Bölüm Başkan Yardımcısı</a:t>
          </a:r>
        </a:p>
      </dgm:t>
    </dgm:pt>
    <dgm:pt modelId="{C04E9E9D-1849-4D16-BBF6-BDB06208CDCD}" type="parTrans" cxnId="{77ADA600-8195-4414-999F-D384851C06F9}">
      <dgm:prSet/>
      <dgm:spPr/>
      <dgm:t>
        <a:bodyPr/>
        <a:lstStyle/>
        <a:p>
          <a:endParaRPr lang="tr-TR"/>
        </a:p>
      </dgm:t>
    </dgm:pt>
    <dgm:pt modelId="{5CBC3A69-BE84-4150-84CF-9085AD95CB08}" type="sibTrans" cxnId="{77ADA600-8195-4414-999F-D384851C06F9}">
      <dgm:prSet/>
      <dgm:spPr/>
      <dgm:t>
        <a:bodyPr/>
        <a:lstStyle/>
        <a:p>
          <a:endParaRPr lang="tr-TR"/>
        </a:p>
      </dgm:t>
    </dgm:pt>
    <dgm:pt modelId="{D45BF106-2280-48DD-B7C5-5F753DA2266A}">
      <dgm:prSet phldrT="[Text]"/>
      <dgm:spPr/>
      <dgm:t>
        <a:bodyPr/>
        <a:lstStyle/>
        <a:p>
          <a:r>
            <a:rPr lang="tr-TR" dirty="0">
              <a:latin typeface="Oswald" panose="02000503000000000000" pitchFamily="2" charset="0"/>
            </a:rPr>
            <a:t>Doç. Dr.</a:t>
          </a:r>
          <a:r>
            <a:rPr lang="fi-FI" dirty="0">
              <a:latin typeface="Oswald" panose="02000503000000000000" pitchFamily="2" charset="0"/>
            </a:rPr>
            <a:t> Üyesi Elif TUNA</a:t>
          </a:r>
          <a:endParaRPr lang="tr-TR" dirty="0">
            <a:latin typeface="Oswald" panose="02000503000000000000" pitchFamily="2" charset="0"/>
          </a:endParaRPr>
        </a:p>
      </dgm:t>
    </dgm:pt>
    <dgm:pt modelId="{2B7E7977-8307-40E5-9C10-6C8F325FE471}" type="parTrans" cxnId="{F81FFEA2-8A1A-4682-8038-30F68AB75D1A}">
      <dgm:prSet/>
      <dgm:spPr/>
      <dgm:t>
        <a:bodyPr/>
        <a:lstStyle/>
        <a:p>
          <a:endParaRPr lang="tr-TR"/>
        </a:p>
      </dgm:t>
    </dgm:pt>
    <dgm:pt modelId="{18B1036F-E453-44E7-8FD0-3FDEADEA523F}" type="sibTrans" cxnId="{F81FFEA2-8A1A-4682-8038-30F68AB75D1A}">
      <dgm:prSet/>
      <dgm:spPr/>
      <dgm:t>
        <a:bodyPr/>
        <a:lstStyle/>
        <a:p>
          <a:endParaRPr lang="tr-TR"/>
        </a:p>
      </dgm:t>
    </dgm:pt>
    <dgm:pt modelId="{3373F101-ACF4-4B99-B3BF-28C171EF9696}" type="pres">
      <dgm:prSet presAssocID="{5EB835C7-F95A-4C93-B3A1-72B9BB038DBA}" presName="Name0" presStyleCnt="0">
        <dgm:presLayoutVars>
          <dgm:chMax/>
          <dgm:chPref/>
          <dgm:dir/>
        </dgm:presLayoutVars>
      </dgm:prSet>
      <dgm:spPr/>
    </dgm:pt>
    <dgm:pt modelId="{3EF6BC48-5977-4B6C-9E77-A8734D372B63}" type="pres">
      <dgm:prSet presAssocID="{44AF2C81-045B-4109-BA7F-9640378D0B05}" presName="parenttextcomposite" presStyleCnt="0"/>
      <dgm:spPr/>
    </dgm:pt>
    <dgm:pt modelId="{CBDEFA56-B27B-4C3C-9B2D-E28784327036}" type="pres">
      <dgm:prSet presAssocID="{44AF2C81-045B-4109-BA7F-9640378D0B05}" presName="parenttext" presStyleLbl="revTx" presStyleIdx="0" presStyleCnt="3">
        <dgm:presLayoutVars>
          <dgm:chMax/>
          <dgm:chPref val="2"/>
          <dgm:bulletEnabled val="1"/>
        </dgm:presLayoutVars>
      </dgm:prSet>
      <dgm:spPr/>
    </dgm:pt>
    <dgm:pt modelId="{0CA9461D-0B03-407B-BF36-22DEA3B05716}" type="pres">
      <dgm:prSet presAssocID="{44AF2C81-045B-4109-BA7F-9640378D0B05}" presName="composite" presStyleCnt="0"/>
      <dgm:spPr/>
    </dgm:pt>
    <dgm:pt modelId="{9018CFCA-FF6E-42FE-A2A0-60C3067F2AF9}" type="pres">
      <dgm:prSet presAssocID="{44AF2C81-045B-4109-BA7F-9640378D0B05}" presName="chevron1" presStyleLbl="alignNode1" presStyleIdx="0" presStyleCnt="21" custAng="10800000" custLinFactNeighborX="-22086" custLinFactNeighborY="-4016"/>
      <dgm:spPr/>
    </dgm:pt>
    <dgm:pt modelId="{F3E89F96-248F-45D9-86D8-3BDCE8F46668}" type="pres">
      <dgm:prSet presAssocID="{44AF2C81-045B-4109-BA7F-9640378D0B05}" presName="chevron2" presStyleLbl="alignNode1" presStyleIdx="1" presStyleCnt="21" custAng="10800000" custLinFactNeighborX="-22086" custLinFactNeighborY="-4016"/>
      <dgm:spPr/>
    </dgm:pt>
    <dgm:pt modelId="{BC8174CF-7885-423D-B39B-735FAE09DAC2}" type="pres">
      <dgm:prSet presAssocID="{44AF2C81-045B-4109-BA7F-9640378D0B05}" presName="chevron3" presStyleLbl="alignNode1" presStyleIdx="2" presStyleCnt="21" custAng="10800000" custLinFactNeighborX="-22086" custLinFactNeighborY="-4016"/>
      <dgm:spPr/>
    </dgm:pt>
    <dgm:pt modelId="{FDDC9C5B-CDEA-44CC-83D3-92EDF5F14860}" type="pres">
      <dgm:prSet presAssocID="{44AF2C81-045B-4109-BA7F-9640378D0B05}" presName="chevron4" presStyleLbl="alignNode1" presStyleIdx="3" presStyleCnt="21" custAng="10800000" custLinFactNeighborX="-22086" custLinFactNeighborY="-4016"/>
      <dgm:spPr/>
    </dgm:pt>
    <dgm:pt modelId="{2A901C1B-DBA4-4C7B-8ED2-A35AEC7E51AA}" type="pres">
      <dgm:prSet presAssocID="{44AF2C81-045B-4109-BA7F-9640378D0B05}" presName="chevron5" presStyleLbl="alignNode1" presStyleIdx="4" presStyleCnt="21" custAng="10800000" custLinFactNeighborX="-22086" custLinFactNeighborY="-4016"/>
      <dgm:spPr/>
    </dgm:pt>
    <dgm:pt modelId="{5D452F52-6A64-4EEF-948B-E3D4BFCEDA3E}" type="pres">
      <dgm:prSet presAssocID="{44AF2C81-045B-4109-BA7F-9640378D0B05}" presName="chevron6" presStyleLbl="alignNode1" presStyleIdx="5" presStyleCnt="21" custAng="10800000" custLinFactNeighborX="-22086" custLinFactNeighborY="-4016"/>
      <dgm:spPr/>
    </dgm:pt>
    <dgm:pt modelId="{9181111D-8CCF-4C7B-B8A5-536992C6C662}" type="pres">
      <dgm:prSet presAssocID="{44AF2C81-045B-4109-BA7F-9640378D0B05}" presName="chevron7" presStyleLbl="alignNode1" presStyleIdx="6" presStyleCnt="21" custAng="10800000" custLinFactNeighborX="-22086" custLinFactNeighborY="-4016"/>
      <dgm:spPr/>
    </dgm:pt>
    <dgm:pt modelId="{2A7F2D6D-AE36-4B8B-9A10-E4B7F80DC2E9}" type="pres">
      <dgm:prSet presAssocID="{44AF2C81-045B-4109-BA7F-9640378D0B05}" presName="childtext" presStyleLbl="solidFgAcc1" presStyleIdx="0" presStyleCnt="3" custScaleY="72857">
        <dgm:presLayoutVars>
          <dgm:chMax/>
          <dgm:chPref val="0"/>
          <dgm:bulletEnabled val="1"/>
        </dgm:presLayoutVars>
      </dgm:prSet>
      <dgm:spPr/>
    </dgm:pt>
    <dgm:pt modelId="{44D37196-2B16-45B1-998A-6D9F29844BE0}" type="pres">
      <dgm:prSet presAssocID="{DA369F63-8494-469F-9950-BA030F5D4933}" presName="sibTrans" presStyleCnt="0"/>
      <dgm:spPr/>
    </dgm:pt>
    <dgm:pt modelId="{0C24C3E2-68C2-4D95-A588-D7F13DCE02B9}" type="pres">
      <dgm:prSet presAssocID="{DBFE841C-42B6-421A-8005-18BFB19C4CBD}" presName="parenttextcomposite" presStyleCnt="0"/>
      <dgm:spPr/>
    </dgm:pt>
    <dgm:pt modelId="{B7AA325B-0009-4528-A1C3-93F5C91791F8}" type="pres">
      <dgm:prSet presAssocID="{DBFE841C-42B6-421A-8005-18BFB19C4CBD}" presName="parenttext" presStyleLbl="revTx" presStyleIdx="1" presStyleCnt="3">
        <dgm:presLayoutVars>
          <dgm:chMax/>
          <dgm:chPref val="2"/>
          <dgm:bulletEnabled val="1"/>
        </dgm:presLayoutVars>
      </dgm:prSet>
      <dgm:spPr/>
    </dgm:pt>
    <dgm:pt modelId="{7633CC01-1F48-4872-860E-0C48F2CF6430}" type="pres">
      <dgm:prSet presAssocID="{DBFE841C-42B6-421A-8005-18BFB19C4CBD}" presName="composite" presStyleCnt="0"/>
      <dgm:spPr/>
    </dgm:pt>
    <dgm:pt modelId="{DAE22CC7-DC7D-460F-AC72-48C00C876D2F}" type="pres">
      <dgm:prSet presAssocID="{DBFE841C-42B6-421A-8005-18BFB19C4CBD}" presName="chevron1" presStyleLbl="alignNode1" presStyleIdx="7" presStyleCnt="21"/>
      <dgm:spPr/>
    </dgm:pt>
    <dgm:pt modelId="{BEA62CCD-6781-4B18-B12E-2249AD0FC6B3}" type="pres">
      <dgm:prSet presAssocID="{DBFE841C-42B6-421A-8005-18BFB19C4CBD}" presName="chevron2" presStyleLbl="alignNode1" presStyleIdx="8" presStyleCnt="21"/>
      <dgm:spPr/>
    </dgm:pt>
    <dgm:pt modelId="{D4C0BBEA-58F4-4165-93DA-FB9342831E79}" type="pres">
      <dgm:prSet presAssocID="{DBFE841C-42B6-421A-8005-18BFB19C4CBD}" presName="chevron3" presStyleLbl="alignNode1" presStyleIdx="9" presStyleCnt="21"/>
      <dgm:spPr/>
    </dgm:pt>
    <dgm:pt modelId="{49532028-2F81-416A-BBDA-8E2FAFB64825}" type="pres">
      <dgm:prSet presAssocID="{DBFE841C-42B6-421A-8005-18BFB19C4CBD}" presName="chevron4" presStyleLbl="alignNode1" presStyleIdx="10" presStyleCnt="21"/>
      <dgm:spPr/>
    </dgm:pt>
    <dgm:pt modelId="{D46DB3E4-2427-421B-83A8-9A1D3545E24D}" type="pres">
      <dgm:prSet presAssocID="{DBFE841C-42B6-421A-8005-18BFB19C4CBD}" presName="chevron5" presStyleLbl="alignNode1" presStyleIdx="11" presStyleCnt="21"/>
      <dgm:spPr/>
    </dgm:pt>
    <dgm:pt modelId="{13117F7D-809F-4BEE-832C-D1DBEA9B8955}" type="pres">
      <dgm:prSet presAssocID="{DBFE841C-42B6-421A-8005-18BFB19C4CBD}" presName="chevron6" presStyleLbl="alignNode1" presStyleIdx="12" presStyleCnt="21"/>
      <dgm:spPr/>
    </dgm:pt>
    <dgm:pt modelId="{B10C82B5-0256-47FD-9A26-5F0DB028B58D}" type="pres">
      <dgm:prSet presAssocID="{DBFE841C-42B6-421A-8005-18BFB19C4CBD}" presName="chevron7" presStyleLbl="alignNode1" presStyleIdx="13" presStyleCnt="21"/>
      <dgm:spPr/>
    </dgm:pt>
    <dgm:pt modelId="{710012BF-D34C-4213-90B9-AD71D3234A0C}" type="pres">
      <dgm:prSet presAssocID="{DBFE841C-42B6-421A-8005-18BFB19C4CBD}" presName="childtext" presStyleLbl="solidFgAcc1" presStyleIdx="1" presStyleCnt="3" custScaleY="68326">
        <dgm:presLayoutVars>
          <dgm:chMax/>
          <dgm:chPref val="0"/>
          <dgm:bulletEnabled val="1"/>
        </dgm:presLayoutVars>
      </dgm:prSet>
      <dgm:spPr/>
    </dgm:pt>
    <dgm:pt modelId="{9506E8AD-1E34-4FA4-9E21-4D3F6ABD2DA8}" type="pres">
      <dgm:prSet presAssocID="{0828C19D-F640-4287-A99A-7BC5EE038E5E}" presName="sibTrans" presStyleCnt="0"/>
      <dgm:spPr/>
    </dgm:pt>
    <dgm:pt modelId="{6A3726D1-7DB4-44F0-9583-285E917A696F}" type="pres">
      <dgm:prSet presAssocID="{26AA876D-F0EA-4E39-9F30-F75A9A27DD6E}" presName="parenttextcomposite" presStyleCnt="0"/>
      <dgm:spPr/>
    </dgm:pt>
    <dgm:pt modelId="{3C9ADB75-876A-45D9-9D57-27DC90F955C9}" type="pres">
      <dgm:prSet presAssocID="{26AA876D-F0EA-4E39-9F30-F75A9A27DD6E}" presName="parenttext" presStyleLbl="revTx" presStyleIdx="2" presStyleCnt="3">
        <dgm:presLayoutVars>
          <dgm:chMax/>
          <dgm:chPref val="2"/>
          <dgm:bulletEnabled val="1"/>
        </dgm:presLayoutVars>
      </dgm:prSet>
      <dgm:spPr/>
    </dgm:pt>
    <dgm:pt modelId="{F9472E58-FB0B-4681-9CDF-305CF3D0AD4E}" type="pres">
      <dgm:prSet presAssocID="{26AA876D-F0EA-4E39-9F30-F75A9A27DD6E}" presName="composite" presStyleCnt="0"/>
      <dgm:spPr/>
    </dgm:pt>
    <dgm:pt modelId="{4B78E5EC-8C67-47C4-898E-2FA3C33FDAED}" type="pres">
      <dgm:prSet presAssocID="{26AA876D-F0EA-4E39-9F30-F75A9A27DD6E}" presName="chevron1" presStyleLbl="alignNode1" presStyleIdx="14" presStyleCnt="21" custAng="10800000" custLinFactNeighborX="-22669"/>
      <dgm:spPr/>
    </dgm:pt>
    <dgm:pt modelId="{FCD681CD-6F30-41A6-93A9-17A94E40AD68}" type="pres">
      <dgm:prSet presAssocID="{26AA876D-F0EA-4E39-9F30-F75A9A27DD6E}" presName="chevron2" presStyleLbl="alignNode1" presStyleIdx="15" presStyleCnt="21" custAng="10800000" custLinFactNeighborX="-22669"/>
      <dgm:spPr/>
    </dgm:pt>
    <dgm:pt modelId="{E6CC34BB-7788-45E5-97A0-07BB6AFF7DF9}" type="pres">
      <dgm:prSet presAssocID="{26AA876D-F0EA-4E39-9F30-F75A9A27DD6E}" presName="chevron3" presStyleLbl="alignNode1" presStyleIdx="16" presStyleCnt="21" custAng="10800000" custLinFactNeighborX="-22669"/>
      <dgm:spPr/>
    </dgm:pt>
    <dgm:pt modelId="{2510E857-ADBE-473F-AB98-C88DE4D52A0B}" type="pres">
      <dgm:prSet presAssocID="{26AA876D-F0EA-4E39-9F30-F75A9A27DD6E}" presName="chevron4" presStyleLbl="alignNode1" presStyleIdx="17" presStyleCnt="21" custAng="10800000" custLinFactNeighborX="-22669"/>
      <dgm:spPr/>
    </dgm:pt>
    <dgm:pt modelId="{8C2EF808-7524-4A1F-B05B-0B858EB19B7E}" type="pres">
      <dgm:prSet presAssocID="{26AA876D-F0EA-4E39-9F30-F75A9A27DD6E}" presName="chevron5" presStyleLbl="alignNode1" presStyleIdx="18" presStyleCnt="21" custAng="10800000" custLinFactNeighborX="-22669"/>
      <dgm:spPr/>
    </dgm:pt>
    <dgm:pt modelId="{5B554047-C71B-4A77-9829-7AC7E1D415A7}" type="pres">
      <dgm:prSet presAssocID="{26AA876D-F0EA-4E39-9F30-F75A9A27DD6E}" presName="chevron6" presStyleLbl="alignNode1" presStyleIdx="19" presStyleCnt="21" custAng="10800000" custLinFactNeighborX="-22669"/>
      <dgm:spPr/>
    </dgm:pt>
    <dgm:pt modelId="{DB050897-EDC4-48C2-B6A5-EBF749F56A3D}" type="pres">
      <dgm:prSet presAssocID="{26AA876D-F0EA-4E39-9F30-F75A9A27DD6E}" presName="chevron7" presStyleLbl="alignNode1" presStyleIdx="20" presStyleCnt="21" custAng="10800000" custLinFactNeighborX="-22669"/>
      <dgm:spPr/>
    </dgm:pt>
    <dgm:pt modelId="{B17491E5-9146-4265-A768-D723EB8F6565}" type="pres">
      <dgm:prSet presAssocID="{26AA876D-F0EA-4E39-9F30-F75A9A27DD6E}" presName="childtext" presStyleLbl="solidFgAcc1" presStyleIdx="2" presStyleCnt="3" custScaleY="66549">
        <dgm:presLayoutVars>
          <dgm:chMax/>
          <dgm:chPref val="0"/>
          <dgm:bulletEnabled val="1"/>
        </dgm:presLayoutVars>
      </dgm:prSet>
      <dgm:spPr/>
    </dgm:pt>
  </dgm:ptLst>
  <dgm:cxnLst>
    <dgm:cxn modelId="{77ADA600-8195-4414-999F-D384851C06F9}" srcId="{5EB835C7-F95A-4C93-B3A1-72B9BB038DBA}" destId="{26AA876D-F0EA-4E39-9F30-F75A9A27DD6E}" srcOrd="2" destOrd="0" parTransId="{C04E9E9D-1849-4D16-BBF6-BDB06208CDCD}" sibTransId="{5CBC3A69-BE84-4150-84CF-9085AD95CB08}"/>
    <dgm:cxn modelId="{76373308-247F-45C9-978A-6484F1B73170}" type="presOf" srcId="{26AA876D-F0EA-4E39-9F30-F75A9A27DD6E}" destId="{3C9ADB75-876A-45D9-9D57-27DC90F955C9}" srcOrd="0" destOrd="0" presId="urn:microsoft.com/office/officeart/2008/layout/VerticalAccentList"/>
    <dgm:cxn modelId="{00854C69-A45C-42D2-AE13-E855E2A7484F}" type="presOf" srcId="{C63C3F59-9CEF-4A38-886D-0350C06D184C}" destId="{2A7F2D6D-AE36-4B8B-9A10-E4B7F80DC2E9}" srcOrd="0" destOrd="0" presId="urn:microsoft.com/office/officeart/2008/layout/VerticalAccentList"/>
    <dgm:cxn modelId="{B1623071-D67E-464D-BB3C-2B6B7B0E90BB}" type="presOf" srcId="{D7CA182D-3485-4C60-A18D-BE24FC645F1E}" destId="{710012BF-D34C-4213-90B9-AD71D3234A0C}" srcOrd="0" destOrd="0" presId="urn:microsoft.com/office/officeart/2008/layout/VerticalAccentList"/>
    <dgm:cxn modelId="{4E918080-01CC-46FD-8379-BDFD1E689C95}" srcId="{DBFE841C-42B6-421A-8005-18BFB19C4CBD}" destId="{D7CA182D-3485-4C60-A18D-BE24FC645F1E}" srcOrd="0" destOrd="0" parTransId="{E0DE93D0-3FA7-4B87-8582-B58313C305BD}" sibTransId="{DF709960-AFF8-4A46-819E-32B7A9B4CD3E}"/>
    <dgm:cxn modelId="{0E73A99D-5F1A-4EAE-B053-ED4BF699ECF4}" type="presOf" srcId="{DBFE841C-42B6-421A-8005-18BFB19C4CBD}" destId="{B7AA325B-0009-4528-A1C3-93F5C91791F8}" srcOrd="0" destOrd="0" presId="urn:microsoft.com/office/officeart/2008/layout/VerticalAccentList"/>
    <dgm:cxn modelId="{1C16C5A2-24FA-4353-84CE-6F1E715C9FA4}" srcId="{5EB835C7-F95A-4C93-B3A1-72B9BB038DBA}" destId="{DBFE841C-42B6-421A-8005-18BFB19C4CBD}" srcOrd="1" destOrd="0" parTransId="{48F958DD-472E-4732-8914-1AE001244682}" sibTransId="{0828C19D-F640-4287-A99A-7BC5EE038E5E}"/>
    <dgm:cxn modelId="{F81FFEA2-8A1A-4682-8038-30F68AB75D1A}" srcId="{26AA876D-F0EA-4E39-9F30-F75A9A27DD6E}" destId="{D45BF106-2280-48DD-B7C5-5F753DA2266A}" srcOrd="0" destOrd="0" parTransId="{2B7E7977-8307-40E5-9C10-6C8F325FE471}" sibTransId="{18B1036F-E453-44E7-8FD0-3FDEADEA523F}"/>
    <dgm:cxn modelId="{6AFBDEBD-E77C-4B5D-AD9F-11001AA3E7AE}" srcId="{44AF2C81-045B-4109-BA7F-9640378D0B05}" destId="{C63C3F59-9CEF-4A38-886D-0350C06D184C}" srcOrd="0" destOrd="0" parTransId="{F1358A19-6B9A-424A-B400-C0FD1579C7EB}" sibTransId="{FA452CB9-0EF9-4A69-83B9-CAA7A7B2937E}"/>
    <dgm:cxn modelId="{67C6C4C8-F9CB-44C8-B6D5-704194D2045E}" type="presOf" srcId="{44AF2C81-045B-4109-BA7F-9640378D0B05}" destId="{CBDEFA56-B27B-4C3C-9B2D-E28784327036}" srcOrd="0" destOrd="0" presId="urn:microsoft.com/office/officeart/2008/layout/VerticalAccentList"/>
    <dgm:cxn modelId="{7835EAC9-2CFD-45E1-9B53-479D63B44547}" type="presOf" srcId="{5EB835C7-F95A-4C93-B3A1-72B9BB038DBA}" destId="{3373F101-ACF4-4B99-B3BF-28C171EF9696}" srcOrd="0" destOrd="0" presId="urn:microsoft.com/office/officeart/2008/layout/VerticalAccentList"/>
    <dgm:cxn modelId="{605320D4-CB60-479E-84D4-C663039FE9D6}" srcId="{5EB835C7-F95A-4C93-B3A1-72B9BB038DBA}" destId="{44AF2C81-045B-4109-BA7F-9640378D0B05}" srcOrd="0" destOrd="0" parTransId="{EAD48E40-6246-43EF-87DD-2F4C57B978EF}" sibTransId="{DA369F63-8494-469F-9950-BA030F5D4933}"/>
    <dgm:cxn modelId="{0CBCC2D7-A196-4981-A100-32393D6627F7}" type="presOf" srcId="{D45BF106-2280-48DD-B7C5-5F753DA2266A}" destId="{B17491E5-9146-4265-A768-D723EB8F6565}" srcOrd="0" destOrd="0" presId="urn:microsoft.com/office/officeart/2008/layout/VerticalAccentList"/>
    <dgm:cxn modelId="{518906E4-AF05-422D-86C5-585500F3865C}" type="presParOf" srcId="{3373F101-ACF4-4B99-B3BF-28C171EF9696}" destId="{3EF6BC48-5977-4B6C-9E77-A8734D372B63}" srcOrd="0" destOrd="0" presId="urn:microsoft.com/office/officeart/2008/layout/VerticalAccentList"/>
    <dgm:cxn modelId="{4086EC4C-749F-45D3-B6E6-B563F751B1DC}" type="presParOf" srcId="{3EF6BC48-5977-4B6C-9E77-A8734D372B63}" destId="{CBDEFA56-B27B-4C3C-9B2D-E28784327036}" srcOrd="0" destOrd="0" presId="urn:microsoft.com/office/officeart/2008/layout/VerticalAccentList"/>
    <dgm:cxn modelId="{B9397EC8-11FF-43F3-90A6-579313CC6694}" type="presParOf" srcId="{3373F101-ACF4-4B99-B3BF-28C171EF9696}" destId="{0CA9461D-0B03-407B-BF36-22DEA3B05716}" srcOrd="1" destOrd="0" presId="urn:microsoft.com/office/officeart/2008/layout/VerticalAccentList"/>
    <dgm:cxn modelId="{E79F59B4-9B84-4BC7-B3C5-87FE516FD3A3}" type="presParOf" srcId="{0CA9461D-0B03-407B-BF36-22DEA3B05716}" destId="{9018CFCA-FF6E-42FE-A2A0-60C3067F2AF9}" srcOrd="0" destOrd="0" presId="urn:microsoft.com/office/officeart/2008/layout/VerticalAccentList"/>
    <dgm:cxn modelId="{14CB2A99-1E9A-4A46-AC67-FAB2CAAB5452}" type="presParOf" srcId="{0CA9461D-0B03-407B-BF36-22DEA3B05716}" destId="{F3E89F96-248F-45D9-86D8-3BDCE8F46668}" srcOrd="1" destOrd="0" presId="urn:microsoft.com/office/officeart/2008/layout/VerticalAccentList"/>
    <dgm:cxn modelId="{F7CF26F8-1F72-40BC-BA7C-509B7DB297D8}" type="presParOf" srcId="{0CA9461D-0B03-407B-BF36-22DEA3B05716}" destId="{BC8174CF-7885-423D-B39B-735FAE09DAC2}" srcOrd="2" destOrd="0" presId="urn:microsoft.com/office/officeart/2008/layout/VerticalAccentList"/>
    <dgm:cxn modelId="{CEDCF2C5-1659-41BB-98A7-70C5DF706F28}" type="presParOf" srcId="{0CA9461D-0B03-407B-BF36-22DEA3B05716}" destId="{FDDC9C5B-CDEA-44CC-83D3-92EDF5F14860}" srcOrd="3" destOrd="0" presId="urn:microsoft.com/office/officeart/2008/layout/VerticalAccentList"/>
    <dgm:cxn modelId="{E8C5C4FC-D592-4310-82BE-6DDEEB27C128}" type="presParOf" srcId="{0CA9461D-0B03-407B-BF36-22DEA3B05716}" destId="{2A901C1B-DBA4-4C7B-8ED2-A35AEC7E51AA}" srcOrd="4" destOrd="0" presId="urn:microsoft.com/office/officeart/2008/layout/VerticalAccentList"/>
    <dgm:cxn modelId="{9B0EA527-DC85-4EFA-A804-C8C81B2AE1DE}" type="presParOf" srcId="{0CA9461D-0B03-407B-BF36-22DEA3B05716}" destId="{5D452F52-6A64-4EEF-948B-E3D4BFCEDA3E}" srcOrd="5" destOrd="0" presId="urn:microsoft.com/office/officeart/2008/layout/VerticalAccentList"/>
    <dgm:cxn modelId="{A45007B9-391B-476D-BCE3-30801A4B9D42}" type="presParOf" srcId="{0CA9461D-0B03-407B-BF36-22DEA3B05716}" destId="{9181111D-8CCF-4C7B-B8A5-536992C6C662}" srcOrd="6" destOrd="0" presId="urn:microsoft.com/office/officeart/2008/layout/VerticalAccentList"/>
    <dgm:cxn modelId="{59BCFFEF-DE31-4E6D-960E-A78F0C27D2CD}" type="presParOf" srcId="{0CA9461D-0B03-407B-BF36-22DEA3B05716}" destId="{2A7F2D6D-AE36-4B8B-9A10-E4B7F80DC2E9}" srcOrd="7" destOrd="0" presId="urn:microsoft.com/office/officeart/2008/layout/VerticalAccentList"/>
    <dgm:cxn modelId="{1FB04B57-D8BE-4009-ACBD-7BF6B86D9044}" type="presParOf" srcId="{3373F101-ACF4-4B99-B3BF-28C171EF9696}" destId="{44D37196-2B16-45B1-998A-6D9F29844BE0}" srcOrd="2" destOrd="0" presId="urn:microsoft.com/office/officeart/2008/layout/VerticalAccentList"/>
    <dgm:cxn modelId="{95FF154D-1DB3-4A60-9892-69A01EE1FFBE}" type="presParOf" srcId="{3373F101-ACF4-4B99-B3BF-28C171EF9696}" destId="{0C24C3E2-68C2-4D95-A588-D7F13DCE02B9}" srcOrd="3" destOrd="0" presId="urn:microsoft.com/office/officeart/2008/layout/VerticalAccentList"/>
    <dgm:cxn modelId="{779FF78E-126C-41E6-8213-C9F0E63171E5}" type="presParOf" srcId="{0C24C3E2-68C2-4D95-A588-D7F13DCE02B9}" destId="{B7AA325B-0009-4528-A1C3-93F5C91791F8}" srcOrd="0" destOrd="0" presId="urn:microsoft.com/office/officeart/2008/layout/VerticalAccentList"/>
    <dgm:cxn modelId="{15C7F86D-F1CB-40D1-A530-C9ECCE759B74}" type="presParOf" srcId="{3373F101-ACF4-4B99-B3BF-28C171EF9696}" destId="{7633CC01-1F48-4872-860E-0C48F2CF6430}" srcOrd="4" destOrd="0" presId="urn:microsoft.com/office/officeart/2008/layout/VerticalAccentList"/>
    <dgm:cxn modelId="{F6965E84-1441-487A-B5C1-510B95B81C6D}" type="presParOf" srcId="{7633CC01-1F48-4872-860E-0C48F2CF6430}" destId="{DAE22CC7-DC7D-460F-AC72-48C00C876D2F}" srcOrd="0" destOrd="0" presId="urn:microsoft.com/office/officeart/2008/layout/VerticalAccentList"/>
    <dgm:cxn modelId="{84742DCD-1B7B-4002-882C-8064BAAC3A59}" type="presParOf" srcId="{7633CC01-1F48-4872-860E-0C48F2CF6430}" destId="{BEA62CCD-6781-4B18-B12E-2249AD0FC6B3}" srcOrd="1" destOrd="0" presId="urn:microsoft.com/office/officeart/2008/layout/VerticalAccentList"/>
    <dgm:cxn modelId="{7D198266-A1A8-47B8-BCF8-B5AC3A21FA25}" type="presParOf" srcId="{7633CC01-1F48-4872-860E-0C48F2CF6430}" destId="{D4C0BBEA-58F4-4165-93DA-FB9342831E79}" srcOrd="2" destOrd="0" presId="urn:microsoft.com/office/officeart/2008/layout/VerticalAccentList"/>
    <dgm:cxn modelId="{CC2FFAEE-0A96-44EB-8D6F-9CEEDA527DC6}" type="presParOf" srcId="{7633CC01-1F48-4872-860E-0C48F2CF6430}" destId="{49532028-2F81-416A-BBDA-8E2FAFB64825}" srcOrd="3" destOrd="0" presId="urn:microsoft.com/office/officeart/2008/layout/VerticalAccentList"/>
    <dgm:cxn modelId="{35E8DB68-D794-42BD-AFFB-186441733B18}" type="presParOf" srcId="{7633CC01-1F48-4872-860E-0C48F2CF6430}" destId="{D46DB3E4-2427-421B-83A8-9A1D3545E24D}" srcOrd="4" destOrd="0" presId="urn:microsoft.com/office/officeart/2008/layout/VerticalAccentList"/>
    <dgm:cxn modelId="{96885178-2528-4B74-A0B9-5B5A00D586B6}" type="presParOf" srcId="{7633CC01-1F48-4872-860E-0C48F2CF6430}" destId="{13117F7D-809F-4BEE-832C-D1DBEA9B8955}" srcOrd="5" destOrd="0" presId="urn:microsoft.com/office/officeart/2008/layout/VerticalAccentList"/>
    <dgm:cxn modelId="{E13A97C6-8880-4D9A-90D4-15B81370806F}" type="presParOf" srcId="{7633CC01-1F48-4872-860E-0C48F2CF6430}" destId="{B10C82B5-0256-47FD-9A26-5F0DB028B58D}" srcOrd="6" destOrd="0" presId="urn:microsoft.com/office/officeart/2008/layout/VerticalAccentList"/>
    <dgm:cxn modelId="{18A2A650-3F18-437A-8461-9592FFB714C0}" type="presParOf" srcId="{7633CC01-1F48-4872-860E-0C48F2CF6430}" destId="{710012BF-D34C-4213-90B9-AD71D3234A0C}" srcOrd="7" destOrd="0" presId="urn:microsoft.com/office/officeart/2008/layout/VerticalAccentList"/>
    <dgm:cxn modelId="{E5EEAD9F-6CEF-49D1-963A-69BDD205AB14}" type="presParOf" srcId="{3373F101-ACF4-4B99-B3BF-28C171EF9696}" destId="{9506E8AD-1E34-4FA4-9E21-4D3F6ABD2DA8}" srcOrd="5" destOrd="0" presId="urn:microsoft.com/office/officeart/2008/layout/VerticalAccentList"/>
    <dgm:cxn modelId="{9B436B6C-1551-4DC0-8786-DE89FC90D680}" type="presParOf" srcId="{3373F101-ACF4-4B99-B3BF-28C171EF9696}" destId="{6A3726D1-7DB4-44F0-9583-285E917A696F}" srcOrd="6" destOrd="0" presId="urn:microsoft.com/office/officeart/2008/layout/VerticalAccentList"/>
    <dgm:cxn modelId="{3F595DB4-E60A-419C-93DF-EB8314932C09}" type="presParOf" srcId="{6A3726D1-7DB4-44F0-9583-285E917A696F}" destId="{3C9ADB75-876A-45D9-9D57-27DC90F955C9}" srcOrd="0" destOrd="0" presId="urn:microsoft.com/office/officeart/2008/layout/VerticalAccentList"/>
    <dgm:cxn modelId="{07F30C72-037D-40F6-BE51-7367D4886206}" type="presParOf" srcId="{3373F101-ACF4-4B99-B3BF-28C171EF9696}" destId="{F9472E58-FB0B-4681-9CDF-305CF3D0AD4E}" srcOrd="7" destOrd="0" presId="urn:microsoft.com/office/officeart/2008/layout/VerticalAccentList"/>
    <dgm:cxn modelId="{E5397688-BA0E-4405-A2A5-63402E3C07B4}" type="presParOf" srcId="{F9472E58-FB0B-4681-9CDF-305CF3D0AD4E}" destId="{4B78E5EC-8C67-47C4-898E-2FA3C33FDAED}" srcOrd="0" destOrd="0" presId="urn:microsoft.com/office/officeart/2008/layout/VerticalAccentList"/>
    <dgm:cxn modelId="{4B5B8ED3-8595-4C43-A14F-77DD1D0A41E2}" type="presParOf" srcId="{F9472E58-FB0B-4681-9CDF-305CF3D0AD4E}" destId="{FCD681CD-6F30-41A6-93A9-17A94E40AD68}" srcOrd="1" destOrd="0" presId="urn:microsoft.com/office/officeart/2008/layout/VerticalAccentList"/>
    <dgm:cxn modelId="{3668CD09-1522-44DB-B8EF-83607E57FF1C}" type="presParOf" srcId="{F9472E58-FB0B-4681-9CDF-305CF3D0AD4E}" destId="{E6CC34BB-7788-45E5-97A0-07BB6AFF7DF9}" srcOrd="2" destOrd="0" presId="urn:microsoft.com/office/officeart/2008/layout/VerticalAccentList"/>
    <dgm:cxn modelId="{AF7FC5B3-DA55-48DF-9927-CC1DB8169AC0}" type="presParOf" srcId="{F9472E58-FB0B-4681-9CDF-305CF3D0AD4E}" destId="{2510E857-ADBE-473F-AB98-C88DE4D52A0B}" srcOrd="3" destOrd="0" presId="urn:microsoft.com/office/officeart/2008/layout/VerticalAccentList"/>
    <dgm:cxn modelId="{6FFF47E4-A5B3-46A2-B6F7-24B9037208C3}" type="presParOf" srcId="{F9472E58-FB0B-4681-9CDF-305CF3D0AD4E}" destId="{8C2EF808-7524-4A1F-B05B-0B858EB19B7E}" srcOrd="4" destOrd="0" presId="urn:microsoft.com/office/officeart/2008/layout/VerticalAccentList"/>
    <dgm:cxn modelId="{0247C241-6BEA-4545-8644-F2617A92E470}" type="presParOf" srcId="{F9472E58-FB0B-4681-9CDF-305CF3D0AD4E}" destId="{5B554047-C71B-4A77-9829-7AC7E1D415A7}" srcOrd="5" destOrd="0" presId="urn:microsoft.com/office/officeart/2008/layout/VerticalAccentList"/>
    <dgm:cxn modelId="{340886AB-782D-47A4-92C2-4C2930A91778}" type="presParOf" srcId="{F9472E58-FB0B-4681-9CDF-305CF3D0AD4E}" destId="{DB050897-EDC4-48C2-B6A5-EBF749F56A3D}" srcOrd="6" destOrd="0" presId="urn:microsoft.com/office/officeart/2008/layout/VerticalAccentList"/>
    <dgm:cxn modelId="{833CC20C-A1DD-4A46-8723-5C5DB994068A}" type="presParOf" srcId="{F9472E58-FB0B-4681-9CDF-305CF3D0AD4E}" destId="{B17491E5-9146-4265-A768-D723EB8F6565}"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065E1E-24F5-4317-B324-18E01466E323}"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5A4E997B-A5A2-4332-A37A-816C910CE37C}">
      <dgm:prSet/>
      <dgm:spPr/>
      <dgm:t>
        <a:bodyPr/>
        <a:lstStyle/>
        <a:p>
          <a:r>
            <a:rPr lang="tr-TR" b="0" i="0"/>
            <a:t>Programa en erken lisans öğreniminin beşinci yarıyılının başında olan üniversitemiz öğrencileri başvurabilir.</a:t>
          </a:r>
          <a:endParaRPr lang="en-US"/>
        </a:p>
      </dgm:t>
    </dgm:pt>
    <dgm:pt modelId="{61793F2F-C84F-4100-B697-9FB277827C01}" type="parTrans" cxnId="{0C910A86-4F60-4F84-9508-E3238D275D23}">
      <dgm:prSet/>
      <dgm:spPr/>
      <dgm:t>
        <a:bodyPr/>
        <a:lstStyle/>
        <a:p>
          <a:endParaRPr lang="en-US"/>
        </a:p>
      </dgm:t>
    </dgm:pt>
    <dgm:pt modelId="{26A94B97-2B73-4BDF-B1C0-933BCEB74952}" type="sibTrans" cxnId="{0C910A86-4F60-4F84-9508-E3238D275D23}">
      <dgm:prSet/>
      <dgm:spPr/>
      <dgm:t>
        <a:bodyPr/>
        <a:lstStyle/>
        <a:p>
          <a:endParaRPr lang="en-US"/>
        </a:p>
      </dgm:t>
    </dgm:pt>
    <dgm:pt modelId="{368EE795-75B4-4553-8331-59B786C910F3}">
      <dgm:prSet/>
      <dgm:spPr/>
      <dgm:t>
        <a:bodyPr/>
        <a:lstStyle/>
        <a:p>
          <a:r>
            <a:rPr lang="tr-TR" b="0" i="0"/>
            <a:t>Başvuru sırasında ağırlıklı genel not ortalamasının (AGNO) en az 3.00/4.00 olması gerekmektedir.</a:t>
          </a:r>
          <a:endParaRPr lang="en-US"/>
        </a:p>
      </dgm:t>
    </dgm:pt>
    <dgm:pt modelId="{F26DAFC3-C8E4-40AC-AE69-48D7D4C5748E}" type="parTrans" cxnId="{582CDBF6-A0F8-4D0B-BCB9-5FDE2C22A162}">
      <dgm:prSet/>
      <dgm:spPr/>
      <dgm:t>
        <a:bodyPr/>
        <a:lstStyle/>
        <a:p>
          <a:endParaRPr lang="en-US"/>
        </a:p>
      </dgm:t>
    </dgm:pt>
    <dgm:pt modelId="{1A555B81-B59B-47D3-942D-45E328498954}" type="sibTrans" cxnId="{582CDBF6-A0F8-4D0B-BCB9-5FDE2C22A162}">
      <dgm:prSet/>
      <dgm:spPr/>
      <dgm:t>
        <a:bodyPr/>
        <a:lstStyle/>
        <a:p>
          <a:endParaRPr lang="en-US"/>
        </a:p>
      </dgm:t>
    </dgm:pt>
    <dgm:pt modelId="{B31C9B74-32D0-469D-AF46-0C7B837871B7}">
      <dgm:prSet/>
      <dgm:spPr/>
      <dgm:t>
        <a:bodyPr/>
        <a:lstStyle/>
        <a:p>
          <a:r>
            <a:rPr lang="tr-TR" b="0" i="0"/>
            <a:t>Başvurular ders kayıt tarihlerinde Bölüm/Program Başkanlıklarına yazılı olarak yapılır ve kayıtlı oldukları Bölüm/Program Kurulu önerisi, Fakülte Yönetim Kurulu onayı ve ders almak istediği Enstitü'nün Yönetim Kurulu kararıyla lisansüstü düzeyde ders alınabilir.</a:t>
          </a:r>
          <a:endParaRPr lang="en-US"/>
        </a:p>
      </dgm:t>
    </dgm:pt>
    <dgm:pt modelId="{BC29D512-D391-4151-8AFB-5FE1A4282475}" type="parTrans" cxnId="{1B487056-E331-4666-8989-7F712D03A0E3}">
      <dgm:prSet/>
      <dgm:spPr/>
      <dgm:t>
        <a:bodyPr/>
        <a:lstStyle/>
        <a:p>
          <a:endParaRPr lang="en-US"/>
        </a:p>
      </dgm:t>
    </dgm:pt>
    <dgm:pt modelId="{37FB95B3-CBEF-4989-8AA1-216BA8DD1C55}" type="sibTrans" cxnId="{1B487056-E331-4666-8989-7F712D03A0E3}">
      <dgm:prSet/>
      <dgm:spPr/>
      <dgm:t>
        <a:bodyPr/>
        <a:lstStyle/>
        <a:p>
          <a:endParaRPr lang="en-US"/>
        </a:p>
      </dgm:t>
    </dgm:pt>
    <dgm:pt modelId="{E52D671D-246A-4E2D-B6F3-6EC40DE1EE51}">
      <dgm:prSet/>
      <dgm:spPr/>
      <dgm:t>
        <a:bodyPr/>
        <a:lstStyle/>
        <a:p>
          <a:r>
            <a:rPr lang="tr-TR" b="0" i="0"/>
            <a:t>Lisans öğrenimi sonunda, Tezli Yüksek Lisans programına geçişin yapılabilmesi için, lisans öğrenimi sırasında en az 5 Lisansüstü dersinden CB veya üzeri bir not ile başarılı olunması ve bu derslerin lisans AGNO’suna katılmamış olması gerekmektedir.</a:t>
          </a:r>
          <a:endParaRPr lang="en-US"/>
        </a:p>
      </dgm:t>
    </dgm:pt>
    <dgm:pt modelId="{DFC6AE65-E333-4B26-82E9-23D831AC5AD6}" type="parTrans" cxnId="{4764BCA9-4FA5-4997-8247-4C471003DA13}">
      <dgm:prSet/>
      <dgm:spPr/>
      <dgm:t>
        <a:bodyPr/>
        <a:lstStyle/>
        <a:p>
          <a:endParaRPr lang="en-US"/>
        </a:p>
      </dgm:t>
    </dgm:pt>
    <dgm:pt modelId="{D2F5815E-578F-4D5F-8952-825BF65636AD}" type="sibTrans" cxnId="{4764BCA9-4FA5-4997-8247-4C471003DA13}">
      <dgm:prSet/>
      <dgm:spPr/>
      <dgm:t>
        <a:bodyPr/>
        <a:lstStyle/>
        <a:p>
          <a:endParaRPr lang="en-US"/>
        </a:p>
      </dgm:t>
    </dgm:pt>
    <dgm:pt modelId="{CB714DE1-2D81-45DD-8AAC-A7A7F6EF2D17}">
      <dgm:prSet/>
      <dgm:spPr/>
      <dgm:t>
        <a:bodyPr/>
        <a:lstStyle/>
        <a:p>
          <a:r>
            <a:rPr lang="tr-TR" b="0" i="0"/>
            <a:t>Öğrencinin başvurmak istediği Tezli Yüksek Lisans programına başvurmak için, Enstitü Yönetim Kurulunun belirlemiş olduğu bölümlerden mezun olunması gerekmektedir.</a:t>
          </a:r>
          <a:endParaRPr lang="en-US"/>
        </a:p>
      </dgm:t>
    </dgm:pt>
    <dgm:pt modelId="{9D4350F8-7AF2-4220-8F90-ACCCC12EC743}" type="parTrans" cxnId="{97A46EC0-5298-460F-8CC7-06AD81F18795}">
      <dgm:prSet/>
      <dgm:spPr/>
      <dgm:t>
        <a:bodyPr/>
        <a:lstStyle/>
        <a:p>
          <a:endParaRPr lang="en-US"/>
        </a:p>
      </dgm:t>
    </dgm:pt>
    <dgm:pt modelId="{E5F82DD3-EFDE-4063-A773-DBC8EBBE0236}" type="sibTrans" cxnId="{97A46EC0-5298-460F-8CC7-06AD81F18795}">
      <dgm:prSet/>
      <dgm:spPr/>
      <dgm:t>
        <a:bodyPr/>
        <a:lstStyle/>
        <a:p>
          <a:endParaRPr lang="en-US"/>
        </a:p>
      </dgm:t>
    </dgm:pt>
    <dgm:pt modelId="{914F4AE3-B857-4731-A434-AC72F6A3F55C}">
      <dgm:prSet/>
      <dgm:spPr/>
      <dgm:t>
        <a:bodyPr/>
        <a:lstStyle/>
        <a:p>
          <a:r>
            <a:rPr lang="tr-TR" b="0" i="0"/>
            <a:t>6.Tüm koşulların sağlanması durumunda öğrenci, en erken 2 dönem sonunda yüksek lisanstan mezun olur.</a:t>
          </a:r>
          <a:endParaRPr lang="en-US"/>
        </a:p>
      </dgm:t>
    </dgm:pt>
    <dgm:pt modelId="{805E56BA-B035-4FA0-B23E-E9AF7B08472C}" type="parTrans" cxnId="{AA98E4B6-8CFF-4BDC-B754-368D7818A2B4}">
      <dgm:prSet/>
      <dgm:spPr/>
      <dgm:t>
        <a:bodyPr/>
        <a:lstStyle/>
        <a:p>
          <a:endParaRPr lang="en-US"/>
        </a:p>
      </dgm:t>
    </dgm:pt>
    <dgm:pt modelId="{B359DCD9-B665-4A13-AB16-6EA76434536F}" type="sibTrans" cxnId="{AA98E4B6-8CFF-4BDC-B754-368D7818A2B4}">
      <dgm:prSet/>
      <dgm:spPr/>
      <dgm:t>
        <a:bodyPr/>
        <a:lstStyle/>
        <a:p>
          <a:endParaRPr lang="en-US"/>
        </a:p>
      </dgm:t>
    </dgm:pt>
    <dgm:pt modelId="{4FAF0EEE-C76D-410A-A67C-0200C045FF3B}" type="pres">
      <dgm:prSet presAssocID="{91065E1E-24F5-4317-B324-18E01466E323}" presName="diagram" presStyleCnt="0">
        <dgm:presLayoutVars>
          <dgm:dir/>
          <dgm:resizeHandles val="exact"/>
        </dgm:presLayoutVars>
      </dgm:prSet>
      <dgm:spPr/>
    </dgm:pt>
    <dgm:pt modelId="{F31164BF-962D-4642-AC80-290F777F9811}" type="pres">
      <dgm:prSet presAssocID="{5A4E997B-A5A2-4332-A37A-816C910CE37C}" presName="node" presStyleLbl="node1" presStyleIdx="0" presStyleCnt="6">
        <dgm:presLayoutVars>
          <dgm:bulletEnabled val="1"/>
        </dgm:presLayoutVars>
      </dgm:prSet>
      <dgm:spPr/>
    </dgm:pt>
    <dgm:pt modelId="{FF902726-0924-4A57-86C6-923A1CE81285}" type="pres">
      <dgm:prSet presAssocID="{26A94B97-2B73-4BDF-B1C0-933BCEB74952}" presName="sibTrans" presStyleCnt="0"/>
      <dgm:spPr/>
    </dgm:pt>
    <dgm:pt modelId="{F7A5F841-A626-43AF-B1DD-9AA53F741C71}" type="pres">
      <dgm:prSet presAssocID="{368EE795-75B4-4553-8331-59B786C910F3}" presName="node" presStyleLbl="node1" presStyleIdx="1" presStyleCnt="6">
        <dgm:presLayoutVars>
          <dgm:bulletEnabled val="1"/>
        </dgm:presLayoutVars>
      </dgm:prSet>
      <dgm:spPr/>
    </dgm:pt>
    <dgm:pt modelId="{4FC4CF3B-DF8B-4694-B812-2E3A707E19DC}" type="pres">
      <dgm:prSet presAssocID="{1A555B81-B59B-47D3-942D-45E328498954}" presName="sibTrans" presStyleCnt="0"/>
      <dgm:spPr/>
    </dgm:pt>
    <dgm:pt modelId="{9DB8CF25-06B3-4B90-A3AC-3241E1D00FB1}" type="pres">
      <dgm:prSet presAssocID="{B31C9B74-32D0-469D-AF46-0C7B837871B7}" presName="node" presStyleLbl="node1" presStyleIdx="2" presStyleCnt="6">
        <dgm:presLayoutVars>
          <dgm:bulletEnabled val="1"/>
        </dgm:presLayoutVars>
      </dgm:prSet>
      <dgm:spPr/>
    </dgm:pt>
    <dgm:pt modelId="{D5CAFF00-AADC-4333-BC05-708A23B46DA1}" type="pres">
      <dgm:prSet presAssocID="{37FB95B3-CBEF-4989-8AA1-216BA8DD1C55}" presName="sibTrans" presStyleCnt="0"/>
      <dgm:spPr/>
    </dgm:pt>
    <dgm:pt modelId="{C1A6D46F-E410-43F2-8C90-CF1FA805FFFE}" type="pres">
      <dgm:prSet presAssocID="{E52D671D-246A-4E2D-B6F3-6EC40DE1EE51}" presName="node" presStyleLbl="node1" presStyleIdx="3" presStyleCnt="6">
        <dgm:presLayoutVars>
          <dgm:bulletEnabled val="1"/>
        </dgm:presLayoutVars>
      </dgm:prSet>
      <dgm:spPr/>
    </dgm:pt>
    <dgm:pt modelId="{EA9B8828-2C14-4E76-A87F-A71C112D15FD}" type="pres">
      <dgm:prSet presAssocID="{D2F5815E-578F-4D5F-8952-825BF65636AD}" presName="sibTrans" presStyleCnt="0"/>
      <dgm:spPr/>
    </dgm:pt>
    <dgm:pt modelId="{74640EFD-1E3D-478A-9DC8-7DE295179E43}" type="pres">
      <dgm:prSet presAssocID="{CB714DE1-2D81-45DD-8AAC-A7A7F6EF2D17}" presName="node" presStyleLbl="node1" presStyleIdx="4" presStyleCnt="6">
        <dgm:presLayoutVars>
          <dgm:bulletEnabled val="1"/>
        </dgm:presLayoutVars>
      </dgm:prSet>
      <dgm:spPr/>
    </dgm:pt>
    <dgm:pt modelId="{C50D1B87-DF9F-4787-AE46-8E304C920B76}" type="pres">
      <dgm:prSet presAssocID="{E5F82DD3-EFDE-4063-A773-DBC8EBBE0236}" presName="sibTrans" presStyleCnt="0"/>
      <dgm:spPr/>
    </dgm:pt>
    <dgm:pt modelId="{ED9E1DAA-4E62-48E9-A93E-64833F13805C}" type="pres">
      <dgm:prSet presAssocID="{914F4AE3-B857-4731-A434-AC72F6A3F55C}" presName="node" presStyleLbl="node1" presStyleIdx="5" presStyleCnt="6">
        <dgm:presLayoutVars>
          <dgm:bulletEnabled val="1"/>
        </dgm:presLayoutVars>
      </dgm:prSet>
      <dgm:spPr/>
    </dgm:pt>
  </dgm:ptLst>
  <dgm:cxnLst>
    <dgm:cxn modelId="{43A31103-71E3-4103-B58F-DAABA13B8639}" type="presOf" srcId="{CB714DE1-2D81-45DD-8AAC-A7A7F6EF2D17}" destId="{74640EFD-1E3D-478A-9DC8-7DE295179E43}" srcOrd="0" destOrd="0" presId="urn:microsoft.com/office/officeart/2005/8/layout/default"/>
    <dgm:cxn modelId="{8F279A39-0E1F-4C0D-8D7B-3E4A59A4DE54}" type="presOf" srcId="{91065E1E-24F5-4317-B324-18E01466E323}" destId="{4FAF0EEE-C76D-410A-A67C-0200C045FF3B}" srcOrd="0" destOrd="0" presId="urn:microsoft.com/office/officeart/2005/8/layout/default"/>
    <dgm:cxn modelId="{1B487056-E331-4666-8989-7F712D03A0E3}" srcId="{91065E1E-24F5-4317-B324-18E01466E323}" destId="{B31C9B74-32D0-469D-AF46-0C7B837871B7}" srcOrd="2" destOrd="0" parTransId="{BC29D512-D391-4151-8AFB-5FE1A4282475}" sibTransId="{37FB95B3-CBEF-4989-8AA1-216BA8DD1C55}"/>
    <dgm:cxn modelId="{0C910A86-4F60-4F84-9508-E3238D275D23}" srcId="{91065E1E-24F5-4317-B324-18E01466E323}" destId="{5A4E997B-A5A2-4332-A37A-816C910CE37C}" srcOrd="0" destOrd="0" parTransId="{61793F2F-C84F-4100-B697-9FB277827C01}" sibTransId="{26A94B97-2B73-4BDF-B1C0-933BCEB74952}"/>
    <dgm:cxn modelId="{C771E797-4611-4A76-B583-720109DF360C}" type="presOf" srcId="{914F4AE3-B857-4731-A434-AC72F6A3F55C}" destId="{ED9E1DAA-4E62-48E9-A93E-64833F13805C}" srcOrd="0" destOrd="0" presId="urn:microsoft.com/office/officeart/2005/8/layout/default"/>
    <dgm:cxn modelId="{7573DCA0-D91E-48BD-81DC-69460A15C50C}" type="presOf" srcId="{5A4E997B-A5A2-4332-A37A-816C910CE37C}" destId="{F31164BF-962D-4642-AC80-290F777F9811}" srcOrd="0" destOrd="0" presId="urn:microsoft.com/office/officeart/2005/8/layout/default"/>
    <dgm:cxn modelId="{4764BCA9-4FA5-4997-8247-4C471003DA13}" srcId="{91065E1E-24F5-4317-B324-18E01466E323}" destId="{E52D671D-246A-4E2D-B6F3-6EC40DE1EE51}" srcOrd="3" destOrd="0" parTransId="{DFC6AE65-E333-4B26-82E9-23D831AC5AD6}" sibTransId="{D2F5815E-578F-4D5F-8952-825BF65636AD}"/>
    <dgm:cxn modelId="{6AEC56B6-B8EC-44C7-B532-71A0AE266BDF}" type="presOf" srcId="{B31C9B74-32D0-469D-AF46-0C7B837871B7}" destId="{9DB8CF25-06B3-4B90-A3AC-3241E1D00FB1}" srcOrd="0" destOrd="0" presId="urn:microsoft.com/office/officeart/2005/8/layout/default"/>
    <dgm:cxn modelId="{AA98E4B6-8CFF-4BDC-B754-368D7818A2B4}" srcId="{91065E1E-24F5-4317-B324-18E01466E323}" destId="{914F4AE3-B857-4731-A434-AC72F6A3F55C}" srcOrd="5" destOrd="0" parTransId="{805E56BA-B035-4FA0-B23E-E9AF7B08472C}" sibTransId="{B359DCD9-B665-4A13-AB16-6EA76434536F}"/>
    <dgm:cxn modelId="{97A46EC0-5298-460F-8CC7-06AD81F18795}" srcId="{91065E1E-24F5-4317-B324-18E01466E323}" destId="{CB714DE1-2D81-45DD-8AAC-A7A7F6EF2D17}" srcOrd="4" destOrd="0" parTransId="{9D4350F8-7AF2-4220-8F90-ACCCC12EC743}" sibTransId="{E5F82DD3-EFDE-4063-A773-DBC8EBBE0236}"/>
    <dgm:cxn modelId="{72659AC2-C966-4CD3-9C14-46529DE15A39}" type="presOf" srcId="{E52D671D-246A-4E2D-B6F3-6EC40DE1EE51}" destId="{C1A6D46F-E410-43F2-8C90-CF1FA805FFFE}" srcOrd="0" destOrd="0" presId="urn:microsoft.com/office/officeart/2005/8/layout/default"/>
    <dgm:cxn modelId="{30C2D5E8-51B3-4EAD-ADEF-16F8FCEA4B05}" type="presOf" srcId="{368EE795-75B4-4553-8331-59B786C910F3}" destId="{F7A5F841-A626-43AF-B1DD-9AA53F741C71}" srcOrd="0" destOrd="0" presId="urn:microsoft.com/office/officeart/2005/8/layout/default"/>
    <dgm:cxn modelId="{582CDBF6-A0F8-4D0B-BCB9-5FDE2C22A162}" srcId="{91065E1E-24F5-4317-B324-18E01466E323}" destId="{368EE795-75B4-4553-8331-59B786C910F3}" srcOrd="1" destOrd="0" parTransId="{F26DAFC3-C8E4-40AC-AE69-48D7D4C5748E}" sibTransId="{1A555B81-B59B-47D3-942D-45E328498954}"/>
    <dgm:cxn modelId="{46EA7878-3DDB-45D4-ADB1-E10871D8D9F7}" type="presParOf" srcId="{4FAF0EEE-C76D-410A-A67C-0200C045FF3B}" destId="{F31164BF-962D-4642-AC80-290F777F9811}" srcOrd="0" destOrd="0" presId="urn:microsoft.com/office/officeart/2005/8/layout/default"/>
    <dgm:cxn modelId="{45C00F31-CE31-4C1B-A220-E6B8576611A9}" type="presParOf" srcId="{4FAF0EEE-C76D-410A-A67C-0200C045FF3B}" destId="{FF902726-0924-4A57-86C6-923A1CE81285}" srcOrd="1" destOrd="0" presId="urn:microsoft.com/office/officeart/2005/8/layout/default"/>
    <dgm:cxn modelId="{4B7D3C8E-B684-4ED4-A61D-03BA1F0D527D}" type="presParOf" srcId="{4FAF0EEE-C76D-410A-A67C-0200C045FF3B}" destId="{F7A5F841-A626-43AF-B1DD-9AA53F741C71}" srcOrd="2" destOrd="0" presId="urn:microsoft.com/office/officeart/2005/8/layout/default"/>
    <dgm:cxn modelId="{1BD5EF76-B34F-4B35-8FF3-8AB3F3D43E83}" type="presParOf" srcId="{4FAF0EEE-C76D-410A-A67C-0200C045FF3B}" destId="{4FC4CF3B-DF8B-4694-B812-2E3A707E19DC}" srcOrd="3" destOrd="0" presId="urn:microsoft.com/office/officeart/2005/8/layout/default"/>
    <dgm:cxn modelId="{BB40E46A-A57E-4E61-8B29-0A7018C51D38}" type="presParOf" srcId="{4FAF0EEE-C76D-410A-A67C-0200C045FF3B}" destId="{9DB8CF25-06B3-4B90-A3AC-3241E1D00FB1}" srcOrd="4" destOrd="0" presId="urn:microsoft.com/office/officeart/2005/8/layout/default"/>
    <dgm:cxn modelId="{3B01E73D-CA55-4DB2-873A-3AABCF93FB9F}" type="presParOf" srcId="{4FAF0EEE-C76D-410A-A67C-0200C045FF3B}" destId="{D5CAFF00-AADC-4333-BC05-708A23B46DA1}" srcOrd="5" destOrd="0" presId="urn:microsoft.com/office/officeart/2005/8/layout/default"/>
    <dgm:cxn modelId="{1B81679B-E6DC-4898-B96C-49E229EAEB63}" type="presParOf" srcId="{4FAF0EEE-C76D-410A-A67C-0200C045FF3B}" destId="{C1A6D46F-E410-43F2-8C90-CF1FA805FFFE}" srcOrd="6" destOrd="0" presId="urn:microsoft.com/office/officeart/2005/8/layout/default"/>
    <dgm:cxn modelId="{18F582A7-944D-431E-B7BD-8171DA9220DE}" type="presParOf" srcId="{4FAF0EEE-C76D-410A-A67C-0200C045FF3B}" destId="{EA9B8828-2C14-4E76-A87F-A71C112D15FD}" srcOrd="7" destOrd="0" presId="urn:microsoft.com/office/officeart/2005/8/layout/default"/>
    <dgm:cxn modelId="{1C29BE06-EFAB-440F-A020-E63042C5D0EC}" type="presParOf" srcId="{4FAF0EEE-C76D-410A-A67C-0200C045FF3B}" destId="{74640EFD-1E3D-478A-9DC8-7DE295179E43}" srcOrd="8" destOrd="0" presId="urn:microsoft.com/office/officeart/2005/8/layout/default"/>
    <dgm:cxn modelId="{060FF4DD-4095-4FDF-B3D6-90BBE9023614}" type="presParOf" srcId="{4FAF0EEE-C76D-410A-A67C-0200C045FF3B}" destId="{C50D1B87-DF9F-4787-AE46-8E304C920B76}" srcOrd="9" destOrd="0" presId="urn:microsoft.com/office/officeart/2005/8/layout/default"/>
    <dgm:cxn modelId="{1974F218-8D62-4212-9A75-3A3EE3EFE6FC}" type="presParOf" srcId="{4FAF0EEE-C76D-410A-A67C-0200C045FF3B}" destId="{ED9E1DAA-4E62-48E9-A93E-64833F13805C}"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CD1521-1D04-4C85-A9EC-F9110EFB85D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D55E525-1DC7-46AB-A49E-25B990C2A090}">
      <dgm:prSet/>
      <dgm:spPr/>
      <dgm:t>
        <a:bodyPr/>
        <a:lstStyle/>
        <a:p>
          <a:r>
            <a:rPr lang="tr-TR"/>
            <a:t>Güncel duyuruya göre İstatistik Bölümü için </a:t>
          </a:r>
          <a:r>
            <a:rPr lang="tr-TR" b="0" i="0"/>
            <a:t>uygun yüksek lisans programları:</a:t>
          </a:r>
          <a:endParaRPr lang="en-US"/>
        </a:p>
      </dgm:t>
    </dgm:pt>
    <dgm:pt modelId="{FC5CEFAF-9B9F-4031-8D05-4118ECBC85A6}" type="parTrans" cxnId="{FF136028-3AA5-49B0-952F-9C82EB55BF7A}">
      <dgm:prSet/>
      <dgm:spPr/>
      <dgm:t>
        <a:bodyPr/>
        <a:lstStyle/>
        <a:p>
          <a:endParaRPr lang="en-US"/>
        </a:p>
      </dgm:t>
    </dgm:pt>
    <dgm:pt modelId="{279138F9-BE39-4F56-9546-8EC6E3E27CD7}" type="sibTrans" cxnId="{FF136028-3AA5-49B0-952F-9C82EB55BF7A}">
      <dgm:prSet/>
      <dgm:spPr/>
      <dgm:t>
        <a:bodyPr/>
        <a:lstStyle/>
        <a:p>
          <a:endParaRPr lang="en-US"/>
        </a:p>
      </dgm:t>
    </dgm:pt>
    <dgm:pt modelId="{16CA30F1-D518-466B-87F4-B084C65593D6}">
      <dgm:prSet/>
      <dgm:spPr/>
      <dgm:t>
        <a:bodyPr/>
        <a:lstStyle/>
        <a:p>
          <a:r>
            <a:rPr lang="tr-TR" b="0" i="0"/>
            <a:t>-Akıllı Ulaşım Sistemleri ABD - Akıllı Ulaşım sistemleri Tezli Yüksek Lisans</a:t>
          </a:r>
          <a:endParaRPr lang="en-US"/>
        </a:p>
      </dgm:t>
    </dgm:pt>
    <dgm:pt modelId="{99C05488-F4F1-4D38-885F-FFBCC4225063}" type="parTrans" cxnId="{3A30AC46-276F-4F56-A973-2D899507C80B}">
      <dgm:prSet/>
      <dgm:spPr/>
      <dgm:t>
        <a:bodyPr/>
        <a:lstStyle/>
        <a:p>
          <a:endParaRPr lang="en-US"/>
        </a:p>
      </dgm:t>
    </dgm:pt>
    <dgm:pt modelId="{8148561D-D561-45E9-8D23-26BFED24B128}" type="sibTrans" cxnId="{3A30AC46-276F-4F56-A973-2D899507C80B}">
      <dgm:prSet/>
      <dgm:spPr/>
      <dgm:t>
        <a:bodyPr/>
        <a:lstStyle/>
        <a:p>
          <a:endParaRPr lang="en-US"/>
        </a:p>
      </dgm:t>
    </dgm:pt>
    <dgm:pt modelId="{9B732C3F-054C-4642-941A-E934720E0116}">
      <dgm:prSet/>
      <dgm:spPr/>
      <dgm:t>
        <a:bodyPr/>
        <a:lstStyle/>
        <a:p>
          <a:r>
            <a:rPr lang="tr-TR"/>
            <a:t>-İnşaat Mühendisliği ABD – Yapı İşletmesi Tezli Yüksek Lisans</a:t>
          </a:r>
          <a:endParaRPr lang="en-US"/>
        </a:p>
      </dgm:t>
    </dgm:pt>
    <dgm:pt modelId="{CB843465-D954-4EEB-A389-FD85E0C78B0F}" type="parTrans" cxnId="{3AA81E8E-4B45-4357-87B6-A088808C254B}">
      <dgm:prSet/>
      <dgm:spPr/>
      <dgm:t>
        <a:bodyPr/>
        <a:lstStyle/>
        <a:p>
          <a:endParaRPr lang="en-US"/>
        </a:p>
      </dgm:t>
    </dgm:pt>
    <dgm:pt modelId="{A4BA7810-6755-4CD3-89D8-F1680EA091DE}" type="sibTrans" cxnId="{3AA81E8E-4B45-4357-87B6-A088808C254B}">
      <dgm:prSet/>
      <dgm:spPr/>
      <dgm:t>
        <a:bodyPr/>
        <a:lstStyle/>
        <a:p>
          <a:endParaRPr lang="en-US"/>
        </a:p>
      </dgm:t>
    </dgm:pt>
    <dgm:pt modelId="{51EE5651-487A-4BDF-8766-C79AE2A61DF2}">
      <dgm:prSet/>
      <dgm:spPr/>
      <dgm:t>
        <a:bodyPr/>
        <a:lstStyle/>
        <a:p>
          <a:r>
            <a:rPr lang="tr-TR" b="0" i="0"/>
            <a:t>-İstatistik ABD – İstatistik Tezli Yüksek Lisans</a:t>
          </a:r>
          <a:endParaRPr lang="en-US"/>
        </a:p>
      </dgm:t>
    </dgm:pt>
    <dgm:pt modelId="{CB87F9EB-F6D0-4E58-B1DD-06C1F62CECA9}" type="parTrans" cxnId="{C924BB5E-271A-49C7-8148-E0E730A3439E}">
      <dgm:prSet/>
      <dgm:spPr/>
      <dgm:t>
        <a:bodyPr/>
        <a:lstStyle/>
        <a:p>
          <a:endParaRPr lang="en-US"/>
        </a:p>
      </dgm:t>
    </dgm:pt>
    <dgm:pt modelId="{7EF3A250-8AD1-459E-A4BA-9ECDB55DA9B6}" type="sibTrans" cxnId="{C924BB5E-271A-49C7-8148-E0E730A3439E}">
      <dgm:prSet/>
      <dgm:spPr/>
      <dgm:t>
        <a:bodyPr/>
        <a:lstStyle/>
        <a:p>
          <a:endParaRPr lang="en-US"/>
        </a:p>
      </dgm:t>
    </dgm:pt>
    <dgm:pt modelId="{132029F5-D7B5-47CE-89FD-B490E3C14CC6}">
      <dgm:prSet/>
      <dgm:spPr/>
      <dgm:t>
        <a:bodyPr/>
        <a:lstStyle/>
        <a:p>
          <a:r>
            <a:rPr lang="tr-TR"/>
            <a:t>-Uygulamalı Kent Bilimi ve Kentsel İnovasyon ABD - Uygulamalı Kent Bilimi ve Kentsel İnovasyon Tezli Yüksek Lisans</a:t>
          </a:r>
          <a:endParaRPr lang="en-US"/>
        </a:p>
      </dgm:t>
    </dgm:pt>
    <dgm:pt modelId="{0D0B67A6-8C54-4239-8A41-434DF7D4C1B5}" type="parTrans" cxnId="{C1794981-31ED-4FC6-9BDD-62B744A6414D}">
      <dgm:prSet/>
      <dgm:spPr/>
      <dgm:t>
        <a:bodyPr/>
        <a:lstStyle/>
        <a:p>
          <a:endParaRPr lang="en-US"/>
        </a:p>
      </dgm:t>
    </dgm:pt>
    <dgm:pt modelId="{CCAE0839-2E49-41A7-9404-97595639F672}" type="sibTrans" cxnId="{C1794981-31ED-4FC6-9BDD-62B744A6414D}">
      <dgm:prSet/>
      <dgm:spPr/>
      <dgm:t>
        <a:bodyPr/>
        <a:lstStyle/>
        <a:p>
          <a:endParaRPr lang="en-US"/>
        </a:p>
      </dgm:t>
    </dgm:pt>
    <dgm:pt modelId="{1B777A17-8017-41EB-A312-205CFA6D50B4}" type="pres">
      <dgm:prSet presAssocID="{00CD1521-1D04-4C85-A9EC-F9110EFB85D5}" presName="linear" presStyleCnt="0">
        <dgm:presLayoutVars>
          <dgm:animLvl val="lvl"/>
          <dgm:resizeHandles val="exact"/>
        </dgm:presLayoutVars>
      </dgm:prSet>
      <dgm:spPr/>
    </dgm:pt>
    <dgm:pt modelId="{CDC3C019-A857-4E09-8284-8653E38F97A6}" type="pres">
      <dgm:prSet presAssocID="{1D55E525-1DC7-46AB-A49E-25B990C2A090}" presName="parentText" presStyleLbl="node1" presStyleIdx="0" presStyleCnt="5">
        <dgm:presLayoutVars>
          <dgm:chMax val="0"/>
          <dgm:bulletEnabled val="1"/>
        </dgm:presLayoutVars>
      </dgm:prSet>
      <dgm:spPr/>
    </dgm:pt>
    <dgm:pt modelId="{CC5FDA40-2D85-4EAF-A330-1E5FBAC1B1FA}" type="pres">
      <dgm:prSet presAssocID="{279138F9-BE39-4F56-9546-8EC6E3E27CD7}" presName="spacer" presStyleCnt="0"/>
      <dgm:spPr/>
    </dgm:pt>
    <dgm:pt modelId="{D753D40D-262F-4AC8-89CB-07895AF471C1}" type="pres">
      <dgm:prSet presAssocID="{16CA30F1-D518-466B-87F4-B084C65593D6}" presName="parentText" presStyleLbl="node1" presStyleIdx="1" presStyleCnt="5">
        <dgm:presLayoutVars>
          <dgm:chMax val="0"/>
          <dgm:bulletEnabled val="1"/>
        </dgm:presLayoutVars>
      </dgm:prSet>
      <dgm:spPr/>
    </dgm:pt>
    <dgm:pt modelId="{6B697BB4-5FCD-442E-95BA-CD22E07539C9}" type="pres">
      <dgm:prSet presAssocID="{8148561D-D561-45E9-8D23-26BFED24B128}" presName="spacer" presStyleCnt="0"/>
      <dgm:spPr/>
    </dgm:pt>
    <dgm:pt modelId="{8803A3A4-02AB-467A-962B-64464333BD9F}" type="pres">
      <dgm:prSet presAssocID="{9B732C3F-054C-4642-941A-E934720E0116}" presName="parentText" presStyleLbl="node1" presStyleIdx="2" presStyleCnt="5">
        <dgm:presLayoutVars>
          <dgm:chMax val="0"/>
          <dgm:bulletEnabled val="1"/>
        </dgm:presLayoutVars>
      </dgm:prSet>
      <dgm:spPr/>
    </dgm:pt>
    <dgm:pt modelId="{F9CF34F6-3599-4A1D-B752-256098122F38}" type="pres">
      <dgm:prSet presAssocID="{A4BA7810-6755-4CD3-89D8-F1680EA091DE}" presName="spacer" presStyleCnt="0"/>
      <dgm:spPr/>
    </dgm:pt>
    <dgm:pt modelId="{D4EF66F1-35DF-4658-8ECE-A034D00EBAF8}" type="pres">
      <dgm:prSet presAssocID="{51EE5651-487A-4BDF-8766-C79AE2A61DF2}" presName="parentText" presStyleLbl="node1" presStyleIdx="3" presStyleCnt="5">
        <dgm:presLayoutVars>
          <dgm:chMax val="0"/>
          <dgm:bulletEnabled val="1"/>
        </dgm:presLayoutVars>
      </dgm:prSet>
      <dgm:spPr/>
    </dgm:pt>
    <dgm:pt modelId="{D366662B-B39A-49CE-92B3-F03C9DF2D2CB}" type="pres">
      <dgm:prSet presAssocID="{7EF3A250-8AD1-459E-A4BA-9ECDB55DA9B6}" presName="spacer" presStyleCnt="0"/>
      <dgm:spPr/>
    </dgm:pt>
    <dgm:pt modelId="{3DCB18B7-B2DC-400D-9218-5A1F4F0117C7}" type="pres">
      <dgm:prSet presAssocID="{132029F5-D7B5-47CE-89FD-B490E3C14CC6}" presName="parentText" presStyleLbl="node1" presStyleIdx="4" presStyleCnt="5">
        <dgm:presLayoutVars>
          <dgm:chMax val="0"/>
          <dgm:bulletEnabled val="1"/>
        </dgm:presLayoutVars>
      </dgm:prSet>
      <dgm:spPr/>
    </dgm:pt>
  </dgm:ptLst>
  <dgm:cxnLst>
    <dgm:cxn modelId="{F91FC212-6DB7-4DE9-BF38-6F91C76224CE}" type="presOf" srcId="{132029F5-D7B5-47CE-89FD-B490E3C14CC6}" destId="{3DCB18B7-B2DC-400D-9218-5A1F4F0117C7}" srcOrd="0" destOrd="0" presId="urn:microsoft.com/office/officeart/2005/8/layout/vList2"/>
    <dgm:cxn modelId="{FF136028-3AA5-49B0-952F-9C82EB55BF7A}" srcId="{00CD1521-1D04-4C85-A9EC-F9110EFB85D5}" destId="{1D55E525-1DC7-46AB-A49E-25B990C2A090}" srcOrd="0" destOrd="0" parTransId="{FC5CEFAF-9B9F-4031-8D05-4118ECBC85A6}" sibTransId="{279138F9-BE39-4F56-9546-8EC6E3E27CD7}"/>
    <dgm:cxn modelId="{3B5A1A33-FADC-4722-BCCD-36E9345597E3}" type="presOf" srcId="{00CD1521-1D04-4C85-A9EC-F9110EFB85D5}" destId="{1B777A17-8017-41EB-A312-205CFA6D50B4}" srcOrd="0" destOrd="0" presId="urn:microsoft.com/office/officeart/2005/8/layout/vList2"/>
    <dgm:cxn modelId="{286C4437-CEAC-4AB1-842D-C1A31DC83866}" type="presOf" srcId="{1D55E525-1DC7-46AB-A49E-25B990C2A090}" destId="{CDC3C019-A857-4E09-8284-8653E38F97A6}" srcOrd="0" destOrd="0" presId="urn:microsoft.com/office/officeart/2005/8/layout/vList2"/>
    <dgm:cxn modelId="{C924BB5E-271A-49C7-8148-E0E730A3439E}" srcId="{00CD1521-1D04-4C85-A9EC-F9110EFB85D5}" destId="{51EE5651-487A-4BDF-8766-C79AE2A61DF2}" srcOrd="3" destOrd="0" parTransId="{CB87F9EB-F6D0-4E58-B1DD-06C1F62CECA9}" sibTransId="{7EF3A250-8AD1-459E-A4BA-9ECDB55DA9B6}"/>
    <dgm:cxn modelId="{3A30AC46-276F-4F56-A973-2D899507C80B}" srcId="{00CD1521-1D04-4C85-A9EC-F9110EFB85D5}" destId="{16CA30F1-D518-466B-87F4-B084C65593D6}" srcOrd="1" destOrd="0" parTransId="{99C05488-F4F1-4D38-885F-FFBCC4225063}" sibTransId="{8148561D-D561-45E9-8D23-26BFED24B128}"/>
    <dgm:cxn modelId="{C1794981-31ED-4FC6-9BDD-62B744A6414D}" srcId="{00CD1521-1D04-4C85-A9EC-F9110EFB85D5}" destId="{132029F5-D7B5-47CE-89FD-B490E3C14CC6}" srcOrd="4" destOrd="0" parTransId="{0D0B67A6-8C54-4239-8A41-434DF7D4C1B5}" sibTransId="{CCAE0839-2E49-41A7-9404-97595639F672}"/>
    <dgm:cxn modelId="{3AA81E8E-4B45-4357-87B6-A088808C254B}" srcId="{00CD1521-1D04-4C85-A9EC-F9110EFB85D5}" destId="{9B732C3F-054C-4642-941A-E934720E0116}" srcOrd="2" destOrd="0" parTransId="{CB843465-D954-4EEB-A389-FD85E0C78B0F}" sibTransId="{A4BA7810-6755-4CD3-89D8-F1680EA091DE}"/>
    <dgm:cxn modelId="{C5605799-D2F9-4F2E-82F7-A350124F0666}" type="presOf" srcId="{9B732C3F-054C-4642-941A-E934720E0116}" destId="{8803A3A4-02AB-467A-962B-64464333BD9F}" srcOrd="0" destOrd="0" presId="urn:microsoft.com/office/officeart/2005/8/layout/vList2"/>
    <dgm:cxn modelId="{1673BB9C-69F7-4785-B3A5-81CBEE2EF380}" type="presOf" srcId="{51EE5651-487A-4BDF-8766-C79AE2A61DF2}" destId="{D4EF66F1-35DF-4658-8ECE-A034D00EBAF8}" srcOrd="0" destOrd="0" presId="urn:microsoft.com/office/officeart/2005/8/layout/vList2"/>
    <dgm:cxn modelId="{10C91BE2-FFA8-46A8-A1D3-A38683ACBFF5}" type="presOf" srcId="{16CA30F1-D518-466B-87F4-B084C65593D6}" destId="{D753D40D-262F-4AC8-89CB-07895AF471C1}" srcOrd="0" destOrd="0" presId="urn:microsoft.com/office/officeart/2005/8/layout/vList2"/>
    <dgm:cxn modelId="{AAE6FFF5-70A9-4054-AC1A-2BF3C38909FF}" type="presParOf" srcId="{1B777A17-8017-41EB-A312-205CFA6D50B4}" destId="{CDC3C019-A857-4E09-8284-8653E38F97A6}" srcOrd="0" destOrd="0" presId="urn:microsoft.com/office/officeart/2005/8/layout/vList2"/>
    <dgm:cxn modelId="{CB177B13-0B50-4738-9CB7-E91A667286B8}" type="presParOf" srcId="{1B777A17-8017-41EB-A312-205CFA6D50B4}" destId="{CC5FDA40-2D85-4EAF-A330-1E5FBAC1B1FA}" srcOrd="1" destOrd="0" presId="urn:microsoft.com/office/officeart/2005/8/layout/vList2"/>
    <dgm:cxn modelId="{42D92381-53DF-4CD1-BC23-76C1354192BA}" type="presParOf" srcId="{1B777A17-8017-41EB-A312-205CFA6D50B4}" destId="{D753D40D-262F-4AC8-89CB-07895AF471C1}" srcOrd="2" destOrd="0" presId="urn:microsoft.com/office/officeart/2005/8/layout/vList2"/>
    <dgm:cxn modelId="{A00B630C-84DC-4EE1-8880-C03D9719738E}" type="presParOf" srcId="{1B777A17-8017-41EB-A312-205CFA6D50B4}" destId="{6B697BB4-5FCD-442E-95BA-CD22E07539C9}" srcOrd="3" destOrd="0" presId="urn:microsoft.com/office/officeart/2005/8/layout/vList2"/>
    <dgm:cxn modelId="{801F7E49-4C2C-4D76-A35A-606E966795C0}" type="presParOf" srcId="{1B777A17-8017-41EB-A312-205CFA6D50B4}" destId="{8803A3A4-02AB-467A-962B-64464333BD9F}" srcOrd="4" destOrd="0" presId="urn:microsoft.com/office/officeart/2005/8/layout/vList2"/>
    <dgm:cxn modelId="{6B6DA801-2A3D-438C-B9CC-0A695483D85A}" type="presParOf" srcId="{1B777A17-8017-41EB-A312-205CFA6D50B4}" destId="{F9CF34F6-3599-4A1D-B752-256098122F38}" srcOrd="5" destOrd="0" presId="urn:microsoft.com/office/officeart/2005/8/layout/vList2"/>
    <dgm:cxn modelId="{EF812259-08F7-4806-ADF6-D20ABFE3F2EB}" type="presParOf" srcId="{1B777A17-8017-41EB-A312-205CFA6D50B4}" destId="{D4EF66F1-35DF-4658-8ECE-A034D00EBAF8}" srcOrd="6" destOrd="0" presId="urn:microsoft.com/office/officeart/2005/8/layout/vList2"/>
    <dgm:cxn modelId="{88FC6508-A0E0-4B88-BEBE-5F26039D1D96}" type="presParOf" srcId="{1B777A17-8017-41EB-A312-205CFA6D50B4}" destId="{D366662B-B39A-49CE-92B3-F03C9DF2D2CB}" srcOrd="7" destOrd="0" presId="urn:microsoft.com/office/officeart/2005/8/layout/vList2"/>
    <dgm:cxn modelId="{D1F407BB-6E03-4105-8BC0-447CCD845136}" type="presParOf" srcId="{1B777A17-8017-41EB-A312-205CFA6D50B4}" destId="{3DCB18B7-B2DC-400D-9218-5A1F4F0117C7}"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EFA56-B27B-4C3C-9B2D-E28784327036}">
      <dsp:nvSpPr>
        <dsp:cNvPr id="0" name=""/>
        <dsp:cNvSpPr/>
      </dsp:nvSpPr>
      <dsp:spPr>
        <a:xfrm>
          <a:off x="661227" y="442"/>
          <a:ext cx="6315075" cy="574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r>
            <a:rPr lang="tr-TR" sz="2300" kern="1200" dirty="0">
              <a:solidFill>
                <a:schemeClr val="bg1"/>
              </a:solidFill>
              <a:latin typeface="Oswald" panose="02000503000000000000" pitchFamily="2" charset="0"/>
            </a:rPr>
            <a:t>Bölüm Başkanı</a:t>
          </a:r>
        </a:p>
      </dsp:txBody>
      <dsp:txXfrm>
        <a:off x="661227" y="442"/>
        <a:ext cx="6315075" cy="574097"/>
      </dsp:txXfrm>
    </dsp:sp>
    <dsp:sp modelId="{9018CFCA-FF6E-42FE-A2A0-60C3067F2AF9}">
      <dsp:nvSpPr>
        <dsp:cNvPr id="0" name=""/>
        <dsp:cNvSpPr/>
      </dsp:nvSpPr>
      <dsp:spPr>
        <a:xfrm rot="10800000">
          <a:off x="334856" y="52757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E89F96-248F-45D9-86D8-3BDCE8F46668}">
      <dsp:nvSpPr>
        <dsp:cNvPr id="0" name=""/>
        <dsp:cNvSpPr/>
      </dsp:nvSpPr>
      <dsp:spPr>
        <a:xfrm rot="10800000">
          <a:off x="1222475" y="52757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8174CF-7885-423D-B39B-735FAE09DAC2}">
      <dsp:nvSpPr>
        <dsp:cNvPr id="0" name=""/>
        <dsp:cNvSpPr/>
      </dsp:nvSpPr>
      <dsp:spPr>
        <a:xfrm rot="10800000">
          <a:off x="2110795" y="52757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DC9C5B-CDEA-44CC-83D3-92EDF5F14860}">
      <dsp:nvSpPr>
        <dsp:cNvPr id="0" name=""/>
        <dsp:cNvSpPr/>
      </dsp:nvSpPr>
      <dsp:spPr>
        <a:xfrm rot="10800000">
          <a:off x="2998414" y="52757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901C1B-DBA4-4C7B-8ED2-A35AEC7E51AA}">
      <dsp:nvSpPr>
        <dsp:cNvPr id="0" name=""/>
        <dsp:cNvSpPr/>
      </dsp:nvSpPr>
      <dsp:spPr>
        <a:xfrm rot="10800000">
          <a:off x="3886735" y="52757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452F52-6A64-4EEF-948B-E3D4BFCEDA3E}">
      <dsp:nvSpPr>
        <dsp:cNvPr id="0" name=""/>
        <dsp:cNvSpPr/>
      </dsp:nvSpPr>
      <dsp:spPr>
        <a:xfrm rot="10800000">
          <a:off x="4774353" y="52757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81111D-8CCF-4C7B-B8A5-536992C6C662}">
      <dsp:nvSpPr>
        <dsp:cNvPr id="0" name=""/>
        <dsp:cNvSpPr/>
      </dsp:nvSpPr>
      <dsp:spPr>
        <a:xfrm rot="10800000">
          <a:off x="5662674" y="52757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7F2D6D-AE36-4B8B-9A10-E4B7F80DC2E9}">
      <dsp:nvSpPr>
        <dsp:cNvPr id="0" name=""/>
        <dsp:cNvSpPr/>
      </dsp:nvSpPr>
      <dsp:spPr>
        <a:xfrm>
          <a:off x="661227" y="818456"/>
          <a:ext cx="6397170" cy="681625"/>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420"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Oswald" panose="02000503000000000000" pitchFamily="2" charset="0"/>
            </a:rPr>
            <a:t>Prof. Dr. Filiz KARAMAN</a:t>
          </a:r>
          <a:endParaRPr lang="tr-TR" sz="2300" kern="1200" dirty="0">
            <a:latin typeface="Oswald" panose="02000503000000000000" pitchFamily="2" charset="0"/>
          </a:endParaRPr>
        </a:p>
      </dsp:txBody>
      <dsp:txXfrm>
        <a:off x="661227" y="818456"/>
        <a:ext cx="6397170" cy="681625"/>
      </dsp:txXfrm>
    </dsp:sp>
    <dsp:sp modelId="{B7AA325B-0009-4528-A1C3-93F5C91791F8}">
      <dsp:nvSpPr>
        <dsp:cNvPr id="0" name=""/>
        <dsp:cNvSpPr/>
      </dsp:nvSpPr>
      <dsp:spPr>
        <a:xfrm>
          <a:off x="661227" y="1837555"/>
          <a:ext cx="6315075" cy="574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r>
            <a:rPr lang="tr-TR" sz="2300" kern="1200" dirty="0">
              <a:solidFill>
                <a:schemeClr val="bg1"/>
              </a:solidFill>
              <a:latin typeface="Oswald" panose="02000503000000000000" pitchFamily="2" charset="0"/>
            </a:rPr>
            <a:t>Bölüm Başkan Yardımcısı</a:t>
          </a:r>
        </a:p>
      </dsp:txBody>
      <dsp:txXfrm>
        <a:off x="661227" y="1837555"/>
        <a:ext cx="6315075" cy="574097"/>
      </dsp:txXfrm>
    </dsp:sp>
    <dsp:sp modelId="{DAE22CC7-DC7D-460F-AC72-48C00C876D2F}">
      <dsp:nvSpPr>
        <dsp:cNvPr id="0" name=""/>
        <dsp:cNvSpPr/>
      </dsp:nvSpPr>
      <dsp:spPr>
        <a:xfrm>
          <a:off x="661227" y="2411653"/>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A62CCD-6781-4B18-B12E-2249AD0FC6B3}">
      <dsp:nvSpPr>
        <dsp:cNvPr id="0" name=""/>
        <dsp:cNvSpPr/>
      </dsp:nvSpPr>
      <dsp:spPr>
        <a:xfrm>
          <a:off x="1548845" y="2411653"/>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0BBEA-58F4-4165-93DA-FB9342831E79}">
      <dsp:nvSpPr>
        <dsp:cNvPr id="0" name=""/>
        <dsp:cNvSpPr/>
      </dsp:nvSpPr>
      <dsp:spPr>
        <a:xfrm>
          <a:off x="2437166" y="2411653"/>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532028-2F81-416A-BBDA-8E2FAFB64825}">
      <dsp:nvSpPr>
        <dsp:cNvPr id="0" name=""/>
        <dsp:cNvSpPr/>
      </dsp:nvSpPr>
      <dsp:spPr>
        <a:xfrm>
          <a:off x="3324785" y="2411653"/>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6DB3E4-2427-421B-83A8-9A1D3545E24D}">
      <dsp:nvSpPr>
        <dsp:cNvPr id="0" name=""/>
        <dsp:cNvSpPr/>
      </dsp:nvSpPr>
      <dsp:spPr>
        <a:xfrm>
          <a:off x="4213105" y="2411653"/>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117F7D-809F-4BEE-832C-D1DBEA9B8955}">
      <dsp:nvSpPr>
        <dsp:cNvPr id="0" name=""/>
        <dsp:cNvSpPr/>
      </dsp:nvSpPr>
      <dsp:spPr>
        <a:xfrm>
          <a:off x="5100724" y="2411653"/>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0C82B5-0256-47FD-9A26-5F0DB028B58D}">
      <dsp:nvSpPr>
        <dsp:cNvPr id="0" name=""/>
        <dsp:cNvSpPr/>
      </dsp:nvSpPr>
      <dsp:spPr>
        <a:xfrm>
          <a:off x="5989045" y="2411653"/>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0012BF-D34C-4213-90B9-AD71D3234A0C}">
      <dsp:nvSpPr>
        <dsp:cNvPr id="0" name=""/>
        <dsp:cNvSpPr/>
      </dsp:nvSpPr>
      <dsp:spPr>
        <a:xfrm>
          <a:off x="661227" y="2676764"/>
          <a:ext cx="6397170" cy="639235"/>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420"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latin typeface="Oswald" panose="02000503000000000000" pitchFamily="2" charset="0"/>
            </a:rPr>
            <a:t>Doç. Dr. Öyküm Esra YİĞİT</a:t>
          </a:r>
          <a:endParaRPr lang="tr-TR" sz="2300" kern="1200" dirty="0">
            <a:latin typeface="Oswald" panose="02000503000000000000" pitchFamily="2" charset="0"/>
          </a:endParaRPr>
        </a:p>
      </dsp:txBody>
      <dsp:txXfrm>
        <a:off x="661227" y="2676764"/>
        <a:ext cx="6397170" cy="639235"/>
      </dsp:txXfrm>
    </dsp:sp>
    <dsp:sp modelId="{3C9ADB75-876A-45D9-9D57-27DC90F955C9}">
      <dsp:nvSpPr>
        <dsp:cNvPr id="0" name=""/>
        <dsp:cNvSpPr/>
      </dsp:nvSpPr>
      <dsp:spPr>
        <a:xfrm>
          <a:off x="661227" y="3674668"/>
          <a:ext cx="6315075" cy="574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r>
            <a:rPr lang="tr-TR" sz="2300" kern="1200" dirty="0">
              <a:solidFill>
                <a:schemeClr val="bg1"/>
              </a:solidFill>
              <a:latin typeface="Oswald" panose="02000503000000000000" pitchFamily="2" charset="0"/>
            </a:rPr>
            <a:t>Bölüm Başkan Yardımcısı</a:t>
          </a:r>
        </a:p>
      </dsp:txBody>
      <dsp:txXfrm>
        <a:off x="661227" y="3674668"/>
        <a:ext cx="6315075" cy="574097"/>
      </dsp:txXfrm>
    </dsp:sp>
    <dsp:sp modelId="{4B78E5EC-8C67-47C4-898E-2FA3C33FDAED}">
      <dsp:nvSpPr>
        <dsp:cNvPr id="0" name=""/>
        <dsp:cNvSpPr/>
      </dsp:nvSpPr>
      <dsp:spPr>
        <a:xfrm rot="10800000">
          <a:off x="326241" y="424876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D681CD-6F30-41A6-93A9-17A94E40AD68}">
      <dsp:nvSpPr>
        <dsp:cNvPr id="0" name=""/>
        <dsp:cNvSpPr/>
      </dsp:nvSpPr>
      <dsp:spPr>
        <a:xfrm rot="10800000">
          <a:off x="1213859" y="424876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CC34BB-7788-45E5-97A0-07BB6AFF7DF9}">
      <dsp:nvSpPr>
        <dsp:cNvPr id="0" name=""/>
        <dsp:cNvSpPr/>
      </dsp:nvSpPr>
      <dsp:spPr>
        <a:xfrm rot="10800000">
          <a:off x="2102180" y="424876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10E857-ADBE-473F-AB98-C88DE4D52A0B}">
      <dsp:nvSpPr>
        <dsp:cNvPr id="0" name=""/>
        <dsp:cNvSpPr/>
      </dsp:nvSpPr>
      <dsp:spPr>
        <a:xfrm rot="10800000">
          <a:off x="2989799" y="424876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2EF808-7524-4A1F-B05B-0B858EB19B7E}">
      <dsp:nvSpPr>
        <dsp:cNvPr id="0" name=""/>
        <dsp:cNvSpPr/>
      </dsp:nvSpPr>
      <dsp:spPr>
        <a:xfrm rot="10800000">
          <a:off x="3878119" y="424876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554047-C71B-4A77-9829-7AC7E1D415A7}">
      <dsp:nvSpPr>
        <dsp:cNvPr id="0" name=""/>
        <dsp:cNvSpPr/>
      </dsp:nvSpPr>
      <dsp:spPr>
        <a:xfrm rot="10800000">
          <a:off x="4765738" y="424876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050897-EDC4-48C2-B6A5-EBF749F56A3D}">
      <dsp:nvSpPr>
        <dsp:cNvPr id="0" name=""/>
        <dsp:cNvSpPr/>
      </dsp:nvSpPr>
      <dsp:spPr>
        <a:xfrm rot="10800000">
          <a:off x="5654059" y="424876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7491E5-9146-4265-A768-D723EB8F6565}">
      <dsp:nvSpPr>
        <dsp:cNvPr id="0" name=""/>
        <dsp:cNvSpPr/>
      </dsp:nvSpPr>
      <dsp:spPr>
        <a:xfrm>
          <a:off x="661227" y="4522189"/>
          <a:ext cx="6397170" cy="622610"/>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420" tIns="58420" rIns="58420" bIns="58420" numCol="1" spcCol="1270" anchor="ctr" anchorCtr="0">
          <a:noAutofit/>
        </a:bodyPr>
        <a:lstStyle/>
        <a:p>
          <a:pPr marL="0" lvl="0" indent="0" algn="l" defTabSz="1022350">
            <a:lnSpc>
              <a:spcPct val="90000"/>
            </a:lnSpc>
            <a:spcBef>
              <a:spcPct val="0"/>
            </a:spcBef>
            <a:spcAft>
              <a:spcPct val="35000"/>
            </a:spcAft>
            <a:buNone/>
          </a:pPr>
          <a:r>
            <a:rPr lang="tr-TR" sz="2300" kern="1200" dirty="0">
              <a:latin typeface="Oswald" panose="02000503000000000000" pitchFamily="2" charset="0"/>
            </a:rPr>
            <a:t>Doç. Dr.</a:t>
          </a:r>
          <a:r>
            <a:rPr lang="fi-FI" sz="2300" kern="1200" dirty="0">
              <a:latin typeface="Oswald" panose="02000503000000000000" pitchFamily="2" charset="0"/>
            </a:rPr>
            <a:t> Üyesi Elif TUNA</a:t>
          </a:r>
          <a:endParaRPr lang="tr-TR" sz="2300" kern="1200" dirty="0">
            <a:latin typeface="Oswald" panose="02000503000000000000" pitchFamily="2" charset="0"/>
          </a:endParaRPr>
        </a:p>
      </dsp:txBody>
      <dsp:txXfrm>
        <a:off x="661227" y="4522189"/>
        <a:ext cx="6397170" cy="622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164BF-962D-4642-AC80-290F777F9811}">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i="0" kern="1200"/>
            <a:t>Programa en erken lisans öğreniminin beşinci yarıyılının başında olan üniversitemiz öğrencileri başvurabilir.</a:t>
          </a:r>
          <a:endParaRPr lang="en-US" sz="1600" kern="1200"/>
        </a:p>
      </dsp:txBody>
      <dsp:txXfrm>
        <a:off x="0" y="39687"/>
        <a:ext cx="3286125" cy="1971675"/>
      </dsp:txXfrm>
    </dsp:sp>
    <dsp:sp modelId="{F7A5F841-A626-43AF-B1DD-9AA53F741C71}">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i="0" kern="1200"/>
            <a:t>Başvuru sırasında ağırlıklı genel not ortalamasının (AGNO) en az 3.00/4.00 olması gerekmektedir.</a:t>
          </a:r>
          <a:endParaRPr lang="en-US" sz="1600" kern="1200"/>
        </a:p>
      </dsp:txBody>
      <dsp:txXfrm>
        <a:off x="3614737" y="39687"/>
        <a:ext cx="3286125" cy="1971675"/>
      </dsp:txXfrm>
    </dsp:sp>
    <dsp:sp modelId="{9DB8CF25-06B3-4B90-A3AC-3241E1D00FB1}">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i="0" kern="1200"/>
            <a:t>Başvurular ders kayıt tarihlerinde Bölüm/Program Başkanlıklarına yazılı olarak yapılır ve kayıtlı oldukları Bölüm/Program Kurulu önerisi, Fakülte Yönetim Kurulu onayı ve ders almak istediği Enstitü'nün Yönetim Kurulu kararıyla lisansüstü düzeyde ders alınabilir.</a:t>
          </a:r>
          <a:endParaRPr lang="en-US" sz="1600" kern="1200"/>
        </a:p>
      </dsp:txBody>
      <dsp:txXfrm>
        <a:off x="7229475" y="39687"/>
        <a:ext cx="3286125" cy="1971675"/>
      </dsp:txXfrm>
    </dsp:sp>
    <dsp:sp modelId="{C1A6D46F-E410-43F2-8C90-CF1FA805FFFE}">
      <dsp:nvSpPr>
        <dsp:cNvPr id="0" name=""/>
        <dsp:cNvSpPr/>
      </dsp:nvSpPr>
      <dsp:spPr>
        <a:xfrm>
          <a:off x="0"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i="0" kern="1200"/>
            <a:t>Lisans öğrenimi sonunda, Tezli Yüksek Lisans programına geçişin yapılabilmesi için, lisans öğrenimi sırasında en az 5 Lisansüstü dersinden CB veya üzeri bir not ile başarılı olunması ve bu derslerin lisans AGNO’suna katılmamış olması gerekmektedir.</a:t>
          </a:r>
          <a:endParaRPr lang="en-US" sz="1600" kern="1200"/>
        </a:p>
      </dsp:txBody>
      <dsp:txXfrm>
        <a:off x="0" y="2339975"/>
        <a:ext cx="3286125" cy="1971675"/>
      </dsp:txXfrm>
    </dsp:sp>
    <dsp:sp modelId="{74640EFD-1E3D-478A-9DC8-7DE295179E43}">
      <dsp:nvSpPr>
        <dsp:cNvPr id="0" name=""/>
        <dsp:cNvSpPr/>
      </dsp:nvSpPr>
      <dsp:spPr>
        <a:xfrm>
          <a:off x="3614737"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i="0" kern="1200"/>
            <a:t>Öğrencinin başvurmak istediği Tezli Yüksek Lisans programına başvurmak için, Enstitü Yönetim Kurulunun belirlemiş olduğu bölümlerden mezun olunması gerekmektedir.</a:t>
          </a:r>
          <a:endParaRPr lang="en-US" sz="1600" kern="1200"/>
        </a:p>
      </dsp:txBody>
      <dsp:txXfrm>
        <a:off x="3614737" y="2339975"/>
        <a:ext cx="3286125" cy="1971675"/>
      </dsp:txXfrm>
    </dsp:sp>
    <dsp:sp modelId="{ED9E1DAA-4E62-48E9-A93E-64833F13805C}">
      <dsp:nvSpPr>
        <dsp:cNvPr id="0" name=""/>
        <dsp:cNvSpPr/>
      </dsp:nvSpPr>
      <dsp:spPr>
        <a:xfrm>
          <a:off x="7229475"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i="0" kern="1200"/>
            <a:t>6.Tüm koşulların sağlanması durumunda öğrenci, en erken 2 dönem sonunda yüksek lisanstan mezun olur.</a:t>
          </a:r>
          <a:endParaRPr lang="en-US" sz="1600" kern="1200"/>
        </a:p>
      </dsp:txBody>
      <dsp:txXfrm>
        <a:off x="7229475" y="2339975"/>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3C019-A857-4E09-8284-8653E38F97A6}">
      <dsp:nvSpPr>
        <dsp:cNvPr id="0" name=""/>
        <dsp:cNvSpPr/>
      </dsp:nvSpPr>
      <dsp:spPr>
        <a:xfrm>
          <a:off x="0" y="19139"/>
          <a:ext cx="9929003" cy="1034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sz="2600" kern="1200"/>
            <a:t>Güncel duyuruya göre İstatistik Bölümü için </a:t>
          </a:r>
          <a:r>
            <a:rPr lang="tr-TR" sz="2600" b="0" i="0" kern="1200"/>
            <a:t>uygun yüksek lisans programları:</a:t>
          </a:r>
          <a:endParaRPr lang="en-US" sz="2600" kern="1200"/>
        </a:p>
      </dsp:txBody>
      <dsp:txXfrm>
        <a:off x="50489" y="69628"/>
        <a:ext cx="9828025" cy="933302"/>
      </dsp:txXfrm>
    </dsp:sp>
    <dsp:sp modelId="{D753D40D-262F-4AC8-89CB-07895AF471C1}">
      <dsp:nvSpPr>
        <dsp:cNvPr id="0" name=""/>
        <dsp:cNvSpPr/>
      </dsp:nvSpPr>
      <dsp:spPr>
        <a:xfrm>
          <a:off x="0" y="1128299"/>
          <a:ext cx="9929003" cy="1034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sz="2600" b="0" i="0" kern="1200"/>
            <a:t>-Akıllı Ulaşım Sistemleri ABD - Akıllı Ulaşım sistemleri Tezli Yüksek Lisans</a:t>
          </a:r>
          <a:endParaRPr lang="en-US" sz="2600" kern="1200"/>
        </a:p>
      </dsp:txBody>
      <dsp:txXfrm>
        <a:off x="50489" y="1178788"/>
        <a:ext cx="9828025" cy="933302"/>
      </dsp:txXfrm>
    </dsp:sp>
    <dsp:sp modelId="{8803A3A4-02AB-467A-962B-64464333BD9F}">
      <dsp:nvSpPr>
        <dsp:cNvPr id="0" name=""/>
        <dsp:cNvSpPr/>
      </dsp:nvSpPr>
      <dsp:spPr>
        <a:xfrm>
          <a:off x="0" y="2237459"/>
          <a:ext cx="9929003" cy="1034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sz="2600" kern="1200"/>
            <a:t>-İnşaat Mühendisliği ABD – Yapı İşletmesi Tezli Yüksek Lisans</a:t>
          </a:r>
          <a:endParaRPr lang="en-US" sz="2600" kern="1200"/>
        </a:p>
      </dsp:txBody>
      <dsp:txXfrm>
        <a:off x="50489" y="2287948"/>
        <a:ext cx="9828025" cy="933302"/>
      </dsp:txXfrm>
    </dsp:sp>
    <dsp:sp modelId="{D4EF66F1-35DF-4658-8ECE-A034D00EBAF8}">
      <dsp:nvSpPr>
        <dsp:cNvPr id="0" name=""/>
        <dsp:cNvSpPr/>
      </dsp:nvSpPr>
      <dsp:spPr>
        <a:xfrm>
          <a:off x="0" y="3346619"/>
          <a:ext cx="9929003" cy="1034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sz="2600" b="0" i="0" kern="1200"/>
            <a:t>-İstatistik ABD – İstatistik Tezli Yüksek Lisans</a:t>
          </a:r>
          <a:endParaRPr lang="en-US" sz="2600" kern="1200"/>
        </a:p>
      </dsp:txBody>
      <dsp:txXfrm>
        <a:off x="50489" y="3397108"/>
        <a:ext cx="9828025" cy="933302"/>
      </dsp:txXfrm>
    </dsp:sp>
    <dsp:sp modelId="{3DCB18B7-B2DC-400D-9218-5A1F4F0117C7}">
      <dsp:nvSpPr>
        <dsp:cNvPr id="0" name=""/>
        <dsp:cNvSpPr/>
      </dsp:nvSpPr>
      <dsp:spPr>
        <a:xfrm>
          <a:off x="0" y="4455780"/>
          <a:ext cx="9929003" cy="1034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sz="2600" kern="1200"/>
            <a:t>-Uygulamalı Kent Bilimi ve Kentsel İnovasyon ABD - Uygulamalı Kent Bilimi ve Kentsel İnovasyon Tezli Yüksek Lisans</a:t>
          </a:r>
          <a:endParaRPr lang="en-US" sz="2600" kern="1200"/>
        </a:p>
      </dsp:txBody>
      <dsp:txXfrm>
        <a:off x="50489" y="4506269"/>
        <a:ext cx="9828025" cy="933302"/>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642170F3-DEE6-4253-91C8-A0DC16124629}" type="datetimeFigureOut">
              <a:rPr lang="tr-TR" smtClean="0"/>
              <a:t>2.10.2024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7EBB31-A81E-4D2E-A175-AAC0FBC68950}" type="slidenum">
              <a:rPr lang="tr-TR" smtClean="0"/>
              <a:t>‹#›</a:t>
            </a:fld>
            <a:endParaRPr lang="tr-TR"/>
          </a:p>
        </p:txBody>
      </p:sp>
    </p:spTree>
    <p:extLst>
      <p:ext uri="{BB962C8B-B14F-4D97-AF65-F5344CB8AC3E}">
        <p14:creationId xmlns:p14="http://schemas.microsoft.com/office/powerpoint/2010/main" val="4085660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642170F3-DEE6-4253-91C8-A0DC16124629}" type="datetimeFigureOut">
              <a:rPr lang="tr-TR" smtClean="0"/>
              <a:t>2.10.2024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7EBB31-A81E-4D2E-A175-AAC0FBC68950}" type="slidenum">
              <a:rPr lang="tr-TR" smtClean="0"/>
              <a:t>‹#›</a:t>
            </a:fld>
            <a:endParaRPr lang="tr-TR"/>
          </a:p>
        </p:txBody>
      </p:sp>
    </p:spTree>
    <p:extLst>
      <p:ext uri="{BB962C8B-B14F-4D97-AF65-F5344CB8AC3E}">
        <p14:creationId xmlns:p14="http://schemas.microsoft.com/office/powerpoint/2010/main" val="3582412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642170F3-DEE6-4253-91C8-A0DC16124629}" type="datetimeFigureOut">
              <a:rPr lang="tr-TR" smtClean="0"/>
              <a:t>2.10.2024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7EBB31-A81E-4D2E-A175-AAC0FBC68950}" type="slidenum">
              <a:rPr lang="tr-TR" smtClean="0"/>
              <a:t>‹#›</a:t>
            </a:fld>
            <a:endParaRPr lang="tr-TR"/>
          </a:p>
        </p:txBody>
      </p:sp>
    </p:spTree>
    <p:extLst>
      <p:ext uri="{BB962C8B-B14F-4D97-AF65-F5344CB8AC3E}">
        <p14:creationId xmlns:p14="http://schemas.microsoft.com/office/powerpoint/2010/main" val="3872881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642170F3-DEE6-4253-91C8-A0DC16124629}" type="datetimeFigureOut">
              <a:rPr lang="tr-TR" smtClean="0"/>
              <a:t>2.10.2024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7EBB31-A81E-4D2E-A175-AAC0FBC68950}" type="slidenum">
              <a:rPr lang="tr-TR" smtClean="0"/>
              <a:t>‹#›</a:t>
            </a:fld>
            <a:endParaRPr lang="tr-TR"/>
          </a:p>
        </p:txBody>
      </p:sp>
    </p:spTree>
    <p:extLst>
      <p:ext uri="{BB962C8B-B14F-4D97-AF65-F5344CB8AC3E}">
        <p14:creationId xmlns:p14="http://schemas.microsoft.com/office/powerpoint/2010/main" val="2667892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170F3-DEE6-4253-91C8-A0DC16124629}" type="datetimeFigureOut">
              <a:rPr lang="tr-TR" smtClean="0"/>
              <a:t>2.10.2024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7EBB31-A81E-4D2E-A175-AAC0FBC68950}" type="slidenum">
              <a:rPr lang="tr-TR" smtClean="0"/>
              <a:t>‹#›</a:t>
            </a:fld>
            <a:endParaRPr lang="tr-TR"/>
          </a:p>
        </p:txBody>
      </p:sp>
    </p:spTree>
    <p:extLst>
      <p:ext uri="{BB962C8B-B14F-4D97-AF65-F5344CB8AC3E}">
        <p14:creationId xmlns:p14="http://schemas.microsoft.com/office/powerpoint/2010/main" val="1069353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642170F3-DEE6-4253-91C8-A0DC16124629}" type="datetimeFigureOut">
              <a:rPr lang="tr-TR" smtClean="0"/>
              <a:t>2.10.2024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17EBB31-A81E-4D2E-A175-AAC0FBC68950}" type="slidenum">
              <a:rPr lang="tr-TR" smtClean="0"/>
              <a:t>‹#›</a:t>
            </a:fld>
            <a:endParaRPr lang="tr-TR"/>
          </a:p>
        </p:txBody>
      </p:sp>
    </p:spTree>
    <p:extLst>
      <p:ext uri="{BB962C8B-B14F-4D97-AF65-F5344CB8AC3E}">
        <p14:creationId xmlns:p14="http://schemas.microsoft.com/office/powerpoint/2010/main" val="409315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642170F3-DEE6-4253-91C8-A0DC16124629}" type="datetimeFigureOut">
              <a:rPr lang="tr-TR" smtClean="0"/>
              <a:t>2.10.2024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17EBB31-A81E-4D2E-A175-AAC0FBC68950}" type="slidenum">
              <a:rPr lang="tr-TR" smtClean="0"/>
              <a:t>‹#›</a:t>
            </a:fld>
            <a:endParaRPr lang="tr-TR"/>
          </a:p>
        </p:txBody>
      </p:sp>
    </p:spTree>
    <p:extLst>
      <p:ext uri="{BB962C8B-B14F-4D97-AF65-F5344CB8AC3E}">
        <p14:creationId xmlns:p14="http://schemas.microsoft.com/office/powerpoint/2010/main" val="3689756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642170F3-DEE6-4253-91C8-A0DC16124629}" type="datetimeFigureOut">
              <a:rPr lang="tr-TR" smtClean="0"/>
              <a:t>2.10.2024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17EBB31-A81E-4D2E-A175-AAC0FBC68950}" type="slidenum">
              <a:rPr lang="tr-TR" smtClean="0"/>
              <a:t>‹#›</a:t>
            </a:fld>
            <a:endParaRPr lang="tr-TR"/>
          </a:p>
        </p:txBody>
      </p:sp>
    </p:spTree>
    <p:extLst>
      <p:ext uri="{BB962C8B-B14F-4D97-AF65-F5344CB8AC3E}">
        <p14:creationId xmlns:p14="http://schemas.microsoft.com/office/powerpoint/2010/main" val="2019959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170F3-DEE6-4253-91C8-A0DC16124629}" type="datetimeFigureOut">
              <a:rPr lang="tr-TR" smtClean="0"/>
              <a:t>2.10.2024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17EBB31-A81E-4D2E-A175-AAC0FBC68950}" type="slidenum">
              <a:rPr lang="tr-TR" smtClean="0"/>
              <a:t>‹#›</a:t>
            </a:fld>
            <a:endParaRPr lang="tr-TR"/>
          </a:p>
        </p:txBody>
      </p:sp>
    </p:spTree>
    <p:extLst>
      <p:ext uri="{BB962C8B-B14F-4D97-AF65-F5344CB8AC3E}">
        <p14:creationId xmlns:p14="http://schemas.microsoft.com/office/powerpoint/2010/main" val="1666474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2170F3-DEE6-4253-91C8-A0DC16124629}" type="datetimeFigureOut">
              <a:rPr lang="tr-TR" smtClean="0"/>
              <a:t>2.10.2024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17EBB31-A81E-4D2E-A175-AAC0FBC68950}" type="slidenum">
              <a:rPr lang="tr-TR" smtClean="0"/>
              <a:t>‹#›</a:t>
            </a:fld>
            <a:endParaRPr lang="tr-TR"/>
          </a:p>
        </p:txBody>
      </p:sp>
    </p:spTree>
    <p:extLst>
      <p:ext uri="{BB962C8B-B14F-4D97-AF65-F5344CB8AC3E}">
        <p14:creationId xmlns:p14="http://schemas.microsoft.com/office/powerpoint/2010/main" val="325247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2170F3-DEE6-4253-91C8-A0DC16124629}" type="datetimeFigureOut">
              <a:rPr lang="tr-TR" smtClean="0"/>
              <a:t>2.10.2024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17EBB31-A81E-4D2E-A175-AAC0FBC68950}" type="slidenum">
              <a:rPr lang="tr-TR" smtClean="0"/>
              <a:t>‹#›</a:t>
            </a:fld>
            <a:endParaRPr lang="tr-TR"/>
          </a:p>
        </p:txBody>
      </p:sp>
    </p:spTree>
    <p:extLst>
      <p:ext uri="{BB962C8B-B14F-4D97-AF65-F5344CB8AC3E}">
        <p14:creationId xmlns:p14="http://schemas.microsoft.com/office/powerpoint/2010/main" val="1156831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2170F3-DEE6-4253-91C8-A0DC16124629}" type="datetimeFigureOut">
              <a:rPr lang="tr-TR" smtClean="0"/>
              <a:t>2.10.2024</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EBB31-A81E-4D2E-A175-AAC0FBC68950}" type="slidenum">
              <a:rPr lang="tr-TR" smtClean="0"/>
              <a:t>‹#›</a:t>
            </a:fld>
            <a:endParaRPr lang="tr-TR"/>
          </a:p>
        </p:txBody>
      </p:sp>
    </p:spTree>
    <p:extLst>
      <p:ext uri="{BB962C8B-B14F-4D97-AF65-F5344CB8AC3E}">
        <p14:creationId xmlns:p14="http://schemas.microsoft.com/office/powerpoint/2010/main" val="3460520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jpg"/><Relationship Id="rId4" Type="http://schemas.openxmlformats.org/officeDocument/2006/relationships/diagramLayout" Target="../diagrams/layout1.xml"/><Relationship Id="rId9" Type="http://schemas.openxmlformats.org/officeDocument/2006/relationships/image" Target="../media/image4.jpg"/></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png"/><Relationship Id="rId7" Type="http://schemas.openxmlformats.org/officeDocument/2006/relationships/diagramColors" Target="../diagrams/colors2.xml"/><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6.png"/><Relationship Id="rId7" Type="http://schemas.openxmlformats.org/officeDocument/2006/relationships/diagramColors" Target="../diagrams/colors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f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hyperlink" Target="https://sks.yildiz.edu.tr/" TargetMode="Externa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38.png"/><Relationship Id="rId4" Type="http://schemas.openxmlformats.org/officeDocument/2006/relationships/image" Target="../media/image40.png"/><Relationship Id="rId9" Type="http://schemas.openxmlformats.org/officeDocument/2006/relationships/image" Target="../media/image45.png"/></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2095496" y="1015507"/>
            <a:ext cx="8229600" cy="1470025"/>
          </a:xfrm>
        </p:spPr>
        <p:txBody>
          <a:bodyPr>
            <a:normAutofit fontScale="90000"/>
          </a:bodyPr>
          <a:lstStyle/>
          <a:p>
            <a:r>
              <a:rPr lang="tr-TR"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Oswald" panose="02000503000000000000" pitchFamily="2" charset="0"/>
              </a:rPr>
              <a:t>İSTATİSTİK BÖLÜMÜ</a:t>
            </a:r>
            <a:br>
              <a:rPr lang="tr-TR"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Oswald" panose="02000503000000000000" pitchFamily="2" charset="0"/>
              </a:rPr>
            </a:br>
            <a:r>
              <a:rPr lang="tr-TR"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Oswald" panose="02000503000000000000" pitchFamily="2" charset="0"/>
              </a:rPr>
              <a:t>ORYANTASYON</a:t>
            </a:r>
            <a:br>
              <a:rPr lang="tr-T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Oswald" panose="02000503000000000000" pitchFamily="2" charset="0"/>
              </a:rPr>
            </a:br>
            <a:endPar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Oswald" panose="02000503000000000000" pitchFamily="2" charset="0"/>
            </a:endParaRPr>
          </a:p>
        </p:txBody>
      </p:sp>
      <p:sp>
        <p:nvSpPr>
          <p:cNvPr id="3" name="Alt Başlık 2"/>
          <p:cNvSpPr>
            <a:spLocks noGrp="1"/>
          </p:cNvSpPr>
          <p:nvPr>
            <p:ph type="subTitle" idx="1"/>
          </p:nvPr>
        </p:nvSpPr>
        <p:spPr>
          <a:xfrm>
            <a:off x="2873829" y="6544488"/>
            <a:ext cx="6400800" cy="1752600"/>
          </a:xfr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b="1" dirty="0">
                <a:ln>
                  <a:prstDash val="solid"/>
                </a:ln>
                <a:solidFill>
                  <a:schemeClr val="bg1"/>
                </a:solidFill>
                <a:effectLst>
                  <a:outerShdw blurRad="88000" dist="50800" dir="5040000" algn="tl">
                    <a:schemeClr val="accent4">
                      <a:tint val="80000"/>
                      <a:satMod val="250000"/>
                      <a:alpha val="45000"/>
                    </a:schemeClr>
                  </a:outerShdw>
                </a:effectLst>
                <a:latin typeface="Montserrat" panose="02000505000000020004" pitchFamily="2" charset="0"/>
              </a:rPr>
              <a:t>1990’dan beri...</a:t>
            </a:r>
          </a:p>
        </p:txBody>
      </p:sp>
      <p:sp>
        <p:nvSpPr>
          <p:cNvPr id="6" name="Oval 5"/>
          <p:cNvSpPr/>
          <p:nvPr/>
        </p:nvSpPr>
        <p:spPr>
          <a:xfrm>
            <a:off x="5126413" y="4650725"/>
            <a:ext cx="2031700" cy="1893763"/>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9640" y="4744357"/>
            <a:ext cx="1845246" cy="1611215"/>
          </a:xfrm>
          <a:prstGeom prst="rect">
            <a:avLst/>
          </a:prstGeom>
        </p:spPr>
      </p:pic>
      <p:sp>
        <p:nvSpPr>
          <p:cNvPr id="4" name="TextBox 3"/>
          <p:cNvSpPr txBox="1"/>
          <p:nvPr/>
        </p:nvSpPr>
        <p:spPr>
          <a:xfrm>
            <a:off x="-21771" y="2485532"/>
            <a:ext cx="12192000" cy="1815882"/>
          </a:xfrm>
          <a:prstGeom prst="rect">
            <a:avLst/>
          </a:prstGeom>
          <a:noFill/>
        </p:spPr>
        <p:txBody>
          <a:bodyPr wrap="square" rtlCol="0">
            <a:spAutoFit/>
          </a:bodyPr>
          <a:lstStyle/>
          <a:p>
            <a:pPr algn="ctr"/>
            <a:r>
              <a:rPr lang="tr-TR" sz="2800" dirty="0">
                <a:solidFill>
                  <a:schemeClr val="bg1"/>
                </a:solidFill>
                <a:latin typeface="Oswald" pitchFamily="2" charset="-94"/>
              </a:rPr>
              <a:t>Tarih: 2 Ekim 2024 Çarşamba</a:t>
            </a:r>
          </a:p>
          <a:p>
            <a:pPr algn="ctr"/>
            <a:r>
              <a:rPr lang="tr-TR" sz="2800" dirty="0">
                <a:solidFill>
                  <a:schemeClr val="bg1"/>
                </a:solidFill>
                <a:latin typeface="Oswald" pitchFamily="2" charset="-94"/>
              </a:rPr>
              <a:t>Saat: 14:00</a:t>
            </a:r>
          </a:p>
          <a:p>
            <a:pPr algn="ctr"/>
            <a:r>
              <a:rPr lang="tr-TR" sz="2800" dirty="0">
                <a:solidFill>
                  <a:schemeClr val="bg1"/>
                </a:solidFill>
                <a:latin typeface="Oswald" pitchFamily="2" charset="-94"/>
              </a:rPr>
              <a:t>Yer: </a:t>
            </a:r>
            <a:r>
              <a:rPr lang="tr-TR" sz="2800" b="1" dirty="0">
                <a:solidFill>
                  <a:schemeClr val="bg1"/>
                </a:solidFill>
                <a:latin typeface="Oswald" pitchFamily="2" charset="-94"/>
              </a:rPr>
              <a:t>BZ-D09 </a:t>
            </a:r>
          </a:p>
          <a:p>
            <a:pPr algn="ctr"/>
            <a:r>
              <a:rPr lang="tr-TR" sz="2800" dirty="0">
                <a:solidFill>
                  <a:schemeClr val="bg1"/>
                </a:solidFill>
                <a:latin typeface="Oswald" pitchFamily="2" charset="-94"/>
              </a:rPr>
              <a:t>(Fen-Edebiyat Fakültesi B Blok, Derslik Binası)</a:t>
            </a:r>
            <a:endParaRPr lang="tr-TR" sz="2800" b="1" dirty="0">
              <a:solidFill>
                <a:schemeClr val="bg1"/>
              </a:solidFill>
              <a:latin typeface="Oswald" pitchFamily="2" charset="-94"/>
            </a:endParaRPr>
          </a:p>
        </p:txBody>
      </p:sp>
    </p:spTree>
    <p:extLst>
      <p:ext uri="{BB962C8B-B14F-4D97-AF65-F5344CB8AC3E}">
        <p14:creationId xmlns:p14="http://schemas.microsoft.com/office/powerpoint/2010/main" val="2478602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p:cNvSpPr txBox="1"/>
          <p:nvPr/>
        </p:nvSpPr>
        <p:spPr>
          <a:xfrm>
            <a:off x="828675" y="494414"/>
            <a:ext cx="10534650" cy="81740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kern="1200">
                <a:solidFill>
                  <a:schemeClr val="tx1"/>
                </a:solidFill>
                <a:latin typeface="+mj-lt"/>
                <a:ea typeface="+mj-ea"/>
                <a:cs typeface="+mj-cs"/>
              </a:rPr>
              <a:t>Müfredat</a:t>
            </a:r>
          </a:p>
        </p:txBody>
      </p:sp>
      <p:sp>
        <p:nvSpPr>
          <p:cNvPr id="2" name="TextBox 1"/>
          <p:cNvSpPr txBox="1"/>
          <p:nvPr/>
        </p:nvSpPr>
        <p:spPr>
          <a:xfrm>
            <a:off x="1882588" y="1311818"/>
            <a:ext cx="8426823" cy="397567"/>
          </a:xfrm>
          <a:prstGeom prst="rect">
            <a:avLst/>
          </a:prstGeom>
        </p:spPr>
        <p:txBody>
          <a:bodyPr vert="horz" lIns="91440" tIns="45720" rIns="91440" bIns="45720" rtlCol="0">
            <a:normAutofit/>
          </a:bodyPr>
          <a:lstStyle/>
          <a:p>
            <a:pPr algn="ctr">
              <a:lnSpc>
                <a:spcPct val="90000"/>
              </a:lnSpc>
              <a:spcBef>
                <a:spcPts val="1000"/>
              </a:spcBef>
            </a:pPr>
            <a:r>
              <a:rPr lang="en-US" sz="1600" kern="1200">
                <a:solidFill>
                  <a:schemeClr val="tx1"/>
                </a:solidFill>
                <a:latin typeface="+mn-lt"/>
                <a:ea typeface="+mn-ea"/>
                <a:cs typeface="+mn-cs"/>
              </a:rPr>
              <a:t>* Bir zorunlu staj</a:t>
            </a:r>
          </a:p>
        </p:txBody>
      </p:sp>
      <p:pic>
        <p:nvPicPr>
          <p:cNvPr id="3" name="Picture 2">
            <a:extLst>
              <a:ext uri="{FF2B5EF4-FFF2-40B4-BE49-F238E27FC236}">
                <a16:creationId xmlns:a16="http://schemas.microsoft.com/office/drawing/2014/main" id="{6B144921-4F71-DB1E-5FB3-31A2C31E7449}"/>
              </a:ext>
            </a:extLst>
          </p:cNvPr>
          <p:cNvPicPr>
            <a:picLocks noChangeAspect="1"/>
          </p:cNvPicPr>
          <p:nvPr/>
        </p:nvPicPr>
        <p:blipFill>
          <a:blip r:embed="rId2"/>
          <a:stretch>
            <a:fillRect/>
          </a:stretch>
        </p:blipFill>
        <p:spPr>
          <a:xfrm>
            <a:off x="723900" y="2439600"/>
            <a:ext cx="10744200" cy="3777363"/>
          </a:xfrm>
          <a:prstGeom prst="rect">
            <a:avLst/>
          </a:prstGeom>
        </p:spPr>
      </p:pic>
    </p:spTree>
    <p:extLst>
      <p:ext uri="{BB962C8B-B14F-4D97-AF65-F5344CB8AC3E}">
        <p14:creationId xmlns:p14="http://schemas.microsoft.com/office/powerpoint/2010/main" val="1927674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a:solidFill>
                  <a:srgbClr val="FFFFFF"/>
                </a:solidFill>
                <a:latin typeface="+mj-lt"/>
                <a:ea typeface="+mj-ea"/>
                <a:cs typeface="+mj-cs"/>
              </a:rPr>
              <a:t>Veri Bilimi Sertifika Havuzu</a:t>
            </a:r>
          </a:p>
        </p:txBody>
      </p:sp>
      <p:pic>
        <p:nvPicPr>
          <p:cNvPr id="5" name="Picture 4">
            <a:extLst>
              <a:ext uri="{FF2B5EF4-FFF2-40B4-BE49-F238E27FC236}">
                <a16:creationId xmlns:a16="http://schemas.microsoft.com/office/drawing/2014/main" id="{19B4826C-D1C4-E51B-42C7-3700E0916BB3}"/>
              </a:ext>
            </a:extLst>
          </p:cNvPr>
          <p:cNvPicPr>
            <a:picLocks noChangeAspect="1"/>
          </p:cNvPicPr>
          <p:nvPr/>
        </p:nvPicPr>
        <p:blipFill>
          <a:blip r:embed="rId2"/>
          <a:stretch>
            <a:fillRect/>
          </a:stretch>
        </p:blipFill>
        <p:spPr>
          <a:xfrm>
            <a:off x="4997626" y="467208"/>
            <a:ext cx="6235352" cy="5923584"/>
          </a:xfrm>
          <a:prstGeom prst="rect">
            <a:avLst/>
          </a:prstGeom>
        </p:spPr>
      </p:pic>
      <p:sp>
        <p:nvSpPr>
          <p:cNvPr id="2" name="TextBox 1"/>
          <p:cNvSpPr txBox="1"/>
          <p:nvPr/>
        </p:nvSpPr>
        <p:spPr>
          <a:xfrm>
            <a:off x="2873997" y="6287706"/>
            <a:ext cx="6191794" cy="369332"/>
          </a:xfrm>
          <a:prstGeom prst="rect">
            <a:avLst/>
          </a:prstGeom>
          <a:noFill/>
        </p:spPr>
        <p:txBody>
          <a:bodyPr wrap="square" rtlCol="0">
            <a:spAutoFit/>
          </a:bodyPr>
          <a:lstStyle/>
          <a:p>
            <a:pPr algn="ctr"/>
            <a:endParaRPr lang="tr-TR" dirty="0">
              <a:solidFill>
                <a:schemeClr val="bg1"/>
              </a:solidFill>
            </a:endParaRPr>
          </a:p>
        </p:txBody>
      </p:sp>
    </p:spTree>
    <p:extLst>
      <p:ext uri="{BB962C8B-B14F-4D97-AF65-F5344CB8AC3E}">
        <p14:creationId xmlns:p14="http://schemas.microsoft.com/office/powerpoint/2010/main" val="1767608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a:solidFill>
                  <a:srgbClr val="FFFFFF"/>
                </a:solidFill>
                <a:latin typeface="+mj-lt"/>
                <a:ea typeface="+mj-ea"/>
                <a:cs typeface="+mj-cs"/>
              </a:rPr>
              <a:t>Finansal İstatistik Yöntemleri Sertifika Havuzu</a:t>
            </a:r>
          </a:p>
        </p:txBody>
      </p:sp>
      <p:pic>
        <p:nvPicPr>
          <p:cNvPr id="4" name="Picture 3">
            <a:extLst>
              <a:ext uri="{FF2B5EF4-FFF2-40B4-BE49-F238E27FC236}">
                <a16:creationId xmlns:a16="http://schemas.microsoft.com/office/drawing/2014/main" id="{1BF8FB0B-294C-8347-AEAB-3B16C2EAE001}"/>
              </a:ext>
            </a:extLst>
          </p:cNvPr>
          <p:cNvPicPr>
            <a:picLocks noChangeAspect="1"/>
          </p:cNvPicPr>
          <p:nvPr/>
        </p:nvPicPr>
        <p:blipFill>
          <a:blip r:embed="rId2"/>
          <a:stretch>
            <a:fillRect/>
          </a:stretch>
        </p:blipFill>
        <p:spPr>
          <a:xfrm>
            <a:off x="4796768" y="467208"/>
            <a:ext cx="6637068" cy="5923584"/>
          </a:xfrm>
          <a:prstGeom prst="rect">
            <a:avLst/>
          </a:prstGeom>
        </p:spPr>
      </p:pic>
      <p:sp>
        <p:nvSpPr>
          <p:cNvPr id="2" name="TextBox 1"/>
          <p:cNvSpPr txBox="1"/>
          <p:nvPr/>
        </p:nvSpPr>
        <p:spPr>
          <a:xfrm>
            <a:off x="2873997" y="6287706"/>
            <a:ext cx="6191794" cy="369332"/>
          </a:xfrm>
          <a:prstGeom prst="rect">
            <a:avLst/>
          </a:prstGeom>
          <a:noFill/>
        </p:spPr>
        <p:txBody>
          <a:bodyPr wrap="square" rtlCol="0">
            <a:spAutoFit/>
          </a:bodyPr>
          <a:lstStyle/>
          <a:p>
            <a:pPr algn="ctr"/>
            <a:endParaRPr lang="tr-TR" dirty="0">
              <a:solidFill>
                <a:schemeClr val="bg1"/>
              </a:solidFill>
            </a:endParaRPr>
          </a:p>
        </p:txBody>
      </p:sp>
    </p:spTree>
    <p:extLst>
      <p:ext uri="{BB962C8B-B14F-4D97-AF65-F5344CB8AC3E}">
        <p14:creationId xmlns:p14="http://schemas.microsoft.com/office/powerpoint/2010/main" val="71347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dirty="0" err="1">
                <a:solidFill>
                  <a:srgbClr val="FFFFFF"/>
                </a:solidFill>
                <a:latin typeface="+mj-lt"/>
                <a:ea typeface="+mj-ea"/>
                <a:cs typeface="+mj-cs"/>
              </a:rPr>
              <a:t>Sağlık</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Bilimlerinde</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İstatistik</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Sertifika</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Havuzu</a:t>
            </a:r>
            <a:endParaRPr lang="en-US" sz="4000" kern="1200" dirty="0">
              <a:solidFill>
                <a:srgbClr val="FFFFFF"/>
              </a:solidFill>
              <a:latin typeface="+mj-lt"/>
              <a:ea typeface="+mj-ea"/>
              <a:cs typeface="+mj-cs"/>
            </a:endParaRPr>
          </a:p>
        </p:txBody>
      </p:sp>
      <p:sp>
        <p:nvSpPr>
          <p:cNvPr id="2" name="TextBox 1"/>
          <p:cNvSpPr txBox="1"/>
          <p:nvPr/>
        </p:nvSpPr>
        <p:spPr>
          <a:xfrm>
            <a:off x="2873997" y="6287706"/>
            <a:ext cx="6191794" cy="369332"/>
          </a:xfrm>
          <a:prstGeom prst="rect">
            <a:avLst/>
          </a:prstGeom>
          <a:noFill/>
        </p:spPr>
        <p:txBody>
          <a:bodyPr wrap="square" rtlCol="0">
            <a:spAutoFit/>
          </a:bodyPr>
          <a:lstStyle/>
          <a:p>
            <a:pPr algn="ctr"/>
            <a:endParaRPr lang="tr-TR" dirty="0">
              <a:solidFill>
                <a:schemeClr val="bg1"/>
              </a:solidFill>
            </a:endParaRPr>
          </a:p>
        </p:txBody>
      </p:sp>
      <p:pic>
        <p:nvPicPr>
          <p:cNvPr id="5" name="Picture 4">
            <a:extLst>
              <a:ext uri="{FF2B5EF4-FFF2-40B4-BE49-F238E27FC236}">
                <a16:creationId xmlns:a16="http://schemas.microsoft.com/office/drawing/2014/main" id="{9B02B3E7-C137-DD40-B139-7D609ADE0777}"/>
              </a:ext>
            </a:extLst>
          </p:cNvPr>
          <p:cNvPicPr>
            <a:picLocks noChangeAspect="1"/>
          </p:cNvPicPr>
          <p:nvPr/>
        </p:nvPicPr>
        <p:blipFill>
          <a:blip r:embed="rId2"/>
          <a:stretch>
            <a:fillRect/>
          </a:stretch>
        </p:blipFill>
        <p:spPr>
          <a:xfrm>
            <a:off x="4444454" y="200962"/>
            <a:ext cx="7207415" cy="6466685"/>
          </a:xfrm>
          <a:prstGeom prst="rect">
            <a:avLst/>
          </a:prstGeom>
        </p:spPr>
      </p:pic>
    </p:spTree>
    <p:extLst>
      <p:ext uri="{BB962C8B-B14F-4D97-AF65-F5344CB8AC3E}">
        <p14:creationId xmlns:p14="http://schemas.microsoft.com/office/powerpoint/2010/main" val="3535343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dirty="0" err="1">
                <a:solidFill>
                  <a:srgbClr val="FFFFFF"/>
                </a:solidFill>
                <a:latin typeface="+mj-lt"/>
                <a:ea typeface="+mj-ea"/>
                <a:cs typeface="+mj-cs"/>
              </a:rPr>
              <a:t>Teorik</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İstatistik</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Sertifika</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Havuzu</a:t>
            </a:r>
            <a:endParaRPr lang="en-US" sz="4000" kern="1200" dirty="0">
              <a:solidFill>
                <a:srgbClr val="FFFFFF"/>
              </a:solidFill>
              <a:latin typeface="+mj-lt"/>
              <a:ea typeface="+mj-ea"/>
              <a:cs typeface="+mj-cs"/>
            </a:endParaRPr>
          </a:p>
        </p:txBody>
      </p:sp>
      <p:sp>
        <p:nvSpPr>
          <p:cNvPr id="2" name="TextBox 1"/>
          <p:cNvSpPr txBox="1"/>
          <p:nvPr/>
        </p:nvSpPr>
        <p:spPr>
          <a:xfrm>
            <a:off x="2873997" y="6287706"/>
            <a:ext cx="6191794" cy="369332"/>
          </a:xfrm>
          <a:prstGeom prst="rect">
            <a:avLst/>
          </a:prstGeom>
          <a:noFill/>
        </p:spPr>
        <p:txBody>
          <a:bodyPr wrap="square" rtlCol="0">
            <a:spAutoFit/>
          </a:bodyPr>
          <a:lstStyle/>
          <a:p>
            <a:pPr algn="ctr"/>
            <a:endParaRPr lang="tr-TR" dirty="0">
              <a:solidFill>
                <a:schemeClr val="bg1"/>
              </a:solidFill>
            </a:endParaRPr>
          </a:p>
        </p:txBody>
      </p:sp>
      <p:pic>
        <p:nvPicPr>
          <p:cNvPr id="4" name="Picture 3">
            <a:extLst>
              <a:ext uri="{FF2B5EF4-FFF2-40B4-BE49-F238E27FC236}">
                <a16:creationId xmlns:a16="http://schemas.microsoft.com/office/drawing/2014/main" id="{D81DCDAD-7DF2-64B1-444D-CD485C82EAA1}"/>
              </a:ext>
            </a:extLst>
          </p:cNvPr>
          <p:cNvPicPr>
            <a:picLocks noChangeAspect="1"/>
          </p:cNvPicPr>
          <p:nvPr/>
        </p:nvPicPr>
        <p:blipFill>
          <a:blip r:embed="rId2"/>
          <a:stretch>
            <a:fillRect/>
          </a:stretch>
        </p:blipFill>
        <p:spPr>
          <a:xfrm>
            <a:off x="4263931" y="0"/>
            <a:ext cx="7470866" cy="6719895"/>
          </a:xfrm>
          <a:prstGeom prst="rect">
            <a:avLst/>
          </a:prstGeom>
        </p:spPr>
      </p:pic>
    </p:spTree>
    <p:extLst>
      <p:ext uri="{BB962C8B-B14F-4D97-AF65-F5344CB8AC3E}">
        <p14:creationId xmlns:p14="http://schemas.microsoft.com/office/powerpoint/2010/main" val="524097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p:cNvSpPr txBox="1"/>
          <p:nvPr/>
        </p:nvSpPr>
        <p:spPr>
          <a:xfrm>
            <a:off x="1137034" y="609600"/>
            <a:ext cx="4784796" cy="133084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a:solidFill>
                  <a:schemeClr val="tx1"/>
                </a:solidFill>
                <a:latin typeface="+mj-lt"/>
                <a:ea typeface="+mj-ea"/>
                <a:cs typeface="+mj-cs"/>
              </a:rPr>
              <a:t>Müfredat</a:t>
            </a:r>
          </a:p>
        </p:txBody>
      </p:sp>
      <p:sp>
        <p:nvSpPr>
          <p:cNvPr id="2" name="TextBox 1"/>
          <p:cNvSpPr txBox="1"/>
          <p:nvPr/>
        </p:nvSpPr>
        <p:spPr>
          <a:xfrm>
            <a:off x="1137034" y="2194102"/>
            <a:ext cx="4438036" cy="3908585"/>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t>Dersler hakkında detaylı bilgi edinmek için http://www.bologna.yildiz.edu.tr/ web sitesinden İstatistik bölümü bölümüne ulaşmanız gerekmektedir.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0610" y="1935904"/>
            <a:ext cx="4737650" cy="3008406"/>
          </a:xfrm>
          <a:prstGeom prst="rect">
            <a:avLst/>
          </a:prstGeom>
        </p:spPr>
      </p:pic>
    </p:spTree>
    <p:extLst>
      <p:ext uri="{BB962C8B-B14F-4D97-AF65-F5344CB8AC3E}">
        <p14:creationId xmlns:p14="http://schemas.microsoft.com/office/powerpoint/2010/main" val="1779898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27FF48C-AF46-4D52-998F-ED0BDDEEF2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9000"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p:cNvSpPr txBox="1"/>
          <p:nvPr/>
        </p:nvSpPr>
        <p:spPr>
          <a:xfrm>
            <a:off x="1137034" y="609599"/>
            <a:ext cx="5338194" cy="132288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a:latin typeface="+mj-lt"/>
                <a:ea typeface="+mj-ea"/>
                <a:cs typeface="+mj-cs"/>
              </a:rPr>
              <a:t>Sınavlar</a:t>
            </a:r>
          </a:p>
        </p:txBody>
      </p:sp>
      <p:sp>
        <p:nvSpPr>
          <p:cNvPr id="2" name="TextBox 1"/>
          <p:cNvSpPr txBox="1"/>
          <p:nvPr/>
        </p:nvSpPr>
        <p:spPr>
          <a:xfrm>
            <a:off x="1137034" y="2194101"/>
            <a:ext cx="4742771" cy="3983415"/>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1600"/>
              <a:t>Öğrenciler, sınav programı ilan edildikten (bölüm web sayfası ve/veya bölüm panoları) sonra derslerin hangi gün, saat ve sınıfta olacağının takibinden kendileri sorumludur. </a:t>
            </a:r>
          </a:p>
          <a:p>
            <a:pPr marL="342900" indent="-228600">
              <a:lnSpc>
                <a:spcPct val="90000"/>
              </a:lnSpc>
              <a:spcAft>
                <a:spcPts val="600"/>
              </a:spcAft>
              <a:buFont typeface="Arial" panose="020B0604020202020204" pitchFamily="34" charset="0"/>
              <a:buChar char="•"/>
            </a:pPr>
            <a:r>
              <a:rPr lang="en-US" sz="1600"/>
              <a:t>Öğrenci kimliği yanında olmayan öğrenciler sınava alınamaz. Öğrenciler öğrenci kimlik belgelerini ve kimlik tespiti için T.C. kimlik kartı, nüfus cüzdanı, pasaport, ehliyet, vb. belgelerini sınav başlamadan önce oturdukları sıranın üzerine koymalı ve kimlik belgeleri sınav süresince gözetmenin görebileceği bir yerde durmalıdır. </a:t>
            </a:r>
          </a:p>
          <a:p>
            <a:pPr marL="342900" indent="-228600">
              <a:lnSpc>
                <a:spcPct val="90000"/>
              </a:lnSpc>
              <a:spcAft>
                <a:spcPts val="600"/>
              </a:spcAft>
              <a:buFont typeface="Arial" panose="020B0604020202020204" pitchFamily="34" charset="0"/>
              <a:buChar char="•"/>
            </a:pPr>
            <a:r>
              <a:rPr lang="en-US" sz="1600"/>
              <a:t>Sınavın başlamasını takip eden ilk 20 dakika içinde salona gelen öğrenciler sınava alınır. Bu öğrencilere ek süre verilmez. Sınav salonuna 20 dakikadan daha geç gelen öğrenciler sınava alınmaz. </a:t>
            </a:r>
          </a:p>
        </p:txBody>
      </p:sp>
      <p:pic>
        <p:nvPicPr>
          <p:cNvPr id="3" name="Picture 2"/>
          <p:cNvPicPr>
            <a:picLocks noChangeAspect="1"/>
          </p:cNvPicPr>
          <p:nvPr/>
        </p:nvPicPr>
        <p:blipFill>
          <a:blip r:embed="rId2"/>
          <a:stretch>
            <a:fillRect/>
          </a:stretch>
        </p:blipFill>
        <p:spPr>
          <a:xfrm>
            <a:off x="7612913" y="1026260"/>
            <a:ext cx="3740887" cy="2253884"/>
          </a:xfrm>
          <a:prstGeom prst="rect">
            <a:avLst/>
          </a:prstGeom>
        </p:spPr>
      </p:pic>
      <p:pic>
        <p:nvPicPr>
          <p:cNvPr id="4" name="Picture 3"/>
          <p:cNvPicPr>
            <a:picLocks noChangeAspect="1"/>
          </p:cNvPicPr>
          <p:nvPr/>
        </p:nvPicPr>
        <p:blipFill>
          <a:blip r:embed="rId3"/>
          <a:stretch>
            <a:fillRect/>
          </a:stretch>
        </p:blipFill>
        <p:spPr>
          <a:xfrm>
            <a:off x="7612912" y="3601878"/>
            <a:ext cx="3740887" cy="1851739"/>
          </a:xfrm>
          <a:prstGeom prst="rect">
            <a:avLst/>
          </a:prstGeom>
        </p:spPr>
      </p:pic>
    </p:spTree>
    <p:extLst>
      <p:ext uri="{BB962C8B-B14F-4D97-AF65-F5344CB8AC3E}">
        <p14:creationId xmlns:p14="http://schemas.microsoft.com/office/powerpoint/2010/main" val="1577913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1004549" y="128789"/>
            <a:ext cx="10406131" cy="830997"/>
          </a:xfrm>
          <a:prstGeom prst="rect">
            <a:avLst/>
          </a:prstGeom>
          <a:noFill/>
        </p:spPr>
        <p:txBody>
          <a:bodyPr wrap="square" rtlCol="0">
            <a:spAutoFit/>
          </a:bodyPr>
          <a:lstStyle/>
          <a:p>
            <a:pPr algn="ctr"/>
            <a:r>
              <a:rPr lang="tr-TR" sz="4800" dirty="0">
                <a:solidFill>
                  <a:schemeClr val="bg1"/>
                </a:solidFill>
                <a:latin typeface="Oswald" panose="02000503000000000000" pitchFamily="2" charset="0"/>
              </a:rPr>
              <a:t>Çift Ana Dal Programı</a:t>
            </a:r>
          </a:p>
        </p:txBody>
      </p:sp>
      <p:sp>
        <p:nvSpPr>
          <p:cNvPr id="2" name="TextBox 1"/>
          <p:cNvSpPr txBox="1"/>
          <p:nvPr/>
        </p:nvSpPr>
        <p:spPr>
          <a:xfrm>
            <a:off x="540647" y="1747273"/>
            <a:ext cx="11110704" cy="498598"/>
          </a:xfrm>
          <a:prstGeom prst="rect">
            <a:avLst/>
          </a:prstGeom>
          <a:noFill/>
        </p:spPr>
        <p:txBody>
          <a:bodyPr wrap="square" rtlCol="0">
            <a:spAutoFit/>
          </a:bodyPr>
          <a:lstStyle/>
          <a:p>
            <a:pPr algn="ctr">
              <a:lnSpc>
                <a:spcPct val="150000"/>
              </a:lnSpc>
            </a:pPr>
            <a:r>
              <a:rPr lang="tr-TR" sz="2000" dirty="0">
                <a:solidFill>
                  <a:schemeClr val="bg1"/>
                </a:solidFill>
                <a:latin typeface="Oswald" panose="02000503000000000000" pitchFamily="2" charset="0"/>
              </a:rPr>
              <a:t>Çift Ana Dal Programı için İstatistik Bölümü öğrencilerinden başvuru kabul eden bölümler:</a:t>
            </a:r>
          </a:p>
        </p:txBody>
      </p:sp>
      <p:sp>
        <p:nvSpPr>
          <p:cNvPr id="4" name="TextBox 3">
            <a:extLst>
              <a:ext uri="{FF2B5EF4-FFF2-40B4-BE49-F238E27FC236}">
                <a16:creationId xmlns:a16="http://schemas.microsoft.com/office/drawing/2014/main" id="{518B2ADC-DE8B-5736-A156-E9E74CCFE734}"/>
              </a:ext>
            </a:extLst>
          </p:cNvPr>
          <p:cNvSpPr txBox="1"/>
          <p:nvPr/>
        </p:nvSpPr>
        <p:spPr>
          <a:xfrm>
            <a:off x="2673969" y="2703797"/>
            <a:ext cx="6844061" cy="2001766"/>
          </a:xfrm>
          <a:prstGeom prst="rect">
            <a:avLst/>
          </a:prstGeom>
          <a:noFill/>
        </p:spPr>
        <p:txBody>
          <a:bodyPr wrap="square">
            <a:spAutoFit/>
          </a:bodyPr>
          <a:lstStyle/>
          <a:p>
            <a:pPr algn="ctr">
              <a:lnSpc>
                <a:spcPct val="150000"/>
              </a:lnSpc>
            </a:pPr>
            <a:r>
              <a:rPr lang="tr-TR" sz="4400" b="1" dirty="0">
                <a:solidFill>
                  <a:schemeClr val="bg1"/>
                </a:solidFill>
                <a:latin typeface="Oswald" panose="02000503000000000000" pitchFamily="2" charset="0"/>
              </a:rPr>
              <a:t>SAY puan türünde öğrenci kabul edilen programlar</a:t>
            </a:r>
          </a:p>
        </p:txBody>
      </p:sp>
    </p:spTree>
    <p:extLst>
      <p:ext uri="{BB962C8B-B14F-4D97-AF65-F5344CB8AC3E}">
        <p14:creationId xmlns:p14="http://schemas.microsoft.com/office/powerpoint/2010/main" val="874055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1004549" y="128789"/>
            <a:ext cx="10406131" cy="830997"/>
          </a:xfrm>
          <a:prstGeom prst="rect">
            <a:avLst/>
          </a:prstGeom>
          <a:noFill/>
        </p:spPr>
        <p:txBody>
          <a:bodyPr wrap="square" rtlCol="0">
            <a:spAutoFit/>
          </a:bodyPr>
          <a:lstStyle/>
          <a:p>
            <a:pPr algn="ctr"/>
            <a:r>
              <a:rPr lang="tr-TR" sz="4800" dirty="0">
                <a:solidFill>
                  <a:schemeClr val="bg1"/>
                </a:solidFill>
                <a:latin typeface="Oswald" panose="02000503000000000000" pitchFamily="2" charset="0"/>
              </a:rPr>
              <a:t>Yan Dal Programı</a:t>
            </a:r>
          </a:p>
        </p:txBody>
      </p:sp>
      <p:sp>
        <p:nvSpPr>
          <p:cNvPr id="2" name="TextBox 1"/>
          <p:cNvSpPr txBox="1"/>
          <p:nvPr/>
        </p:nvSpPr>
        <p:spPr>
          <a:xfrm>
            <a:off x="652262" y="5119083"/>
            <a:ext cx="11110704" cy="960263"/>
          </a:xfrm>
          <a:prstGeom prst="rect">
            <a:avLst/>
          </a:prstGeom>
          <a:noFill/>
        </p:spPr>
        <p:txBody>
          <a:bodyPr wrap="square" rtlCol="0">
            <a:spAutoFit/>
          </a:bodyPr>
          <a:lstStyle/>
          <a:p>
            <a:pPr algn="just">
              <a:lnSpc>
                <a:spcPct val="150000"/>
              </a:lnSpc>
            </a:pPr>
            <a:r>
              <a:rPr lang="tr-TR" sz="2000" dirty="0">
                <a:solidFill>
                  <a:schemeClr val="bg1"/>
                </a:solidFill>
                <a:latin typeface="Oswald" panose="02000503000000000000" pitchFamily="2" charset="0"/>
              </a:rPr>
              <a:t>https://ogi.yildiz.edu.tr/duyurular/2022-2023-Bahar-Yar%C4%B1y%C4%B1l%C4%B1-%C3%87ift-Anadal-ve-Yan-Dal-Ba%C5%9Fvurular%C4%B1/446</a:t>
            </a:r>
          </a:p>
        </p:txBody>
      </p:sp>
      <p:sp>
        <p:nvSpPr>
          <p:cNvPr id="3" name="TextBox 2">
            <a:extLst>
              <a:ext uri="{FF2B5EF4-FFF2-40B4-BE49-F238E27FC236}">
                <a16:creationId xmlns:a16="http://schemas.microsoft.com/office/drawing/2014/main" id="{91EE2236-1786-3D32-0B65-2DCA121841A4}"/>
              </a:ext>
            </a:extLst>
          </p:cNvPr>
          <p:cNvSpPr txBox="1"/>
          <p:nvPr/>
        </p:nvSpPr>
        <p:spPr>
          <a:xfrm>
            <a:off x="540647" y="1747273"/>
            <a:ext cx="11110704" cy="498598"/>
          </a:xfrm>
          <a:prstGeom prst="rect">
            <a:avLst/>
          </a:prstGeom>
          <a:noFill/>
        </p:spPr>
        <p:txBody>
          <a:bodyPr wrap="square" rtlCol="0">
            <a:spAutoFit/>
          </a:bodyPr>
          <a:lstStyle/>
          <a:p>
            <a:pPr algn="ctr">
              <a:lnSpc>
                <a:spcPct val="150000"/>
              </a:lnSpc>
            </a:pPr>
            <a:r>
              <a:rPr lang="tr-TR" sz="2000" dirty="0" err="1">
                <a:solidFill>
                  <a:schemeClr val="bg1"/>
                </a:solidFill>
                <a:latin typeface="Oswald" panose="02000503000000000000" pitchFamily="2" charset="0"/>
              </a:rPr>
              <a:t>Yandal</a:t>
            </a:r>
            <a:r>
              <a:rPr lang="tr-TR" sz="2000" dirty="0">
                <a:solidFill>
                  <a:schemeClr val="bg1"/>
                </a:solidFill>
                <a:latin typeface="Oswald" panose="02000503000000000000" pitchFamily="2" charset="0"/>
              </a:rPr>
              <a:t> Programı için İstatistik Bölümü öğrencilerinden başvuru kabul eden bölümler:</a:t>
            </a:r>
          </a:p>
        </p:txBody>
      </p:sp>
      <p:sp>
        <p:nvSpPr>
          <p:cNvPr id="4" name="TextBox 3">
            <a:extLst>
              <a:ext uri="{FF2B5EF4-FFF2-40B4-BE49-F238E27FC236}">
                <a16:creationId xmlns:a16="http://schemas.microsoft.com/office/drawing/2014/main" id="{0635F165-027A-9C6D-75FA-D6F61C4733CC}"/>
              </a:ext>
            </a:extLst>
          </p:cNvPr>
          <p:cNvSpPr txBox="1"/>
          <p:nvPr/>
        </p:nvSpPr>
        <p:spPr>
          <a:xfrm>
            <a:off x="2673969" y="2703797"/>
            <a:ext cx="6844061" cy="986104"/>
          </a:xfrm>
          <a:prstGeom prst="rect">
            <a:avLst/>
          </a:prstGeom>
          <a:noFill/>
        </p:spPr>
        <p:txBody>
          <a:bodyPr wrap="square">
            <a:spAutoFit/>
          </a:bodyPr>
          <a:lstStyle/>
          <a:p>
            <a:pPr algn="ctr">
              <a:lnSpc>
                <a:spcPct val="150000"/>
              </a:lnSpc>
            </a:pPr>
            <a:r>
              <a:rPr lang="tr-TR" sz="4400" b="1" dirty="0">
                <a:solidFill>
                  <a:schemeClr val="bg1"/>
                </a:solidFill>
                <a:latin typeface="Oswald" panose="02000503000000000000" pitchFamily="2" charset="0"/>
              </a:rPr>
              <a:t>YTÜ’deki tüm bölümler</a:t>
            </a:r>
          </a:p>
        </p:txBody>
      </p:sp>
    </p:spTree>
    <p:extLst>
      <p:ext uri="{BB962C8B-B14F-4D97-AF65-F5344CB8AC3E}">
        <p14:creationId xmlns:p14="http://schemas.microsoft.com/office/powerpoint/2010/main" val="580158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03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829CF3A-8039-5891-B38E-1C919FC7A372}"/>
              </a:ext>
            </a:extLst>
          </p:cNvPr>
          <p:cNvPicPr>
            <a:picLocks noChangeAspect="1"/>
          </p:cNvPicPr>
          <p:nvPr/>
        </p:nvPicPr>
        <p:blipFill>
          <a:blip r:embed="rId2"/>
          <a:stretch>
            <a:fillRect/>
          </a:stretch>
        </p:blipFill>
        <p:spPr>
          <a:xfrm>
            <a:off x="3296469" y="643467"/>
            <a:ext cx="5599062" cy="5571066"/>
          </a:xfrm>
          <a:prstGeom prst="rect">
            <a:avLst/>
          </a:prstGeom>
        </p:spPr>
      </p:pic>
    </p:spTree>
    <p:extLst>
      <p:ext uri="{BB962C8B-B14F-4D97-AF65-F5344CB8AC3E}">
        <p14:creationId xmlns:p14="http://schemas.microsoft.com/office/powerpoint/2010/main" val="1672626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2009103" y="231820"/>
            <a:ext cx="7675809" cy="830997"/>
          </a:xfrm>
          <a:prstGeom prst="rect">
            <a:avLst/>
          </a:prstGeom>
          <a:noFill/>
        </p:spPr>
        <p:txBody>
          <a:bodyPr wrap="square" rtlCol="0">
            <a:spAutoFit/>
          </a:bodyPr>
          <a:lstStyle/>
          <a:p>
            <a:pPr algn="ctr"/>
            <a:r>
              <a:rPr lang="tr-TR" sz="4800" dirty="0">
                <a:solidFill>
                  <a:schemeClr val="bg1"/>
                </a:solidFill>
                <a:latin typeface="Oswald" panose="02000503000000000000" pitchFamily="2" charset="0"/>
              </a:rPr>
              <a:t>YÖNETİM</a:t>
            </a:r>
          </a:p>
        </p:txBody>
      </p:sp>
      <p:graphicFrame>
        <p:nvGraphicFramePr>
          <p:cNvPr id="2" name="Diagram 1"/>
          <p:cNvGraphicFramePr/>
          <p:nvPr>
            <p:extLst>
              <p:ext uri="{D42A27DB-BD31-4B8C-83A1-F6EECF244321}">
                <p14:modId xmlns:p14="http://schemas.microsoft.com/office/powerpoint/2010/main" val="1360385364"/>
              </p:ext>
            </p:extLst>
          </p:nvPr>
        </p:nvGraphicFramePr>
        <p:xfrm>
          <a:off x="2009103" y="106281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1471" y="503708"/>
            <a:ext cx="2200666" cy="2934222"/>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17584" y="2655496"/>
            <a:ext cx="2203943" cy="2934000"/>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1471" y="3772150"/>
            <a:ext cx="2200500" cy="2934000"/>
          </a:xfrm>
          <a:prstGeom prst="rect">
            <a:avLst/>
          </a:prstGeom>
        </p:spPr>
      </p:pic>
    </p:spTree>
    <p:extLst>
      <p:ext uri="{BB962C8B-B14F-4D97-AF65-F5344CB8AC3E}">
        <p14:creationId xmlns:p14="http://schemas.microsoft.com/office/powerpoint/2010/main" val="3434716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1822175-065E-2D9A-85FE-9A8B52338EB2}"/>
              </a:ext>
            </a:extLst>
          </p:cNvPr>
          <p:cNvPicPr>
            <a:picLocks noChangeAspect="1"/>
          </p:cNvPicPr>
          <p:nvPr/>
        </p:nvPicPr>
        <p:blipFill>
          <a:blip r:embed="rId2">
            <a:duotone>
              <a:schemeClr val="bg2">
                <a:shade val="45000"/>
                <a:satMod val="135000"/>
              </a:schemeClr>
              <a:prstClr val="white"/>
            </a:duotone>
          </a:blip>
          <a:srcRect t="15537" b="2046"/>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D80A462-1D80-8CB7-5C81-D31BF9045371}"/>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a:latin typeface="+mj-lt"/>
                <a:ea typeface="+mj-ea"/>
                <a:cs typeface="+mj-cs"/>
              </a:rPr>
              <a:t>Güncel duyuruya göre;</a:t>
            </a:r>
          </a:p>
        </p:txBody>
      </p:sp>
      <p:pic>
        <p:nvPicPr>
          <p:cNvPr id="5" name="Picture 4">
            <a:extLst>
              <a:ext uri="{FF2B5EF4-FFF2-40B4-BE49-F238E27FC236}">
                <a16:creationId xmlns:a16="http://schemas.microsoft.com/office/drawing/2014/main" id="{DD0D6EBF-EAC8-5DF7-64CE-BE097D19928E}"/>
              </a:ext>
            </a:extLst>
          </p:cNvPr>
          <p:cNvPicPr>
            <a:picLocks noChangeAspect="1"/>
          </p:cNvPicPr>
          <p:nvPr/>
        </p:nvPicPr>
        <p:blipFill>
          <a:blip r:embed="rId3"/>
          <a:stretch>
            <a:fillRect/>
          </a:stretch>
        </p:blipFill>
        <p:spPr>
          <a:xfrm>
            <a:off x="10852030" y="0"/>
            <a:ext cx="1339970" cy="1334441"/>
          </a:xfrm>
          <a:prstGeom prst="rect">
            <a:avLst/>
          </a:prstGeom>
        </p:spPr>
      </p:pic>
      <p:graphicFrame>
        <p:nvGraphicFramePr>
          <p:cNvPr id="7" name="TextBox 2">
            <a:extLst>
              <a:ext uri="{FF2B5EF4-FFF2-40B4-BE49-F238E27FC236}">
                <a16:creationId xmlns:a16="http://schemas.microsoft.com/office/drawing/2014/main" id="{5AF711B3-5143-BE5B-2D59-F7BE209F2A1B}"/>
              </a:ext>
            </a:extLst>
          </p:cNvPr>
          <p:cNvGraphicFramePr/>
          <p:nvPr>
            <p:extLst>
              <p:ext uri="{D42A27DB-BD31-4B8C-83A1-F6EECF244321}">
                <p14:modId xmlns:p14="http://schemas.microsoft.com/office/powerpoint/2010/main" val="224561236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5708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76236D-6AF4-CFB5-D76C-02486909563A}"/>
              </a:ext>
            </a:extLst>
          </p:cNvPr>
          <p:cNvPicPr>
            <a:picLocks noChangeAspect="1"/>
          </p:cNvPicPr>
          <p:nvPr/>
        </p:nvPicPr>
        <p:blipFill>
          <a:blip r:embed="rId3"/>
          <a:stretch>
            <a:fillRect/>
          </a:stretch>
        </p:blipFill>
        <p:spPr>
          <a:xfrm>
            <a:off x="10808898" y="0"/>
            <a:ext cx="1383102" cy="1377395"/>
          </a:xfrm>
          <a:prstGeom prst="rect">
            <a:avLst/>
          </a:prstGeom>
        </p:spPr>
      </p:pic>
      <p:graphicFrame>
        <p:nvGraphicFramePr>
          <p:cNvPr id="5" name="TextBox 2">
            <a:extLst>
              <a:ext uri="{FF2B5EF4-FFF2-40B4-BE49-F238E27FC236}">
                <a16:creationId xmlns:a16="http://schemas.microsoft.com/office/drawing/2014/main" id="{9BB582BC-D55E-3C35-0D01-DAC8B3139076}"/>
              </a:ext>
            </a:extLst>
          </p:cNvPr>
          <p:cNvGraphicFramePr/>
          <p:nvPr/>
        </p:nvGraphicFramePr>
        <p:xfrm>
          <a:off x="1131498" y="1233469"/>
          <a:ext cx="9929004" cy="550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84297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descr="A blue and orange text on a black background&#10;&#10;Description automatically generated">
            <a:extLst>
              <a:ext uri="{FF2B5EF4-FFF2-40B4-BE49-F238E27FC236}">
                <a16:creationId xmlns:a16="http://schemas.microsoft.com/office/drawing/2014/main" id="{90F1A36D-639C-88C0-2AC3-8DAE5D86C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0445"/>
            <a:ext cx="5910879" cy="1471809"/>
          </a:xfrm>
          <a:prstGeom prst="rect">
            <a:avLst/>
          </a:prstGeom>
        </p:spPr>
      </p:pic>
      <p:pic>
        <p:nvPicPr>
          <p:cNvPr id="8" name="Picture 7" descr="A blue text on a black background&#10;&#10;Description automatically generated">
            <a:extLst>
              <a:ext uri="{FF2B5EF4-FFF2-40B4-BE49-F238E27FC236}">
                <a16:creationId xmlns:a16="http://schemas.microsoft.com/office/drawing/2014/main" id="{89FD936A-B5B3-B191-749C-09C8B03096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9380" y="816693"/>
            <a:ext cx="5551807" cy="1080000"/>
          </a:xfrm>
          <a:prstGeom prst="rect">
            <a:avLst/>
          </a:prstGeom>
        </p:spPr>
      </p:pic>
      <p:pic>
        <p:nvPicPr>
          <p:cNvPr id="10" name="Picture 9" descr="A pink text on a black background&#10;&#10;Description automatically generated">
            <a:extLst>
              <a:ext uri="{FF2B5EF4-FFF2-40B4-BE49-F238E27FC236}">
                <a16:creationId xmlns:a16="http://schemas.microsoft.com/office/drawing/2014/main" id="{BB725E31-5D8A-A8C6-A666-4D4E8D0D15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281" y="4788588"/>
            <a:ext cx="3435540" cy="1658611"/>
          </a:xfrm>
          <a:prstGeom prst="rect">
            <a:avLst/>
          </a:prstGeom>
        </p:spPr>
      </p:pic>
      <p:pic>
        <p:nvPicPr>
          <p:cNvPr id="12" name="Picture 11" descr="A black background with red squares&#10;&#10;Description automatically generated">
            <a:extLst>
              <a:ext uri="{FF2B5EF4-FFF2-40B4-BE49-F238E27FC236}">
                <a16:creationId xmlns:a16="http://schemas.microsoft.com/office/drawing/2014/main" id="{C1317813-CCA8-E78D-9F6E-638876449E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9724" y="2537289"/>
            <a:ext cx="2406333" cy="1618635"/>
          </a:xfrm>
          <a:prstGeom prst="rect">
            <a:avLst/>
          </a:prstGeom>
        </p:spPr>
      </p:pic>
      <p:pic>
        <p:nvPicPr>
          <p:cNvPr id="14" name="Picture 13" descr="A black and white logo&#10;&#10;Description automatically generated">
            <a:extLst>
              <a:ext uri="{FF2B5EF4-FFF2-40B4-BE49-F238E27FC236}">
                <a16:creationId xmlns:a16="http://schemas.microsoft.com/office/drawing/2014/main" id="{AC056A85-8216-7321-A2B5-718CFBEF97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81351" y="4561598"/>
            <a:ext cx="2079451" cy="2072403"/>
          </a:xfrm>
          <a:prstGeom prst="rect">
            <a:avLst/>
          </a:prstGeom>
        </p:spPr>
      </p:pic>
      <p:sp>
        <p:nvSpPr>
          <p:cNvPr id="15" name="TextBox 14">
            <a:extLst>
              <a:ext uri="{FF2B5EF4-FFF2-40B4-BE49-F238E27FC236}">
                <a16:creationId xmlns:a16="http://schemas.microsoft.com/office/drawing/2014/main" id="{FE654128-000C-EE2C-538A-A2FFA8CFE65A}"/>
              </a:ext>
            </a:extLst>
          </p:cNvPr>
          <p:cNvSpPr txBox="1"/>
          <p:nvPr/>
        </p:nvSpPr>
        <p:spPr>
          <a:xfrm>
            <a:off x="3797060" y="-14330"/>
            <a:ext cx="4597879" cy="584775"/>
          </a:xfrm>
          <a:prstGeom prst="rect">
            <a:avLst/>
          </a:prstGeom>
          <a:noFill/>
        </p:spPr>
        <p:txBody>
          <a:bodyPr wrap="square" rtlCol="0">
            <a:spAutoFit/>
          </a:bodyPr>
          <a:lstStyle/>
          <a:p>
            <a:pPr algn="ctr"/>
            <a:r>
              <a:rPr lang="tr-TR" sz="3200" dirty="0">
                <a:solidFill>
                  <a:schemeClr val="bg1"/>
                </a:solidFill>
              </a:rPr>
              <a:t>KOOP Programı</a:t>
            </a:r>
          </a:p>
        </p:txBody>
      </p:sp>
      <p:pic>
        <p:nvPicPr>
          <p:cNvPr id="4" name="Picture 3" descr="A blue and green logo with a four leaf clover&#10;&#10;Description automatically generated">
            <a:extLst>
              <a:ext uri="{FF2B5EF4-FFF2-40B4-BE49-F238E27FC236}">
                <a16:creationId xmlns:a16="http://schemas.microsoft.com/office/drawing/2014/main" id="{8EE66489-111B-3EE1-D473-8EFE27796C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15040" y="4788588"/>
            <a:ext cx="2108680" cy="1714891"/>
          </a:xfrm>
          <a:prstGeom prst="rect">
            <a:avLst/>
          </a:prstGeom>
        </p:spPr>
      </p:pic>
      <p:pic>
        <p:nvPicPr>
          <p:cNvPr id="7" name="Picture 6" descr="A logo on a black background&#10;&#10;Description automatically generated">
            <a:extLst>
              <a:ext uri="{FF2B5EF4-FFF2-40B4-BE49-F238E27FC236}">
                <a16:creationId xmlns:a16="http://schemas.microsoft.com/office/drawing/2014/main" id="{F233FE8D-7931-DAA8-EA5B-3116BC9B501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11586" y="1217768"/>
            <a:ext cx="5324475" cy="4257675"/>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3E5E4B87-632D-0822-F8CA-EA98B7804E2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91340" y="2286416"/>
            <a:ext cx="3320246" cy="1869508"/>
          </a:xfrm>
          <a:prstGeom prst="rect">
            <a:avLst/>
          </a:prstGeom>
        </p:spPr>
      </p:pic>
    </p:spTree>
    <p:extLst>
      <p:ext uri="{BB962C8B-B14F-4D97-AF65-F5344CB8AC3E}">
        <p14:creationId xmlns:p14="http://schemas.microsoft.com/office/powerpoint/2010/main" val="3279955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2008-33A4-D244-AC6F-CCF4595A1776}"/>
              </a:ext>
            </a:extLst>
          </p:cNvPr>
          <p:cNvSpPr>
            <a:spLocks noGrp="1"/>
          </p:cNvSpPr>
          <p:nvPr>
            <p:ph type="ctrTitle"/>
          </p:nvPr>
        </p:nvSpPr>
        <p:spPr>
          <a:xfrm>
            <a:off x="647701" y="1454964"/>
            <a:ext cx="4799009" cy="3308840"/>
          </a:xfrm>
        </p:spPr>
        <p:txBody>
          <a:bodyPr>
            <a:normAutofit/>
          </a:bodyPr>
          <a:lstStyle/>
          <a:p>
            <a:pPr>
              <a:lnSpc>
                <a:spcPct val="90000"/>
              </a:lnSpc>
            </a:pPr>
            <a:r>
              <a:rPr lang="en-TR" sz="5000"/>
              <a:t>CO-OP </a:t>
            </a:r>
            <a:br>
              <a:rPr lang="en-TR" sz="5000"/>
            </a:br>
            <a:r>
              <a:rPr lang="en-TR" sz="5000"/>
              <a:t>(Cooperative Education)</a:t>
            </a:r>
          </a:p>
        </p:txBody>
      </p:sp>
      <p:sp>
        <p:nvSpPr>
          <p:cNvPr id="3" name="Subtitle 2">
            <a:extLst>
              <a:ext uri="{FF2B5EF4-FFF2-40B4-BE49-F238E27FC236}">
                <a16:creationId xmlns:a16="http://schemas.microsoft.com/office/drawing/2014/main" id="{8A830047-4904-7A4E-BD05-C5D7F77AE8F2}"/>
              </a:ext>
            </a:extLst>
          </p:cNvPr>
          <p:cNvSpPr>
            <a:spLocks noGrp="1"/>
          </p:cNvSpPr>
          <p:nvPr>
            <p:ph type="subTitle" idx="1"/>
          </p:nvPr>
        </p:nvSpPr>
        <p:spPr>
          <a:xfrm>
            <a:off x="647701" y="4763803"/>
            <a:ext cx="4799009" cy="1464378"/>
          </a:xfrm>
        </p:spPr>
        <p:txBody>
          <a:bodyPr>
            <a:normAutofit/>
          </a:bodyPr>
          <a:lstStyle/>
          <a:p>
            <a:r>
              <a:rPr lang="en-TR" dirty="0"/>
              <a:t>“Ortak Eğİtİm”</a:t>
            </a:r>
          </a:p>
        </p:txBody>
      </p:sp>
      <p:pic>
        <p:nvPicPr>
          <p:cNvPr id="4" name="Picture 3">
            <a:extLst>
              <a:ext uri="{FF2B5EF4-FFF2-40B4-BE49-F238E27FC236}">
                <a16:creationId xmlns:a16="http://schemas.microsoft.com/office/drawing/2014/main" id="{11C0312F-D2B5-44CD-8C67-B3466D5EB946}"/>
              </a:ext>
            </a:extLst>
          </p:cNvPr>
          <p:cNvPicPr>
            <a:picLocks noChangeAspect="1"/>
          </p:cNvPicPr>
          <p:nvPr/>
        </p:nvPicPr>
        <p:blipFill rotWithShape="1">
          <a:blip r:embed="rId2"/>
          <a:srcRect l="25054" r="24933"/>
          <a:stretch/>
        </p:blipFill>
        <p:spPr>
          <a:xfrm>
            <a:off x="6094411" y="10"/>
            <a:ext cx="6097590" cy="6857990"/>
          </a:xfrm>
          <a:prstGeom prst="rect">
            <a:avLst/>
          </a:prstGeom>
        </p:spPr>
      </p:pic>
    </p:spTree>
    <p:extLst>
      <p:ext uri="{BB962C8B-B14F-4D97-AF65-F5344CB8AC3E}">
        <p14:creationId xmlns:p14="http://schemas.microsoft.com/office/powerpoint/2010/main" val="3148912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1004549" y="128789"/>
            <a:ext cx="10406131" cy="1569660"/>
          </a:xfrm>
          <a:prstGeom prst="rect">
            <a:avLst/>
          </a:prstGeom>
          <a:noFill/>
        </p:spPr>
        <p:txBody>
          <a:bodyPr wrap="square" rtlCol="0">
            <a:spAutoFit/>
          </a:bodyPr>
          <a:lstStyle/>
          <a:p>
            <a:pPr algn="ctr"/>
            <a:r>
              <a:rPr lang="tr-TR" sz="4800" dirty="0">
                <a:solidFill>
                  <a:schemeClr val="bg1"/>
                </a:solidFill>
                <a:latin typeface="Oswald" panose="02000503000000000000" pitchFamily="2" charset="0"/>
              </a:rPr>
              <a:t>Yükseköğretim Kurumları Öğrenci Disiplin Yönetmeliği</a:t>
            </a:r>
          </a:p>
        </p:txBody>
      </p:sp>
      <p:sp>
        <p:nvSpPr>
          <p:cNvPr id="2" name="TextBox 1"/>
          <p:cNvSpPr txBox="1"/>
          <p:nvPr/>
        </p:nvSpPr>
        <p:spPr>
          <a:xfrm>
            <a:off x="1467655" y="5341641"/>
            <a:ext cx="9256690" cy="661078"/>
          </a:xfrm>
          <a:prstGeom prst="rect">
            <a:avLst/>
          </a:prstGeom>
          <a:noFill/>
        </p:spPr>
        <p:txBody>
          <a:bodyPr wrap="square" rtlCol="0">
            <a:spAutoFit/>
          </a:bodyPr>
          <a:lstStyle/>
          <a:p>
            <a:pPr>
              <a:lnSpc>
                <a:spcPct val="150000"/>
              </a:lnSpc>
            </a:pPr>
            <a:r>
              <a:rPr lang="tr-TR" sz="2800" dirty="0">
                <a:solidFill>
                  <a:schemeClr val="bg1"/>
                </a:solidFill>
                <a:latin typeface="Oswald" panose="02000503000000000000" pitchFamily="2" charset="0"/>
              </a:rPr>
              <a:t>https://www.resmigazete.gov.tr/eskiler/2012/08/20120818-12.htm</a:t>
            </a:r>
          </a:p>
        </p:txBody>
      </p:sp>
      <p:sp>
        <p:nvSpPr>
          <p:cNvPr id="5" name="TextBox 4"/>
          <p:cNvSpPr txBox="1"/>
          <p:nvPr/>
        </p:nvSpPr>
        <p:spPr>
          <a:xfrm>
            <a:off x="3303429" y="2320644"/>
            <a:ext cx="8107251" cy="2031325"/>
          </a:xfrm>
          <a:prstGeom prst="rect">
            <a:avLst/>
          </a:prstGeom>
          <a:noFill/>
        </p:spPr>
        <p:txBody>
          <a:bodyPr wrap="square" rtlCol="0">
            <a:spAutoFit/>
          </a:bodyPr>
          <a:lstStyle/>
          <a:p>
            <a:pPr>
              <a:lnSpc>
                <a:spcPct val="150000"/>
              </a:lnSpc>
            </a:pPr>
            <a:r>
              <a:rPr lang="tr-TR" sz="2800" dirty="0">
                <a:solidFill>
                  <a:schemeClr val="bg1"/>
                </a:solidFill>
                <a:latin typeface="Oswald" panose="02000503000000000000" pitchFamily="2" charset="0"/>
              </a:rPr>
              <a:t>Aşağıdaki linke tıklayarak ilgili yönetmeliğe ulaşılabilir. Bütün öğrencilerin disiplin yönetmeliğini mutlaka okuması önerilmektedir.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52" y="2442447"/>
            <a:ext cx="3232877" cy="1787717"/>
          </a:xfrm>
          <a:prstGeom prst="rect">
            <a:avLst/>
          </a:prstGeom>
        </p:spPr>
      </p:pic>
    </p:spTree>
    <p:extLst>
      <p:ext uri="{BB962C8B-B14F-4D97-AF65-F5344CB8AC3E}">
        <p14:creationId xmlns:p14="http://schemas.microsoft.com/office/powerpoint/2010/main" val="1363727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a:solidFill>
                  <a:srgbClr val="FFFFFF"/>
                </a:solidFill>
                <a:latin typeface="+mj-lt"/>
                <a:ea typeface="+mj-ea"/>
                <a:cs typeface="+mj-cs"/>
              </a:rPr>
              <a:t>Kütüphane</a:t>
            </a:r>
          </a:p>
        </p:txBody>
      </p:sp>
      <p:pic>
        <p:nvPicPr>
          <p:cNvPr id="4" name="Picture 3">
            <a:extLst>
              <a:ext uri="{FF2B5EF4-FFF2-40B4-BE49-F238E27FC236}">
                <a16:creationId xmlns:a16="http://schemas.microsoft.com/office/drawing/2014/main" id="{25E40299-717E-A65F-D8EB-34874B4B9C3F}"/>
              </a:ext>
            </a:extLst>
          </p:cNvPr>
          <p:cNvPicPr>
            <a:picLocks noChangeAspect="1"/>
          </p:cNvPicPr>
          <p:nvPr/>
        </p:nvPicPr>
        <p:blipFill>
          <a:blip r:embed="rId2"/>
          <a:stretch>
            <a:fillRect/>
          </a:stretch>
        </p:blipFill>
        <p:spPr>
          <a:xfrm>
            <a:off x="4502428" y="1107729"/>
            <a:ext cx="7225748" cy="4642542"/>
          </a:xfrm>
          <a:prstGeom prst="rect">
            <a:avLst/>
          </a:prstGeom>
        </p:spPr>
      </p:pic>
    </p:spTree>
    <p:extLst>
      <p:ext uri="{BB962C8B-B14F-4D97-AF65-F5344CB8AC3E}">
        <p14:creationId xmlns:p14="http://schemas.microsoft.com/office/powerpoint/2010/main" val="1249435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2952206" y="6165669"/>
            <a:ext cx="5982789" cy="369332"/>
          </a:xfrm>
          <a:prstGeom prst="rect">
            <a:avLst/>
          </a:prstGeom>
          <a:noFill/>
        </p:spPr>
        <p:txBody>
          <a:bodyPr wrap="square" rtlCol="0">
            <a:spAutoFit/>
          </a:bodyPr>
          <a:lstStyle/>
          <a:p>
            <a:pPr algn="ctr"/>
            <a:r>
              <a:rPr lang="tr-TR" dirty="0">
                <a:solidFill>
                  <a:schemeClr val="bg1"/>
                </a:solidFill>
              </a:rPr>
              <a:t>https://yildiz.edu.tr/kampus/kampus-yasami/ogrenci-kulupleri</a:t>
            </a:r>
          </a:p>
        </p:txBody>
      </p:sp>
      <p:pic>
        <p:nvPicPr>
          <p:cNvPr id="4" name="Picture 3">
            <a:extLst>
              <a:ext uri="{FF2B5EF4-FFF2-40B4-BE49-F238E27FC236}">
                <a16:creationId xmlns:a16="http://schemas.microsoft.com/office/drawing/2014/main" id="{90C64F50-4FDE-534F-FDA1-7702D82521E9}"/>
              </a:ext>
            </a:extLst>
          </p:cNvPr>
          <p:cNvPicPr>
            <a:picLocks noChangeAspect="1"/>
          </p:cNvPicPr>
          <p:nvPr/>
        </p:nvPicPr>
        <p:blipFill>
          <a:blip r:embed="rId3"/>
          <a:stretch>
            <a:fillRect/>
          </a:stretch>
        </p:blipFill>
        <p:spPr>
          <a:xfrm>
            <a:off x="2648441" y="233847"/>
            <a:ext cx="6895118" cy="5653997"/>
          </a:xfrm>
          <a:prstGeom prst="rect">
            <a:avLst/>
          </a:prstGeom>
        </p:spPr>
      </p:pic>
    </p:spTree>
    <p:extLst>
      <p:ext uri="{BB962C8B-B14F-4D97-AF65-F5344CB8AC3E}">
        <p14:creationId xmlns:p14="http://schemas.microsoft.com/office/powerpoint/2010/main" val="3394415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739242" y="128789"/>
            <a:ext cx="10406131" cy="830997"/>
          </a:xfrm>
          <a:prstGeom prst="rect">
            <a:avLst/>
          </a:prstGeom>
          <a:noFill/>
        </p:spPr>
        <p:txBody>
          <a:bodyPr wrap="square" rtlCol="0">
            <a:spAutoFit/>
          </a:bodyPr>
          <a:lstStyle/>
          <a:p>
            <a:pPr algn="ctr"/>
            <a:r>
              <a:rPr lang="tr-TR" sz="4800" dirty="0">
                <a:solidFill>
                  <a:schemeClr val="bg1"/>
                </a:solidFill>
                <a:latin typeface="Oswald" panose="02000503000000000000" pitchFamily="2" charset="0"/>
              </a:rPr>
              <a:t>Kampüste Ulaşım</a:t>
            </a:r>
          </a:p>
        </p:txBody>
      </p:sp>
      <p:pic>
        <p:nvPicPr>
          <p:cNvPr id="2" name="Picture 1"/>
          <p:cNvPicPr>
            <a:picLocks noChangeAspect="1"/>
          </p:cNvPicPr>
          <p:nvPr/>
        </p:nvPicPr>
        <p:blipFill>
          <a:blip r:embed="rId3"/>
          <a:stretch>
            <a:fillRect/>
          </a:stretch>
        </p:blipFill>
        <p:spPr>
          <a:xfrm>
            <a:off x="184731" y="0"/>
            <a:ext cx="1850113" cy="1169831"/>
          </a:xfrm>
          <a:prstGeom prst="rect">
            <a:avLst/>
          </a:prstGeom>
        </p:spPr>
      </p:pic>
      <p:pic>
        <p:nvPicPr>
          <p:cNvPr id="4" name="Picture 3"/>
          <p:cNvPicPr>
            <a:picLocks noChangeAspect="1"/>
          </p:cNvPicPr>
          <p:nvPr/>
        </p:nvPicPr>
        <p:blipFill>
          <a:blip r:embed="rId4"/>
          <a:stretch>
            <a:fillRect/>
          </a:stretch>
        </p:blipFill>
        <p:spPr>
          <a:xfrm>
            <a:off x="10178754" y="48584"/>
            <a:ext cx="1850113" cy="1121248"/>
          </a:xfrm>
          <a:prstGeom prst="rect">
            <a:avLst/>
          </a:prstGeom>
        </p:spPr>
      </p:pic>
      <p:sp>
        <p:nvSpPr>
          <p:cNvPr id="7" name="TextBox 6">
            <a:extLst>
              <a:ext uri="{FF2B5EF4-FFF2-40B4-BE49-F238E27FC236}">
                <a16:creationId xmlns:a16="http://schemas.microsoft.com/office/drawing/2014/main" id="{B67CF01D-59AF-75FB-FC58-36C3BFEBAB64}"/>
              </a:ext>
            </a:extLst>
          </p:cNvPr>
          <p:cNvSpPr txBox="1"/>
          <p:nvPr/>
        </p:nvSpPr>
        <p:spPr>
          <a:xfrm>
            <a:off x="1004546" y="6359878"/>
            <a:ext cx="9875520" cy="369332"/>
          </a:xfrm>
          <a:prstGeom prst="rect">
            <a:avLst/>
          </a:prstGeom>
          <a:noFill/>
        </p:spPr>
        <p:txBody>
          <a:bodyPr wrap="square" rtlCol="0">
            <a:spAutoFit/>
          </a:bodyPr>
          <a:lstStyle/>
          <a:p>
            <a:pPr algn="ctr"/>
            <a:r>
              <a:rPr lang="tr-TR" dirty="0">
                <a:solidFill>
                  <a:schemeClr val="bg1"/>
                </a:solidFill>
              </a:rPr>
              <a:t>Gelişmeleri </a:t>
            </a:r>
            <a:r>
              <a:rPr lang="tr-TR" dirty="0">
                <a:solidFill>
                  <a:schemeClr val="bg1"/>
                </a:solidFill>
                <a:hlinkClick r:id="rId5"/>
              </a:rPr>
              <a:t>https://sks.yildiz.edu.tr/</a:t>
            </a:r>
            <a:r>
              <a:rPr lang="tr-TR" dirty="0">
                <a:solidFill>
                  <a:schemeClr val="bg1"/>
                </a:solidFill>
              </a:rPr>
              <a:t> adresinden takip edebilirsiniz.</a:t>
            </a:r>
          </a:p>
        </p:txBody>
      </p:sp>
      <p:pic>
        <p:nvPicPr>
          <p:cNvPr id="5" name="Picture 4">
            <a:extLst>
              <a:ext uri="{FF2B5EF4-FFF2-40B4-BE49-F238E27FC236}">
                <a16:creationId xmlns:a16="http://schemas.microsoft.com/office/drawing/2014/main" id="{518FE0FE-E809-2807-77AA-899DEE6B63DD}"/>
              </a:ext>
            </a:extLst>
          </p:cNvPr>
          <p:cNvPicPr>
            <a:picLocks noChangeAspect="1"/>
          </p:cNvPicPr>
          <p:nvPr/>
        </p:nvPicPr>
        <p:blipFill>
          <a:blip r:embed="rId6"/>
          <a:stretch>
            <a:fillRect/>
          </a:stretch>
        </p:blipFill>
        <p:spPr>
          <a:xfrm>
            <a:off x="279862" y="1419560"/>
            <a:ext cx="5287222" cy="2588663"/>
          </a:xfrm>
          <a:prstGeom prst="rect">
            <a:avLst/>
          </a:prstGeom>
        </p:spPr>
      </p:pic>
      <p:pic>
        <p:nvPicPr>
          <p:cNvPr id="10" name="Picture 9">
            <a:extLst>
              <a:ext uri="{FF2B5EF4-FFF2-40B4-BE49-F238E27FC236}">
                <a16:creationId xmlns:a16="http://schemas.microsoft.com/office/drawing/2014/main" id="{BE8DB913-C2CB-6913-2B3E-E89456CCEAFC}"/>
              </a:ext>
            </a:extLst>
          </p:cNvPr>
          <p:cNvPicPr>
            <a:picLocks noChangeAspect="1"/>
          </p:cNvPicPr>
          <p:nvPr/>
        </p:nvPicPr>
        <p:blipFill>
          <a:blip r:embed="rId7"/>
          <a:stretch>
            <a:fillRect/>
          </a:stretch>
        </p:blipFill>
        <p:spPr>
          <a:xfrm>
            <a:off x="6624917" y="1426675"/>
            <a:ext cx="5147330" cy="2581548"/>
          </a:xfrm>
          <a:prstGeom prst="rect">
            <a:avLst/>
          </a:prstGeom>
        </p:spPr>
      </p:pic>
      <p:pic>
        <p:nvPicPr>
          <p:cNvPr id="12" name="Picture 11">
            <a:extLst>
              <a:ext uri="{FF2B5EF4-FFF2-40B4-BE49-F238E27FC236}">
                <a16:creationId xmlns:a16="http://schemas.microsoft.com/office/drawing/2014/main" id="{A209ACB0-B45D-E44D-CFB2-22FF330EA8CB}"/>
              </a:ext>
            </a:extLst>
          </p:cNvPr>
          <p:cNvPicPr>
            <a:picLocks noChangeAspect="1"/>
          </p:cNvPicPr>
          <p:nvPr/>
        </p:nvPicPr>
        <p:blipFill>
          <a:blip r:embed="rId8"/>
          <a:stretch>
            <a:fillRect/>
          </a:stretch>
        </p:blipFill>
        <p:spPr>
          <a:xfrm>
            <a:off x="4265992" y="4285748"/>
            <a:ext cx="3660016" cy="1882159"/>
          </a:xfrm>
          <a:prstGeom prst="rect">
            <a:avLst/>
          </a:prstGeom>
        </p:spPr>
      </p:pic>
    </p:spTree>
    <p:extLst>
      <p:ext uri="{BB962C8B-B14F-4D97-AF65-F5344CB8AC3E}">
        <p14:creationId xmlns:p14="http://schemas.microsoft.com/office/powerpoint/2010/main" val="2167400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kern="1200">
                <a:solidFill>
                  <a:srgbClr val="FFFFFF"/>
                </a:solidFill>
                <a:latin typeface="+mj-lt"/>
                <a:ea typeface="+mj-ea"/>
                <a:cs typeface="+mj-cs"/>
              </a:rPr>
              <a:t>Yemekhane</a:t>
            </a:r>
          </a:p>
        </p:txBody>
      </p:sp>
      <p:sp>
        <p:nvSpPr>
          <p:cNvPr id="2" name="TextBox 1"/>
          <p:cNvSpPr txBox="1"/>
          <p:nvPr/>
        </p:nvSpPr>
        <p:spPr>
          <a:xfrm>
            <a:off x="4581727" y="649480"/>
            <a:ext cx="3025303" cy="554604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a:t>Yemekhane ile ilgili güncel duyuruları, gün içinde hangi yemeğin olduğunu </a:t>
            </a:r>
            <a:r>
              <a:rPr lang="en-US" sz="2000" u="sng"/>
              <a:t>www.sks.yildiz.edu.tr</a:t>
            </a:r>
            <a:r>
              <a:rPr lang="en-US" sz="2000"/>
              <a:t> web sitesinden takip edebilirsiniz. </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En son duyuruya göre:</a:t>
            </a:r>
          </a:p>
          <a:p>
            <a:pPr indent="-228600">
              <a:lnSpc>
                <a:spcPct val="90000"/>
              </a:lnSpc>
              <a:spcAft>
                <a:spcPts val="600"/>
              </a:spcAft>
              <a:buFont typeface="Arial" panose="020B0604020202020204" pitchFamily="34" charset="0"/>
              <a:buChar char="•"/>
            </a:pPr>
            <a:r>
              <a:rPr lang="en-US" sz="2000"/>
              <a:t>Öğle yemeği: 11:30 - 14:30 </a:t>
            </a:r>
          </a:p>
          <a:p>
            <a:pPr indent="-228600">
              <a:lnSpc>
                <a:spcPct val="90000"/>
              </a:lnSpc>
              <a:spcAft>
                <a:spcPts val="600"/>
              </a:spcAft>
              <a:buFont typeface="Arial" panose="020B0604020202020204" pitchFamily="34" charset="0"/>
              <a:buChar char="•"/>
            </a:pPr>
            <a:r>
              <a:rPr lang="en-US" sz="2000"/>
              <a:t>Akşam yemeği: 17:00 - 19:15</a:t>
            </a:r>
          </a:p>
        </p:txBody>
      </p:sp>
      <p:pic>
        <p:nvPicPr>
          <p:cNvPr id="4" name="Picture 3"/>
          <p:cNvPicPr>
            <a:picLocks noChangeAspect="1"/>
          </p:cNvPicPr>
          <p:nvPr/>
        </p:nvPicPr>
        <p:blipFill>
          <a:blip r:embed="rId2"/>
          <a:stretch>
            <a:fillRect/>
          </a:stretch>
        </p:blipFill>
        <p:spPr>
          <a:xfrm>
            <a:off x="8109502" y="2151339"/>
            <a:ext cx="3615776" cy="2567200"/>
          </a:xfrm>
          <a:prstGeom prst="rect">
            <a:avLst/>
          </a:prstGeom>
        </p:spPr>
      </p:pic>
    </p:spTree>
    <p:extLst>
      <p:ext uri="{BB962C8B-B14F-4D97-AF65-F5344CB8AC3E}">
        <p14:creationId xmlns:p14="http://schemas.microsoft.com/office/powerpoint/2010/main" val="2606036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4481846" y="231821"/>
            <a:ext cx="3438662" cy="830997"/>
          </a:xfrm>
          <a:prstGeom prst="rect">
            <a:avLst/>
          </a:prstGeom>
          <a:noFill/>
        </p:spPr>
        <p:txBody>
          <a:bodyPr wrap="square" rtlCol="0">
            <a:spAutoFit/>
          </a:bodyPr>
          <a:lstStyle/>
          <a:p>
            <a:pPr algn="ctr"/>
            <a:r>
              <a:rPr lang="tr-TR" sz="4800" dirty="0">
                <a:solidFill>
                  <a:schemeClr val="bg1"/>
                </a:solidFill>
                <a:latin typeface="Oswald" panose="02000503000000000000" pitchFamily="2" charset="0"/>
              </a:rPr>
              <a:t>Sağlık</a:t>
            </a:r>
          </a:p>
        </p:txBody>
      </p:sp>
      <p:sp>
        <p:nvSpPr>
          <p:cNvPr id="2" name="TextBox 1"/>
          <p:cNvSpPr txBox="1"/>
          <p:nvPr/>
        </p:nvSpPr>
        <p:spPr>
          <a:xfrm>
            <a:off x="5447765" y="1178992"/>
            <a:ext cx="6407239" cy="3000821"/>
          </a:xfrm>
          <a:prstGeom prst="rect">
            <a:avLst/>
          </a:prstGeom>
          <a:noFill/>
        </p:spPr>
        <p:txBody>
          <a:bodyPr wrap="square" rtlCol="0">
            <a:spAutoFit/>
          </a:bodyPr>
          <a:lstStyle/>
          <a:p>
            <a:pPr algn="just">
              <a:lnSpc>
                <a:spcPct val="150000"/>
              </a:lnSpc>
            </a:pPr>
            <a:r>
              <a:rPr lang="tr-TR" dirty="0">
                <a:solidFill>
                  <a:schemeClr val="bg1"/>
                </a:solidFill>
                <a:latin typeface="Oswald" panose="02000503000000000000" pitchFamily="2" charset="0"/>
              </a:rPr>
              <a:t>YTÜ Beşiktaş ve Davutpaşa Kampüslerinde bulunan Mediko-Sosyal Sağlık Birimlerinde öğrenci, akademik ve idari personele sağlık hizmeti verilmektedir. Muayeneler ücretsizdir.</a:t>
            </a:r>
          </a:p>
          <a:p>
            <a:pPr algn="just">
              <a:lnSpc>
                <a:spcPct val="150000"/>
              </a:lnSpc>
            </a:pPr>
            <a:r>
              <a:rPr lang="tr-TR" dirty="0">
                <a:solidFill>
                  <a:schemeClr val="bg1"/>
                </a:solidFill>
                <a:latin typeface="Oswald" panose="02000503000000000000" pitchFamily="2" charset="0"/>
              </a:rPr>
              <a:t>Hizmetler:</a:t>
            </a:r>
          </a:p>
          <a:p>
            <a:pPr algn="just">
              <a:lnSpc>
                <a:spcPct val="150000"/>
              </a:lnSpc>
            </a:pPr>
            <a:r>
              <a:rPr lang="tr-TR" dirty="0">
                <a:solidFill>
                  <a:schemeClr val="bg1"/>
                </a:solidFill>
                <a:latin typeface="Oswald" panose="02000503000000000000" pitchFamily="2" charset="0"/>
              </a:rPr>
              <a:t>Acil ve Hemşirelik hizmeti (08:30-16:30)</a:t>
            </a:r>
          </a:p>
          <a:p>
            <a:pPr algn="just">
              <a:lnSpc>
                <a:spcPct val="150000"/>
              </a:lnSpc>
            </a:pPr>
            <a:r>
              <a:rPr lang="tr-TR" dirty="0">
                <a:solidFill>
                  <a:schemeClr val="bg1"/>
                </a:solidFill>
                <a:latin typeface="Oswald" panose="02000503000000000000" pitchFamily="2" charset="0"/>
              </a:rPr>
              <a:t>Poliklinik Hizmeti (09:00-12:00 ve 13:00-16:00)</a:t>
            </a:r>
          </a:p>
          <a:p>
            <a:pPr algn="just">
              <a:lnSpc>
                <a:spcPct val="150000"/>
              </a:lnSpc>
            </a:pPr>
            <a:r>
              <a:rPr lang="tr-TR" dirty="0">
                <a:solidFill>
                  <a:schemeClr val="bg1"/>
                </a:solidFill>
                <a:latin typeface="Oswald" panose="02000503000000000000" pitchFamily="2" charset="0"/>
              </a:rPr>
              <a:t> </a:t>
            </a:r>
          </a:p>
        </p:txBody>
      </p:sp>
      <p:sp>
        <p:nvSpPr>
          <p:cNvPr id="3" name="TextBox 2"/>
          <p:cNvSpPr txBox="1"/>
          <p:nvPr/>
        </p:nvSpPr>
        <p:spPr>
          <a:xfrm>
            <a:off x="5447765" y="5464591"/>
            <a:ext cx="6407238" cy="923330"/>
          </a:xfrm>
          <a:prstGeom prst="rect">
            <a:avLst/>
          </a:prstGeom>
          <a:noFill/>
        </p:spPr>
        <p:txBody>
          <a:bodyPr wrap="square" rtlCol="0">
            <a:spAutoFit/>
          </a:bodyPr>
          <a:lstStyle/>
          <a:p>
            <a:pPr algn="just">
              <a:lnSpc>
                <a:spcPct val="150000"/>
              </a:lnSpc>
            </a:pPr>
            <a:r>
              <a:rPr lang="tr-TR" dirty="0">
                <a:solidFill>
                  <a:schemeClr val="bg1"/>
                </a:solidFill>
                <a:latin typeface="Oswald" panose="02000503000000000000" pitchFamily="2" charset="0"/>
              </a:rPr>
              <a:t>Güncel duyurular için </a:t>
            </a:r>
            <a:r>
              <a:rPr lang="tr-TR" u="sng" dirty="0">
                <a:solidFill>
                  <a:schemeClr val="bg1"/>
                </a:solidFill>
                <a:latin typeface="Oswald" panose="02000503000000000000" pitchFamily="2" charset="0"/>
              </a:rPr>
              <a:t>www.sks.yildiz.edu.tr</a:t>
            </a:r>
            <a:r>
              <a:rPr lang="tr-TR" dirty="0">
                <a:solidFill>
                  <a:schemeClr val="bg1"/>
                </a:solidFill>
                <a:latin typeface="Oswald" panose="02000503000000000000" pitchFamily="2" charset="0"/>
              </a:rPr>
              <a:t> web sitesi üzerinden «sağlık» sekmesine tıklamanız gerekmektedir.</a:t>
            </a:r>
          </a:p>
        </p:txBody>
      </p:sp>
      <p:pic>
        <p:nvPicPr>
          <p:cNvPr id="5" name="Picture 4"/>
          <p:cNvPicPr>
            <a:picLocks noChangeAspect="1"/>
          </p:cNvPicPr>
          <p:nvPr/>
        </p:nvPicPr>
        <p:blipFill>
          <a:blip r:embed="rId3"/>
          <a:stretch>
            <a:fillRect/>
          </a:stretch>
        </p:blipFill>
        <p:spPr>
          <a:xfrm>
            <a:off x="135899" y="1178992"/>
            <a:ext cx="5099590" cy="5208929"/>
          </a:xfrm>
          <a:prstGeom prst="rect">
            <a:avLst/>
          </a:prstGeom>
        </p:spPr>
      </p:pic>
    </p:spTree>
    <p:extLst>
      <p:ext uri="{BB962C8B-B14F-4D97-AF65-F5344CB8AC3E}">
        <p14:creationId xmlns:p14="http://schemas.microsoft.com/office/powerpoint/2010/main" val="1313829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o 3"/>
          <p:cNvGraphicFramePr>
            <a:graphicFrameLocks noGrp="1"/>
          </p:cNvGraphicFramePr>
          <p:nvPr>
            <p:extLst>
              <p:ext uri="{D42A27DB-BD31-4B8C-83A1-F6EECF244321}">
                <p14:modId xmlns:p14="http://schemas.microsoft.com/office/powerpoint/2010/main" val="1060800605"/>
              </p:ext>
            </p:extLst>
          </p:nvPr>
        </p:nvGraphicFramePr>
        <p:xfrm>
          <a:off x="3188643" y="1558137"/>
          <a:ext cx="5814714" cy="3741726"/>
        </p:xfrm>
        <a:graphic>
          <a:graphicData uri="http://schemas.openxmlformats.org/drawingml/2006/table">
            <a:tbl>
              <a:tblPr firstRow="1" bandRow="1">
                <a:tableStyleId>{8FD4443E-F989-4FC4-A0C8-D5A2AF1F390B}</a:tableStyleId>
              </a:tblPr>
              <a:tblGrid>
                <a:gridCol w="566384">
                  <a:extLst>
                    <a:ext uri="{9D8B030D-6E8A-4147-A177-3AD203B41FA5}">
                      <a16:colId xmlns:a16="http://schemas.microsoft.com/office/drawing/2014/main" val="20000"/>
                    </a:ext>
                  </a:extLst>
                </a:gridCol>
                <a:gridCol w="5248330">
                  <a:extLst>
                    <a:ext uri="{9D8B030D-6E8A-4147-A177-3AD203B41FA5}">
                      <a16:colId xmlns:a16="http://schemas.microsoft.com/office/drawing/2014/main" val="20001"/>
                    </a:ext>
                  </a:extLst>
                </a:gridCol>
              </a:tblGrid>
              <a:tr h="62362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300"/>
                        <a:t>AKADEMİK PERSONEL</a:t>
                      </a:r>
                      <a:endParaRPr lang="tr-TR" sz="3300">
                        <a:solidFill>
                          <a:schemeClr val="bg1"/>
                        </a:solidFill>
                        <a:latin typeface="Oswald" panose="02000503000000000000" pitchFamily="2" charset="0"/>
                      </a:endParaRPr>
                    </a:p>
                  </a:txBody>
                  <a:tcPr marL="86215" marR="86215" marT="43107" marB="43107" anchor="ctr"/>
                </a:tc>
                <a:tc hMerge="1">
                  <a:txBody>
                    <a:bodyPr/>
                    <a:lstStyle/>
                    <a:p>
                      <a:endParaRPr lang="en-US" dirty="0"/>
                    </a:p>
                  </a:txBody>
                  <a:tcPr/>
                </a:tc>
                <a:extLst>
                  <a:ext uri="{0D108BD9-81ED-4DB2-BD59-A6C34878D82A}">
                    <a16:rowId xmlns:a16="http://schemas.microsoft.com/office/drawing/2014/main" val="10000"/>
                  </a:ext>
                </a:extLst>
              </a:tr>
              <a:tr h="623621">
                <a:tc>
                  <a:txBody>
                    <a:bodyPr/>
                    <a:lstStyle/>
                    <a:p>
                      <a:pPr algn="ctr"/>
                      <a:r>
                        <a:rPr lang="tr-TR" sz="3300" dirty="0">
                          <a:latin typeface="Oswald" pitchFamily="2" charset="-94"/>
                        </a:rPr>
                        <a:t>6</a:t>
                      </a:r>
                      <a:endParaRPr lang="en-US" sz="3300" dirty="0">
                        <a:latin typeface="Oswald" pitchFamily="2" charset="-94"/>
                      </a:endParaRPr>
                    </a:p>
                  </a:txBody>
                  <a:tcPr marL="86215" marR="86215" marT="43107" marB="43107" anchor="ctr"/>
                </a:tc>
                <a:tc>
                  <a:txBody>
                    <a:bodyPr/>
                    <a:lstStyle/>
                    <a:p>
                      <a:pPr algn="l"/>
                      <a:r>
                        <a:rPr lang="tr-TR" sz="3300" dirty="0">
                          <a:latin typeface="Oswald" pitchFamily="2" charset="-94"/>
                        </a:rPr>
                        <a:t>Profesör Doktor</a:t>
                      </a:r>
                      <a:endParaRPr lang="en-US" sz="3300" dirty="0">
                        <a:latin typeface="Oswald" pitchFamily="2" charset="-94"/>
                      </a:endParaRPr>
                    </a:p>
                  </a:txBody>
                  <a:tcPr marL="86215" marR="86215" marT="43107" marB="43107" anchor="ctr"/>
                </a:tc>
                <a:extLst>
                  <a:ext uri="{0D108BD9-81ED-4DB2-BD59-A6C34878D82A}">
                    <a16:rowId xmlns:a16="http://schemas.microsoft.com/office/drawing/2014/main" val="10001"/>
                  </a:ext>
                </a:extLst>
              </a:tr>
              <a:tr h="623621">
                <a:tc>
                  <a:txBody>
                    <a:bodyPr/>
                    <a:lstStyle/>
                    <a:p>
                      <a:pPr algn="ctr"/>
                      <a:r>
                        <a:rPr lang="tr-TR" sz="3300">
                          <a:latin typeface="Oswald" pitchFamily="2" charset="-94"/>
                        </a:rPr>
                        <a:t>8</a:t>
                      </a:r>
                      <a:endParaRPr lang="en-US" sz="3300">
                        <a:latin typeface="Oswald" pitchFamily="2" charset="-94"/>
                      </a:endParaRPr>
                    </a:p>
                  </a:txBody>
                  <a:tcPr marL="86215" marR="86215" marT="43107" marB="43107" anchor="ctr"/>
                </a:tc>
                <a:tc>
                  <a:txBody>
                    <a:bodyPr/>
                    <a:lstStyle/>
                    <a:p>
                      <a:pPr algn="l"/>
                      <a:r>
                        <a:rPr lang="tr-TR" sz="3300" dirty="0">
                          <a:latin typeface="Oswald" pitchFamily="2" charset="-94"/>
                        </a:rPr>
                        <a:t>Doçent Doktor</a:t>
                      </a:r>
                      <a:endParaRPr lang="en-US" sz="3300" dirty="0">
                        <a:latin typeface="Oswald" pitchFamily="2" charset="-94"/>
                      </a:endParaRPr>
                    </a:p>
                  </a:txBody>
                  <a:tcPr marL="86215" marR="86215" marT="43107" marB="43107" anchor="ctr"/>
                </a:tc>
                <a:extLst>
                  <a:ext uri="{0D108BD9-81ED-4DB2-BD59-A6C34878D82A}">
                    <a16:rowId xmlns:a16="http://schemas.microsoft.com/office/drawing/2014/main" val="10002"/>
                  </a:ext>
                </a:extLst>
              </a:tr>
              <a:tr h="623621">
                <a:tc>
                  <a:txBody>
                    <a:bodyPr/>
                    <a:lstStyle/>
                    <a:p>
                      <a:pPr algn="ctr"/>
                      <a:r>
                        <a:rPr lang="tr-TR" sz="3300">
                          <a:latin typeface="Oswald" pitchFamily="2" charset="-94"/>
                        </a:rPr>
                        <a:t>3</a:t>
                      </a:r>
                      <a:endParaRPr lang="en-US" sz="3300">
                        <a:latin typeface="Oswald" pitchFamily="2" charset="-94"/>
                      </a:endParaRPr>
                    </a:p>
                  </a:txBody>
                  <a:tcPr marL="86215" marR="86215" marT="43107" marB="43107" anchor="ctr"/>
                </a:tc>
                <a:tc>
                  <a:txBody>
                    <a:bodyPr/>
                    <a:lstStyle/>
                    <a:p>
                      <a:pPr algn="l"/>
                      <a:r>
                        <a:rPr lang="tr-TR" sz="3300" dirty="0">
                          <a:latin typeface="Oswald" pitchFamily="2" charset="-94"/>
                        </a:rPr>
                        <a:t>Doktor Öğretim Üyesi</a:t>
                      </a:r>
                      <a:endParaRPr lang="en-US" sz="3300" dirty="0">
                        <a:latin typeface="Oswald" pitchFamily="2" charset="-94"/>
                      </a:endParaRPr>
                    </a:p>
                  </a:txBody>
                  <a:tcPr marL="86215" marR="86215" marT="43107" marB="43107" anchor="ctr"/>
                </a:tc>
                <a:extLst>
                  <a:ext uri="{0D108BD9-81ED-4DB2-BD59-A6C34878D82A}">
                    <a16:rowId xmlns:a16="http://schemas.microsoft.com/office/drawing/2014/main" val="10003"/>
                  </a:ext>
                </a:extLst>
              </a:tr>
              <a:tr h="623621">
                <a:tc>
                  <a:txBody>
                    <a:bodyPr/>
                    <a:lstStyle/>
                    <a:p>
                      <a:pPr algn="ctr"/>
                      <a:r>
                        <a:rPr lang="tr-TR" sz="3300">
                          <a:latin typeface="Oswald" pitchFamily="2" charset="-94"/>
                        </a:rPr>
                        <a:t>3</a:t>
                      </a:r>
                      <a:endParaRPr lang="en-US" sz="3300">
                        <a:latin typeface="Oswald" pitchFamily="2" charset="-94"/>
                      </a:endParaRPr>
                    </a:p>
                  </a:txBody>
                  <a:tcPr marL="86215" marR="86215" marT="43107" marB="43107" anchor="ctr"/>
                </a:tc>
                <a:tc>
                  <a:txBody>
                    <a:bodyPr/>
                    <a:lstStyle/>
                    <a:p>
                      <a:pPr algn="l"/>
                      <a:r>
                        <a:rPr lang="tr-TR" sz="3300" dirty="0">
                          <a:latin typeface="Oswald" pitchFamily="2" charset="-94"/>
                        </a:rPr>
                        <a:t>Doktor Araştırma Görevlisi</a:t>
                      </a:r>
                      <a:endParaRPr lang="en-US" sz="3300" dirty="0">
                        <a:latin typeface="Oswald" pitchFamily="2" charset="-94"/>
                      </a:endParaRPr>
                    </a:p>
                  </a:txBody>
                  <a:tcPr marL="86215" marR="86215" marT="43107" marB="43107" anchor="ctr"/>
                </a:tc>
                <a:extLst>
                  <a:ext uri="{0D108BD9-81ED-4DB2-BD59-A6C34878D82A}">
                    <a16:rowId xmlns:a16="http://schemas.microsoft.com/office/drawing/2014/main" val="10005"/>
                  </a:ext>
                </a:extLst>
              </a:tr>
              <a:tr h="623621">
                <a:tc>
                  <a:txBody>
                    <a:bodyPr/>
                    <a:lstStyle/>
                    <a:p>
                      <a:pPr algn="ctr"/>
                      <a:r>
                        <a:rPr lang="tr-TR" sz="3300">
                          <a:latin typeface="Oswald" pitchFamily="2" charset="-94"/>
                        </a:rPr>
                        <a:t>2</a:t>
                      </a:r>
                      <a:endParaRPr lang="en-US" sz="3300">
                        <a:latin typeface="Oswald" pitchFamily="2" charset="-94"/>
                      </a:endParaRPr>
                    </a:p>
                  </a:txBody>
                  <a:tcPr marL="86215" marR="86215" marT="43107" marB="43107" anchor="ctr"/>
                </a:tc>
                <a:tc>
                  <a:txBody>
                    <a:bodyPr/>
                    <a:lstStyle/>
                    <a:p>
                      <a:pPr algn="l"/>
                      <a:r>
                        <a:rPr lang="tr-TR" sz="3300" dirty="0">
                          <a:latin typeface="Oswald" pitchFamily="2" charset="-94"/>
                        </a:rPr>
                        <a:t>Araştırma Görevlisi</a:t>
                      </a:r>
                      <a:endParaRPr lang="en-US" sz="3300" dirty="0">
                        <a:latin typeface="Oswald" pitchFamily="2" charset="-94"/>
                      </a:endParaRPr>
                    </a:p>
                  </a:txBody>
                  <a:tcPr marL="86215" marR="86215" marT="43107" marB="43107"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39403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3206839" y="200506"/>
            <a:ext cx="5112914" cy="830997"/>
          </a:xfrm>
          <a:prstGeom prst="rect">
            <a:avLst/>
          </a:prstGeom>
          <a:noFill/>
        </p:spPr>
        <p:txBody>
          <a:bodyPr wrap="square" rtlCol="0">
            <a:spAutoFit/>
          </a:bodyPr>
          <a:lstStyle/>
          <a:p>
            <a:pPr algn="ctr"/>
            <a:r>
              <a:rPr lang="tr-TR" sz="4800" dirty="0">
                <a:solidFill>
                  <a:schemeClr val="bg1"/>
                </a:solidFill>
                <a:latin typeface="Oswald" panose="02000503000000000000" pitchFamily="2" charset="0"/>
              </a:rPr>
              <a:t>Öğrenci Dekanlığı</a:t>
            </a:r>
          </a:p>
        </p:txBody>
      </p:sp>
      <p:sp>
        <p:nvSpPr>
          <p:cNvPr id="2" name="TextBox 1"/>
          <p:cNvSpPr txBox="1"/>
          <p:nvPr/>
        </p:nvSpPr>
        <p:spPr>
          <a:xfrm>
            <a:off x="6800045" y="1449449"/>
            <a:ext cx="5100033" cy="3366434"/>
          </a:xfrm>
          <a:prstGeom prst="rect">
            <a:avLst/>
          </a:prstGeom>
          <a:noFill/>
        </p:spPr>
        <p:txBody>
          <a:bodyPr wrap="square" rtlCol="0">
            <a:spAutoFit/>
          </a:bodyPr>
          <a:lstStyle/>
          <a:p>
            <a:pPr algn="just">
              <a:lnSpc>
                <a:spcPct val="150000"/>
              </a:lnSpc>
            </a:pPr>
            <a:r>
              <a:rPr lang="tr-TR" dirty="0">
                <a:solidFill>
                  <a:schemeClr val="bg1"/>
                </a:solidFill>
                <a:latin typeface="Oswald" panose="02000503000000000000" pitchFamily="2" charset="0"/>
              </a:rPr>
              <a:t>Öğrencilerimize akademik kazanımlarının yanı sıra, kişisel, kültürel ve sosyal gelişimlerine katkı sağlamak ve öğrenimleri süresince gelişimlerini ve başarılarını etkileyebilecek sorunlarına hızlı ve etkin çözümler üreterek dinamik bir kampüs hayatı sunmayı amaçlamaktadır.</a:t>
            </a:r>
          </a:p>
          <a:p>
            <a:pPr algn="just">
              <a:lnSpc>
                <a:spcPct val="150000"/>
              </a:lnSpc>
            </a:pPr>
            <a:r>
              <a:rPr lang="tr-TR" dirty="0">
                <a:solidFill>
                  <a:schemeClr val="bg1"/>
                </a:solidFill>
                <a:latin typeface="Oswald" panose="02000503000000000000" pitchFamily="2" charset="0"/>
              </a:rPr>
              <a:t>-Psikolojik Danışma</a:t>
            </a:r>
          </a:p>
          <a:p>
            <a:pPr algn="just">
              <a:lnSpc>
                <a:spcPct val="150000"/>
              </a:lnSpc>
            </a:pPr>
            <a:r>
              <a:rPr lang="tr-TR" dirty="0">
                <a:solidFill>
                  <a:schemeClr val="bg1"/>
                </a:solidFill>
                <a:latin typeface="Oswald" panose="02000503000000000000" pitchFamily="2" charset="0"/>
              </a:rPr>
              <a:t>-Akran Danışmanlığı</a:t>
            </a:r>
          </a:p>
          <a:p>
            <a:pPr algn="just">
              <a:lnSpc>
                <a:spcPct val="150000"/>
              </a:lnSpc>
            </a:pPr>
            <a:r>
              <a:rPr lang="tr-TR" dirty="0">
                <a:solidFill>
                  <a:schemeClr val="bg1"/>
                </a:solidFill>
                <a:latin typeface="Oswald" panose="02000503000000000000" pitchFamily="2" charset="0"/>
              </a:rPr>
              <a:t>-Bağımlılıkla Mücadele</a:t>
            </a:r>
          </a:p>
        </p:txBody>
      </p:sp>
      <p:pic>
        <p:nvPicPr>
          <p:cNvPr id="6" name="Picture 5"/>
          <p:cNvPicPr>
            <a:picLocks noChangeAspect="1"/>
          </p:cNvPicPr>
          <p:nvPr/>
        </p:nvPicPr>
        <p:blipFill>
          <a:blip r:embed="rId3"/>
          <a:stretch>
            <a:fillRect/>
          </a:stretch>
        </p:blipFill>
        <p:spPr>
          <a:xfrm>
            <a:off x="105311" y="1449449"/>
            <a:ext cx="6398520" cy="4810259"/>
          </a:xfrm>
          <a:prstGeom prst="rect">
            <a:avLst/>
          </a:prstGeom>
        </p:spPr>
      </p:pic>
      <p:sp>
        <p:nvSpPr>
          <p:cNvPr id="7" name="Rectangle 6"/>
          <p:cNvSpPr/>
          <p:nvPr/>
        </p:nvSpPr>
        <p:spPr>
          <a:xfrm>
            <a:off x="6800045" y="5613377"/>
            <a:ext cx="2996333" cy="646331"/>
          </a:xfrm>
          <a:prstGeom prst="rect">
            <a:avLst/>
          </a:prstGeom>
        </p:spPr>
        <p:txBody>
          <a:bodyPr wrap="none">
            <a:spAutoFit/>
          </a:bodyPr>
          <a:lstStyle/>
          <a:p>
            <a:r>
              <a:rPr lang="tr-TR" dirty="0">
                <a:solidFill>
                  <a:schemeClr val="bg1"/>
                </a:solidFill>
                <a:latin typeface="Oswald" panose="02000503000000000000" pitchFamily="2" charset="0"/>
              </a:rPr>
              <a:t>Web Sitesi:</a:t>
            </a:r>
          </a:p>
          <a:p>
            <a:r>
              <a:rPr lang="tr-TR" dirty="0">
                <a:solidFill>
                  <a:schemeClr val="bg1"/>
                </a:solidFill>
                <a:latin typeface="Oswald" panose="02000503000000000000" pitchFamily="2" charset="0"/>
              </a:rPr>
              <a:t>http://www.ogrde.yildiz.edu.tr/</a:t>
            </a:r>
          </a:p>
        </p:txBody>
      </p:sp>
    </p:spTree>
    <p:extLst>
      <p:ext uri="{BB962C8B-B14F-4D97-AF65-F5344CB8AC3E}">
        <p14:creationId xmlns:p14="http://schemas.microsoft.com/office/powerpoint/2010/main" val="3492416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2150919" y="1511795"/>
            <a:ext cx="7952509" cy="5443926"/>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tr-TR" dirty="0">
                <a:solidFill>
                  <a:schemeClr val="bg1"/>
                </a:solidFill>
                <a:latin typeface="Oswald" panose="02000503000000000000" pitchFamily="2" charset="0"/>
              </a:rPr>
              <a:t>Erasmus+ programı (kısaca) bir öğrenci değişim programıdır.</a:t>
            </a:r>
          </a:p>
          <a:p>
            <a:pPr marL="285750" indent="-285750" algn="just">
              <a:lnSpc>
                <a:spcPct val="150000"/>
              </a:lnSpc>
              <a:buFont typeface="Arial" panose="020B0604020202020204" pitchFamily="34" charset="0"/>
              <a:buChar char="•"/>
            </a:pPr>
            <a:r>
              <a:rPr lang="tr-TR" dirty="0">
                <a:solidFill>
                  <a:schemeClr val="bg1"/>
                </a:solidFill>
                <a:latin typeface="Oswald" panose="02000503000000000000" pitchFamily="2" charset="0"/>
              </a:rPr>
              <a:t>Erasmus programı, yükseköğretim kurumlarının birbirleri ile işbirliği yapmalarını teşvik etmeye yönelik kurulan bir Avrupa Birliği programıdır.</a:t>
            </a:r>
          </a:p>
          <a:p>
            <a:pPr marL="285750" indent="-285750" algn="just">
              <a:lnSpc>
                <a:spcPct val="150000"/>
              </a:lnSpc>
              <a:buFont typeface="Arial" panose="020B0604020202020204" pitchFamily="34" charset="0"/>
              <a:buChar char="•"/>
            </a:pPr>
            <a:r>
              <a:rPr lang="tr-TR" dirty="0">
                <a:solidFill>
                  <a:schemeClr val="bg1"/>
                </a:solidFill>
                <a:latin typeface="Oswald" panose="02000503000000000000" pitchFamily="2" charset="0"/>
              </a:rPr>
              <a:t>Lisans öğrencilerine yönelik yurtdışı eğitim ve staj imkanları sunmaktadır.</a:t>
            </a:r>
          </a:p>
          <a:p>
            <a:pPr marL="285750" indent="-285750" algn="just">
              <a:lnSpc>
                <a:spcPct val="150000"/>
              </a:lnSpc>
              <a:buFont typeface="Arial" panose="020B0604020202020204" pitchFamily="34" charset="0"/>
              <a:buChar char="•"/>
            </a:pPr>
            <a:r>
              <a:rPr lang="tr-TR" dirty="0">
                <a:solidFill>
                  <a:schemeClr val="bg1"/>
                </a:solidFill>
                <a:latin typeface="Oswald" panose="02000503000000000000" pitchFamily="2" charset="0"/>
              </a:rPr>
              <a:t>Öğrenciler en az 3 ay en fazla 12 ay süreyle programdan faydalanabilir.</a:t>
            </a:r>
          </a:p>
          <a:p>
            <a:pPr marL="285750" indent="-285750" algn="just">
              <a:lnSpc>
                <a:spcPct val="150000"/>
              </a:lnSpc>
              <a:buFont typeface="Arial" panose="020B0604020202020204" pitchFamily="34" charset="0"/>
              <a:buChar char="•"/>
            </a:pPr>
            <a:r>
              <a:rPr lang="tr-TR" dirty="0">
                <a:solidFill>
                  <a:schemeClr val="bg1"/>
                </a:solidFill>
                <a:latin typeface="Oswald" panose="02000503000000000000" pitchFamily="2" charset="0"/>
              </a:rPr>
              <a:t>Staj hareketliliği süreleri en az 2 en fazla 12 aydır.</a:t>
            </a:r>
          </a:p>
          <a:p>
            <a:pPr marL="285750" indent="-285750" algn="just">
              <a:lnSpc>
                <a:spcPct val="150000"/>
              </a:lnSpc>
              <a:buFont typeface="Arial" panose="020B0604020202020204" pitchFamily="34" charset="0"/>
              <a:buChar char="•"/>
            </a:pPr>
            <a:r>
              <a:rPr lang="tr-TR" dirty="0">
                <a:solidFill>
                  <a:schemeClr val="bg1"/>
                </a:solidFill>
                <a:latin typeface="Oswald" panose="02000503000000000000" pitchFamily="2" charset="0"/>
              </a:rPr>
              <a:t>Lisans 1. sınıf öğrencileri programdan faydalanamaz fakat bir sonraki dönem için başvuru yapabilir.</a:t>
            </a:r>
          </a:p>
          <a:p>
            <a:pPr marL="285750" indent="-285750" algn="just">
              <a:lnSpc>
                <a:spcPct val="150000"/>
              </a:lnSpc>
              <a:buFont typeface="Arial" panose="020B0604020202020204" pitchFamily="34" charset="0"/>
              <a:buChar char="•"/>
            </a:pPr>
            <a:r>
              <a:rPr lang="tr-TR" dirty="0">
                <a:solidFill>
                  <a:schemeClr val="bg1"/>
                </a:solidFill>
                <a:latin typeface="Oswald" panose="02000503000000000000" pitchFamily="2" charset="0"/>
              </a:rPr>
              <a:t>Son duyuruya göre başarı ortalaması en az 2.40/4.00 olmalıdır (Bu kriter dönem dönem değişiklik gösterebilir).</a:t>
            </a:r>
          </a:p>
          <a:p>
            <a:pPr marL="285750" indent="-285750" algn="just">
              <a:lnSpc>
                <a:spcPct val="150000"/>
              </a:lnSpc>
              <a:buFont typeface="Arial" panose="020B0604020202020204" pitchFamily="34" charset="0"/>
              <a:buChar char="•"/>
            </a:pPr>
            <a:r>
              <a:rPr lang="tr-TR" dirty="0">
                <a:solidFill>
                  <a:schemeClr val="bg1"/>
                </a:solidFill>
                <a:latin typeface="Oswald" panose="02000503000000000000" pitchFamily="2" charset="0"/>
              </a:rPr>
              <a:t>Değerlendirmede AKTS ort. %50’si ve yabancı dil sınav puanının %50’si alınır.</a:t>
            </a:r>
          </a:p>
          <a:p>
            <a:pPr marL="285750" indent="-285750" algn="just">
              <a:lnSpc>
                <a:spcPct val="150000"/>
              </a:lnSpc>
              <a:buFont typeface="Arial" panose="020B0604020202020204" pitchFamily="34" charset="0"/>
              <a:buChar char="•"/>
            </a:pPr>
            <a:r>
              <a:rPr lang="tr-TR" dirty="0">
                <a:solidFill>
                  <a:schemeClr val="bg1"/>
                </a:solidFill>
                <a:latin typeface="Oswald" panose="02000503000000000000" pitchFamily="2" charset="0"/>
              </a:rPr>
              <a:t>Bölüm ile anlaşmalı olan üniversitelerde Erasmus+ yapılabilir.</a:t>
            </a:r>
          </a:p>
          <a:p>
            <a:pPr marL="285750" indent="-285750" algn="just">
              <a:lnSpc>
                <a:spcPct val="150000"/>
              </a:lnSpc>
              <a:buFont typeface="Arial" panose="020B0604020202020204" pitchFamily="34" charset="0"/>
              <a:buChar char="•"/>
            </a:pPr>
            <a:endParaRPr lang="tr-TR" dirty="0">
              <a:solidFill>
                <a:schemeClr val="bg1"/>
              </a:solidFill>
              <a:latin typeface="Oswald" panose="02000503000000000000" pitchFamily="2" charset="0"/>
            </a:endParaRPr>
          </a:p>
        </p:txBody>
      </p:sp>
      <p:sp>
        <p:nvSpPr>
          <p:cNvPr id="12" name="Rectangle 11"/>
          <p:cNvSpPr/>
          <p:nvPr/>
        </p:nvSpPr>
        <p:spPr>
          <a:xfrm>
            <a:off x="5459388" y="502275"/>
            <a:ext cx="2465801" cy="5455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156" y="-328405"/>
            <a:ext cx="3596033" cy="2004963"/>
          </a:xfrm>
          <a:prstGeom prst="rect">
            <a:avLst/>
          </a:prstGeom>
        </p:spPr>
      </p:pic>
    </p:spTree>
    <p:extLst>
      <p:ext uri="{BB962C8B-B14F-4D97-AF65-F5344CB8AC3E}">
        <p14:creationId xmlns:p14="http://schemas.microsoft.com/office/powerpoint/2010/main" val="2499541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2567829" y="918050"/>
            <a:ext cx="7952509" cy="457882"/>
          </a:xfrm>
          <a:prstGeom prst="rect">
            <a:avLst/>
          </a:prstGeom>
        </p:spPr>
        <p:txBody>
          <a:bodyPr wrap="square">
            <a:spAutoFit/>
          </a:bodyPr>
          <a:lstStyle/>
          <a:p>
            <a:pPr algn="just">
              <a:lnSpc>
                <a:spcPct val="150000"/>
              </a:lnSpc>
            </a:pPr>
            <a:r>
              <a:rPr lang="tr-TR" dirty="0">
                <a:solidFill>
                  <a:schemeClr val="bg1"/>
                </a:solidFill>
                <a:latin typeface="Oswald" panose="02000503000000000000" pitchFamily="2" charset="0"/>
              </a:rPr>
              <a:t>Bölümümüzle güncel olarak anlaşmalı olan üniversitelerin bulunduğu ülkeler:</a:t>
            </a:r>
          </a:p>
        </p:txBody>
      </p:sp>
      <p:pic>
        <p:nvPicPr>
          <p:cNvPr id="4" name="Picture 3"/>
          <p:cNvPicPr>
            <a:picLocks noChangeAspect="1"/>
          </p:cNvPicPr>
          <p:nvPr/>
        </p:nvPicPr>
        <p:blipFill>
          <a:blip r:embed="rId3"/>
          <a:stretch>
            <a:fillRect/>
          </a:stretch>
        </p:blipFill>
        <p:spPr>
          <a:xfrm>
            <a:off x="119038" y="5058809"/>
            <a:ext cx="2448791" cy="1639020"/>
          </a:xfrm>
          <a:prstGeom prst="rect">
            <a:avLst/>
          </a:prstGeom>
        </p:spPr>
      </p:pic>
      <p:pic>
        <p:nvPicPr>
          <p:cNvPr id="5" name="Picture 4"/>
          <p:cNvPicPr>
            <a:picLocks noChangeAspect="1"/>
          </p:cNvPicPr>
          <p:nvPr/>
        </p:nvPicPr>
        <p:blipFill>
          <a:blip r:embed="rId4"/>
          <a:stretch>
            <a:fillRect/>
          </a:stretch>
        </p:blipFill>
        <p:spPr>
          <a:xfrm>
            <a:off x="9622691" y="3204607"/>
            <a:ext cx="2448000" cy="1639020"/>
          </a:xfrm>
          <a:prstGeom prst="rect">
            <a:avLst/>
          </a:prstGeom>
        </p:spPr>
      </p:pic>
      <p:pic>
        <p:nvPicPr>
          <p:cNvPr id="6" name="Picture 5"/>
          <p:cNvPicPr>
            <a:picLocks noChangeAspect="1"/>
          </p:cNvPicPr>
          <p:nvPr/>
        </p:nvPicPr>
        <p:blipFill>
          <a:blip r:embed="rId5"/>
          <a:stretch>
            <a:fillRect/>
          </a:stretch>
        </p:blipFill>
        <p:spPr>
          <a:xfrm>
            <a:off x="9621900" y="1351426"/>
            <a:ext cx="2448791" cy="1638000"/>
          </a:xfrm>
          <a:prstGeom prst="rect">
            <a:avLst/>
          </a:prstGeom>
        </p:spPr>
      </p:pic>
      <p:pic>
        <p:nvPicPr>
          <p:cNvPr id="7" name="Picture 6"/>
          <p:cNvPicPr>
            <a:picLocks noChangeAspect="1"/>
          </p:cNvPicPr>
          <p:nvPr/>
        </p:nvPicPr>
        <p:blipFill>
          <a:blip r:embed="rId6"/>
          <a:stretch>
            <a:fillRect/>
          </a:stretch>
        </p:blipFill>
        <p:spPr>
          <a:xfrm>
            <a:off x="9620109" y="5058809"/>
            <a:ext cx="2450582" cy="163902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829" y="1413897"/>
            <a:ext cx="2448000" cy="1639020"/>
          </a:xfrm>
          <a:prstGeom prst="rect">
            <a:avLst/>
          </a:prstGeom>
        </p:spPr>
      </p:pic>
      <p:pic>
        <p:nvPicPr>
          <p:cNvPr id="12" name="Picture 11"/>
          <p:cNvPicPr>
            <a:picLocks noChangeAspect="1"/>
          </p:cNvPicPr>
          <p:nvPr/>
        </p:nvPicPr>
        <p:blipFill>
          <a:blip r:embed="rId8"/>
          <a:stretch>
            <a:fillRect/>
          </a:stretch>
        </p:blipFill>
        <p:spPr>
          <a:xfrm>
            <a:off x="119038" y="3236353"/>
            <a:ext cx="2450582" cy="1639020"/>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38072" y="1413897"/>
            <a:ext cx="6510003" cy="5283932"/>
          </a:xfrm>
          <a:prstGeom prst="rect">
            <a:avLst/>
          </a:prstGeom>
        </p:spPr>
      </p:pic>
      <p:sp>
        <p:nvSpPr>
          <p:cNvPr id="14" name="Rectangle 13"/>
          <p:cNvSpPr/>
          <p:nvPr/>
        </p:nvSpPr>
        <p:spPr>
          <a:xfrm>
            <a:off x="2881423" y="1424530"/>
            <a:ext cx="2583712" cy="309827"/>
          </a:xfrm>
          <a:prstGeom prst="rect">
            <a:avLst/>
          </a:prstGeom>
          <a:solidFill>
            <a:srgbClr val="E4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Rectangle 14"/>
          <p:cNvSpPr/>
          <p:nvPr/>
        </p:nvSpPr>
        <p:spPr>
          <a:xfrm>
            <a:off x="8506047" y="1531088"/>
            <a:ext cx="723013" cy="457200"/>
          </a:xfrm>
          <a:prstGeom prst="rect">
            <a:avLst/>
          </a:prstGeom>
          <a:solidFill>
            <a:srgbClr val="78FF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Oval 17"/>
          <p:cNvSpPr/>
          <p:nvPr/>
        </p:nvSpPr>
        <p:spPr>
          <a:xfrm>
            <a:off x="3339561" y="5474492"/>
            <a:ext cx="514556" cy="51163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Oval 19"/>
          <p:cNvSpPr/>
          <p:nvPr/>
        </p:nvSpPr>
        <p:spPr>
          <a:xfrm>
            <a:off x="2832570" y="5366681"/>
            <a:ext cx="514556" cy="51163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Oval 20"/>
          <p:cNvSpPr/>
          <p:nvPr/>
        </p:nvSpPr>
        <p:spPr>
          <a:xfrm>
            <a:off x="5000582" y="4896639"/>
            <a:ext cx="514556" cy="51163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Oval 21"/>
          <p:cNvSpPr/>
          <p:nvPr/>
        </p:nvSpPr>
        <p:spPr>
          <a:xfrm>
            <a:off x="6415914" y="2948788"/>
            <a:ext cx="514556" cy="51163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Oval 22"/>
          <p:cNvSpPr/>
          <p:nvPr/>
        </p:nvSpPr>
        <p:spPr>
          <a:xfrm>
            <a:off x="5526312" y="4412134"/>
            <a:ext cx="514556" cy="51163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Oval 23"/>
          <p:cNvSpPr/>
          <p:nvPr/>
        </p:nvSpPr>
        <p:spPr>
          <a:xfrm>
            <a:off x="5835794" y="3671810"/>
            <a:ext cx="580119" cy="51163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Rectangle 24"/>
          <p:cNvSpPr/>
          <p:nvPr/>
        </p:nvSpPr>
        <p:spPr>
          <a:xfrm>
            <a:off x="5427080" y="325475"/>
            <a:ext cx="2465801" cy="5455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96848" y="-505205"/>
            <a:ext cx="3596033" cy="2004963"/>
          </a:xfrm>
          <a:prstGeom prst="rect">
            <a:avLst/>
          </a:prstGeom>
        </p:spPr>
      </p:pic>
      <p:graphicFrame>
        <p:nvGraphicFramePr>
          <p:cNvPr id="2" name="Table 1">
            <a:extLst>
              <a:ext uri="{FF2B5EF4-FFF2-40B4-BE49-F238E27FC236}">
                <a16:creationId xmlns:a16="http://schemas.microsoft.com/office/drawing/2014/main" id="{B8C13462-52EA-7E9A-73C4-C0AA94EE5476}"/>
              </a:ext>
            </a:extLst>
          </p:cNvPr>
          <p:cNvGraphicFramePr>
            <a:graphicFrameLocks noGrp="1"/>
          </p:cNvGraphicFramePr>
          <p:nvPr>
            <p:extLst>
              <p:ext uri="{D42A27DB-BD31-4B8C-83A1-F6EECF244321}">
                <p14:modId xmlns:p14="http://schemas.microsoft.com/office/powerpoint/2010/main" val="2013030759"/>
              </p:ext>
            </p:extLst>
          </p:nvPr>
        </p:nvGraphicFramePr>
        <p:xfrm>
          <a:off x="2832570" y="1422724"/>
          <a:ext cx="2943517" cy="2610558"/>
        </p:xfrm>
        <a:graphic>
          <a:graphicData uri="http://schemas.openxmlformats.org/drawingml/2006/table">
            <a:tbl>
              <a:tblPr>
                <a:tableStyleId>{35758FB7-9AC5-4552-8A53-C91805E547FA}</a:tableStyleId>
              </a:tblPr>
              <a:tblGrid>
                <a:gridCol w="2180824">
                  <a:extLst>
                    <a:ext uri="{9D8B030D-6E8A-4147-A177-3AD203B41FA5}">
                      <a16:colId xmlns:a16="http://schemas.microsoft.com/office/drawing/2014/main" val="1018890522"/>
                    </a:ext>
                  </a:extLst>
                </a:gridCol>
                <a:gridCol w="762693">
                  <a:extLst>
                    <a:ext uri="{9D8B030D-6E8A-4147-A177-3AD203B41FA5}">
                      <a16:colId xmlns:a16="http://schemas.microsoft.com/office/drawing/2014/main" val="2632135982"/>
                    </a:ext>
                  </a:extLst>
                </a:gridCol>
              </a:tblGrid>
              <a:tr h="298691">
                <a:tc>
                  <a:txBody>
                    <a:bodyPr/>
                    <a:lstStyle/>
                    <a:p>
                      <a:pPr algn="ctr" fontAlgn="ctr"/>
                      <a:r>
                        <a:rPr lang="tr-TR" sz="1100" u="none" strike="noStrike" dirty="0" err="1">
                          <a:effectLst/>
                        </a:rPr>
                        <a:t>University</a:t>
                      </a:r>
                      <a:r>
                        <a:rPr lang="tr-TR" sz="1100" u="none" strike="noStrike" dirty="0">
                          <a:effectLst/>
                        </a:rPr>
                        <a:t> of </a:t>
                      </a:r>
                      <a:r>
                        <a:rPr lang="tr-TR" sz="1100" u="none" strike="noStrike" dirty="0" err="1">
                          <a:effectLst/>
                        </a:rPr>
                        <a:t>Calabria</a:t>
                      </a:r>
                      <a:endParaRPr lang="tr-TR"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tr-TR" sz="1100" u="none" strike="noStrike">
                          <a:effectLst/>
                        </a:rPr>
                        <a:t>ITALY</a:t>
                      </a:r>
                      <a:endParaRPr lang="tr-TR"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28291524"/>
                  </a:ext>
                </a:extLst>
              </a:tr>
              <a:tr h="298691">
                <a:tc>
                  <a:txBody>
                    <a:bodyPr/>
                    <a:lstStyle/>
                    <a:p>
                      <a:pPr algn="ctr" fontAlgn="ctr"/>
                      <a:r>
                        <a:rPr lang="tr-TR" sz="1100" u="none" strike="noStrike" dirty="0" err="1">
                          <a:effectLst/>
                        </a:rPr>
                        <a:t>Universidad</a:t>
                      </a:r>
                      <a:r>
                        <a:rPr lang="tr-TR" sz="1100" u="none" strike="noStrike" dirty="0">
                          <a:effectLst/>
                        </a:rPr>
                        <a:t> de </a:t>
                      </a:r>
                      <a:r>
                        <a:rPr lang="tr-TR" sz="1100" u="none" strike="noStrike" dirty="0" err="1">
                          <a:effectLst/>
                        </a:rPr>
                        <a:t>Salamanca</a:t>
                      </a:r>
                      <a:endParaRPr lang="tr-TR"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tr-TR" sz="1100" u="none" strike="noStrike">
                          <a:effectLst/>
                        </a:rPr>
                        <a:t>SPAIN</a:t>
                      </a:r>
                      <a:endParaRPr lang="tr-TR"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854899575"/>
                  </a:ext>
                </a:extLst>
              </a:tr>
              <a:tr h="519721">
                <a:tc>
                  <a:txBody>
                    <a:bodyPr/>
                    <a:lstStyle/>
                    <a:p>
                      <a:pPr algn="ctr" fontAlgn="ctr"/>
                      <a:r>
                        <a:rPr lang="tr-TR" sz="1100" u="none" strike="noStrike" dirty="0">
                          <a:effectLst/>
                        </a:rPr>
                        <a:t>Alpen - Adria Universitat Klagenfurt</a:t>
                      </a:r>
                      <a:endParaRPr lang="tr-TR"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tr-TR" sz="1100" u="none" strike="noStrike">
                          <a:effectLst/>
                        </a:rPr>
                        <a:t>AUSTRIA</a:t>
                      </a:r>
                      <a:endParaRPr lang="tr-TR"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465487460"/>
                  </a:ext>
                </a:extLst>
              </a:tr>
              <a:tr h="298691">
                <a:tc>
                  <a:txBody>
                    <a:bodyPr/>
                    <a:lstStyle/>
                    <a:p>
                      <a:pPr algn="ctr" fontAlgn="ctr"/>
                      <a:r>
                        <a:rPr lang="tr-TR" sz="1100" u="none" strike="noStrike">
                          <a:effectLst/>
                        </a:rPr>
                        <a:t>Riga Technical University</a:t>
                      </a:r>
                      <a:endParaRPr lang="tr-TR"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tr-TR" sz="1100" u="none" strike="noStrike">
                          <a:effectLst/>
                        </a:rPr>
                        <a:t>LATVIA</a:t>
                      </a:r>
                      <a:endParaRPr lang="tr-TR"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263241551"/>
                  </a:ext>
                </a:extLst>
              </a:tr>
              <a:tr h="298691">
                <a:tc>
                  <a:txBody>
                    <a:bodyPr/>
                    <a:lstStyle/>
                    <a:p>
                      <a:pPr algn="ctr" fontAlgn="ctr"/>
                      <a:r>
                        <a:rPr lang="tr-TR" sz="1100" u="none" strike="noStrike">
                          <a:effectLst/>
                        </a:rPr>
                        <a:t>Universidade Nova de Lisboa</a:t>
                      </a:r>
                      <a:endParaRPr lang="tr-TR"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tr-TR" sz="1100" u="none" strike="noStrike">
                          <a:effectLst/>
                        </a:rPr>
                        <a:t>PORTUGAL</a:t>
                      </a:r>
                      <a:endParaRPr lang="tr-TR"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981559664"/>
                  </a:ext>
                </a:extLst>
              </a:tr>
              <a:tr h="298691">
                <a:tc>
                  <a:txBody>
                    <a:bodyPr/>
                    <a:lstStyle/>
                    <a:p>
                      <a:pPr algn="ctr" fontAlgn="ctr"/>
                      <a:r>
                        <a:rPr lang="it-IT" sz="1100" u="none" strike="noStrike" dirty="0">
                          <a:effectLst/>
                        </a:rPr>
                        <a:t>University Degli Studi di Parma</a:t>
                      </a:r>
                      <a:endParaRPr lang="it-IT"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tr-TR" sz="1100" u="none" strike="noStrike">
                          <a:effectLst/>
                        </a:rPr>
                        <a:t>ITALY</a:t>
                      </a:r>
                      <a:endParaRPr lang="tr-TR"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954367781"/>
                  </a:ext>
                </a:extLst>
              </a:tr>
              <a:tr h="298691">
                <a:tc>
                  <a:txBody>
                    <a:bodyPr/>
                    <a:lstStyle/>
                    <a:p>
                      <a:pPr algn="ctr" fontAlgn="ctr"/>
                      <a:r>
                        <a:rPr lang="tr-TR" sz="1100" u="none" strike="noStrike">
                          <a:effectLst/>
                        </a:rPr>
                        <a:t>Politechnika Gdanska</a:t>
                      </a:r>
                      <a:endParaRPr lang="tr-TR"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tr-TR" sz="1100" u="none" strike="noStrike">
                          <a:effectLst/>
                        </a:rPr>
                        <a:t>POLAND</a:t>
                      </a:r>
                      <a:endParaRPr lang="tr-TR"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85473686"/>
                  </a:ext>
                </a:extLst>
              </a:tr>
              <a:tr h="298691">
                <a:tc>
                  <a:txBody>
                    <a:bodyPr/>
                    <a:lstStyle/>
                    <a:p>
                      <a:pPr algn="ctr" fontAlgn="ctr"/>
                      <a:r>
                        <a:rPr lang="tr-TR" sz="1100" u="none" strike="noStrike" dirty="0" err="1">
                          <a:effectLst/>
                        </a:rPr>
                        <a:t>University</a:t>
                      </a:r>
                      <a:r>
                        <a:rPr lang="tr-TR" sz="1100" u="none" strike="noStrike" dirty="0">
                          <a:effectLst/>
                        </a:rPr>
                        <a:t> of </a:t>
                      </a:r>
                      <a:r>
                        <a:rPr lang="tr-TR" sz="1100" u="none" strike="noStrike" dirty="0" err="1">
                          <a:effectLst/>
                        </a:rPr>
                        <a:t>Salerno</a:t>
                      </a:r>
                      <a:endParaRPr lang="tr-TR"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tr-TR" sz="1100" u="none" strike="noStrike" dirty="0">
                          <a:effectLst/>
                        </a:rPr>
                        <a:t>ITALY</a:t>
                      </a:r>
                      <a:endParaRPr lang="tr-TR"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369548646"/>
                  </a:ext>
                </a:extLst>
              </a:tr>
            </a:tbl>
          </a:graphicData>
        </a:graphic>
      </p:graphicFrame>
    </p:spTree>
    <p:extLst>
      <p:ext uri="{BB962C8B-B14F-4D97-AF65-F5344CB8AC3E}">
        <p14:creationId xmlns:p14="http://schemas.microsoft.com/office/powerpoint/2010/main" val="2709399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242FADB-D939-96F4-F6E0-202D177B82BC}"/>
              </a:ext>
            </a:extLst>
          </p:cNvPr>
          <p:cNvPicPr>
            <a:picLocks noChangeAspect="1"/>
          </p:cNvPicPr>
          <p:nvPr/>
        </p:nvPicPr>
        <p:blipFill>
          <a:blip r:embed="rId2"/>
          <a:stretch>
            <a:fillRect/>
          </a:stretch>
        </p:blipFill>
        <p:spPr>
          <a:xfrm>
            <a:off x="3331359" y="643467"/>
            <a:ext cx="5529281"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5545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2703686" y="169333"/>
            <a:ext cx="6937762" cy="830997"/>
          </a:xfrm>
          <a:prstGeom prst="rect">
            <a:avLst/>
          </a:prstGeom>
          <a:noFill/>
        </p:spPr>
        <p:txBody>
          <a:bodyPr wrap="square" rtlCol="0">
            <a:spAutoFit/>
          </a:bodyPr>
          <a:lstStyle/>
          <a:p>
            <a:pPr algn="ctr"/>
            <a:r>
              <a:rPr lang="tr-TR" sz="4800" dirty="0">
                <a:solidFill>
                  <a:schemeClr val="bg1"/>
                </a:solidFill>
                <a:latin typeface="Oswald" panose="02000503000000000000" pitchFamily="2" charset="0"/>
              </a:rPr>
              <a:t>Sosyal Medya Hesaplarımız</a:t>
            </a:r>
          </a:p>
        </p:txBody>
      </p:sp>
      <p:sp>
        <p:nvSpPr>
          <p:cNvPr id="5" name="Rectangle 4"/>
          <p:cNvSpPr/>
          <p:nvPr/>
        </p:nvSpPr>
        <p:spPr>
          <a:xfrm>
            <a:off x="5542525" y="2099648"/>
            <a:ext cx="2807179" cy="646331"/>
          </a:xfrm>
          <a:prstGeom prst="rect">
            <a:avLst/>
          </a:prstGeom>
        </p:spPr>
        <p:txBody>
          <a:bodyPr wrap="none">
            <a:spAutoFit/>
          </a:bodyPr>
          <a:lstStyle/>
          <a:p>
            <a:pPr fontAlgn="base"/>
            <a:r>
              <a:rPr lang="tr-TR" sz="3600" dirty="0">
                <a:solidFill>
                  <a:schemeClr val="bg1"/>
                </a:solidFill>
                <a:latin typeface="Oswald" panose="02000503000000000000" pitchFamily="2" charset="0"/>
              </a:rPr>
              <a:t>@ytuistatistik</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8425" y="1724891"/>
            <a:ext cx="1395846" cy="1395846"/>
          </a:xfrm>
          <a:prstGeom prst="rect">
            <a:avLst/>
          </a:prstGeom>
        </p:spPr>
      </p:pic>
      <p:sp>
        <p:nvSpPr>
          <p:cNvPr id="9" name="Rectangle 8"/>
          <p:cNvSpPr/>
          <p:nvPr/>
        </p:nvSpPr>
        <p:spPr>
          <a:xfrm>
            <a:off x="5542525" y="3656929"/>
            <a:ext cx="3326773" cy="646331"/>
          </a:xfrm>
          <a:prstGeom prst="rect">
            <a:avLst/>
          </a:prstGeom>
        </p:spPr>
        <p:txBody>
          <a:bodyPr wrap="square">
            <a:spAutoFit/>
          </a:bodyPr>
          <a:lstStyle/>
          <a:p>
            <a:pPr fontAlgn="base"/>
            <a:r>
              <a:rPr lang="tr-TR" sz="3600" dirty="0">
                <a:solidFill>
                  <a:schemeClr val="bg1"/>
                </a:solidFill>
                <a:latin typeface="Oswald" panose="02000503000000000000" pitchFamily="2" charset="0"/>
              </a:rPr>
              <a:t>@YTU_istatistik_</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2452" y="3088882"/>
            <a:ext cx="1782427" cy="1782427"/>
          </a:xfrm>
          <a:prstGeom prst="rect">
            <a:avLst/>
          </a:prstGeom>
        </p:spPr>
      </p:pic>
      <p:pic>
        <p:nvPicPr>
          <p:cNvPr id="2050" name="Picture 2" descr="https://upload.wikimedia.org/wikipedia/commons/thumb/f/fb/Facebook_icon_2013.svg/1024px-Facebook_icon_2013.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8637" y="4866386"/>
            <a:ext cx="1155421" cy="115542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542525" y="5120930"/>
            <a:ext cx="3493028" cy="646331"/>
          </a:xfrm>
          <a:prstGeom prst="rect">
            <a:avLst/>
          </a:prstGeom>
        </p:spPr>
        <p:txBody>
          <a:bodyPr wrap="square">
            <a:spAutoFit/>
          </a:bodyPr>
          <a:lstStyle/>
          <a:p>
            <a:pPr fontAlgn="base"/>
            <a:r>
              <a:rPr lang="tr-TR" sz="3600" dirty="0">
                <a:solidFill>
                  <a:schemeClr val="bg1"/>
                </a:solidFill>
                <a:latin typeface="Oswald" panose="02000503000000000000" pitchFamily="2" charset="0"/>
              </a:rPr>
              <a:t>428280947216193</a:t>
            </a:r>
          </a:p>
        </p:txBody>
      </p:sp>
    </p:spTree>
    <p:extLst>
      <p:ext uri="{BB962C8B-B14F-4D97-AF65-F5344CB8AC3E}">
        <p14:creationId xmlns:p14="http://schemas.microsoft.com/office/powerpoint/2010/main" val="2934780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55060" y="5279511"/>
            <a:ext cx="9681882" cy="73988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kern="1200">
                <a:solidFill>
                  <a:schemeClr val="tx1">
                    <a:lumMod val="85000"/>
                    <a:lumOff val="15000"/>
                  </a:schemeClr>
                </a:solidFill>
                <a:latin typeface="+mj-lt"/>
                <a:ea typeface="+mj-ea"/>
                <a:cs typeface="+mj-cs"/>
              </a:rPr>
              <a:t>WEB SİTEMİZ</a:t>
            </a:r>
          </a:p>
        </p:txBody>
      </p:sp>
      <p:sp>
        <p:nvSpPr>
          <p:cNvPr id="11" name="Oval Callout 10"/>
          <p:cNvSpPr/>
          <p:nvPr/>
        </p:nvSpPr>
        <p:spPr>
          <a:xfrm>
            <a:off x="2426447" y="6019391"/>
            <a:ext cx="7315199" cy="336959"/>
          </a:xfrm>
          <a:prstGeom prst="wedgeEllipseCallout">
            <a:avLst>
              <a:gd name="adj1" fmla="val -71987"/>
              <a:gd name="adj2" fmla="val -36324"/>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rmAutofit/>
          </a:bodyPr>
          <a:lstStyle/>
          <a:p>
            <a:pPr algn="ctr">
              <a:lnSpc>
                <a:spcPct val="90000"/>
              </a:lnSpc>
              <a:spcBef>
                <a:spcPts val="1000"/>
              </a:spcBef>
            </a:pPr>
            <a:r>
              <a:rPr lang="en-US" sz="1000" kern="1200">
                <a:solidFill>
                  <a:schemeClr val="tx1">
                    <a:lumMod val="85000"/>
                    <a:lumOff val="15000"/>
                  </a:schemeClr>
                </a:solidFill>
                <a:latin typeface="+mn-lt"/>
                <a:ea typeface="+mn-ea"/>
                <a:cs typeface="+mn-cs"/>
              </a:rPr>
              <a:t>www.ist.yildiz.edu.tr</a:t>
            </a:r>
          </a:p>
        </p:txBody>
      </p:sp>
      <p:pic>
        <p:nvPicPr>
          <p:cNvPr id="3" name="Picture 2">
            <a:extLst>
              <a:ext uri="{FF2B5EF4-FFF2-40B4-BE49-F238E27FC236}">
                <a16:creationId xmlns:a16="http://schemas.microsoft.com/office/drawing/2014/main" id="{776F57A9-D07E-555E-4193-73977E3E450D}"/>
              </a:ext>
            </a:extLst>
          </p:cNvPr>
          <p:cNvPicPr>
            <a:picLocks noChangeAspect="1"/>
          </p:cNvPicPr>
          <p:nvPr/>
        </p:nvPicPr>
        <p:blipFill>
          <a:blip r:embed="rId2"/>
          <a:stretch>
            <a:fillRect/>
          </a:stretch>
        </p:blipFill>
        <p:spPr>
          <a:xfrm>
            <a:off x="2590196" y="579473"/>
            <a:ext cx="7011606" cy="4224493"/>
          </a:xfrm>
          <a:prstGeom prst="rect">
            <a:avLst/>
          </a:prstGeom>
        </p:spPr>
      </p:pic>
    </p:spTree>
    <p:extLst>
      <p:ext uri="{BB962C8B-B14F-4D97-AF65-F5344CB8AC3E}">
        <p14:creationId xmlns:p14="http://schemas.microsoft.com/office/powerpoint/2010/main" val="1423946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p:cNvSpPr txBox="1"/>
          <p:nvPr/>
        </p:nvSpPr>
        <p:spPr>
          <a:xfrm>
            <a:off x="1137034" y="609600"/>
            <a:ext cx="4784796" cy="133084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kern="1200">
                <a:solidFill>
                  <a:schemeClr val="tx1"/>
                </a:solidFill>
                <a:latin typeface="+mj-lt"/>
                <a:ea typeface="+mj-ea"/>
                <a:cs typeface="+mj-cs"/>
              </a:rPr>
              <a:t>Kazanılan Derece Gereklilikleri ve Kurallar</a:t>
            </a:r>
          </a:p>
        </p:txBody>
      </p:sp>
      <p:sp>
        <p:nvSpPr>
          <p:cNvPr id="2" name="Rectangle 1"/>
          <p:cNvSpPr/>
          <p:nvPr/>
        </p:nvSpPr>
        <p:spPr>
          <a:xfrm>
            <a:off x="1137034" y="2194102"/>
            <a:ext cx="4438036" cy="3908585"/>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2000"/>
              <a:t>Bu programda öğrenim gören öğrencilerin, mezun olabilmek için 4.00 üzerinden en az 2.00 Genel Not Ortalamasına sahip olmaları ve öğretim programlarında öngörülen tüm derslerden en az DC notu alarak başarılı olmaları gerekmektedir. </a:t>
            </a:r>
          </a:p>
          <a:p>
            <a:pPr marL="342900" indent="-228600">
              <a:lnSpc>
                <a:spcPct val="90000"/>
              </a:lnSpc>
              <a:spcAft>
                <a:spcPts val="600"/>
              </a:spcAft>
              <a:buFont typeface="Arial" panose="020B0604020202020204" pitchFamily="34" charset="0"/>
              <a:buChar char="•"/>
            </a:pPr>
            <a:r>
              <a:rPr lang="en-US" sz="2000"/>
              <a:t>Bir dersin başarı değerlendirmesinde; not ortalamasının, 100 tam not üzerinden en az 40 olması gerekir.</a:t>
            </a:r>
          </a:p>
          <a:p>
            <a:pPr marL="342900" indent="-228600">
              <a:lnSpc>
                <a:spcPct val="90000"/>
              </a:lnSpc>
              <a:spcAft>
                <a:spcPts val="600"/>
              </a:spcAft>
              <a:buFont typeface="Arial" panose="020B0604020202020204" pitchFamily="34" charset="0"/>
              <a:buChar char="•"/>
            </a:pPr>
            <a:r>
              <a:rPr lang="en-US" sz="2000"/>
              <a:t>Öğrencilerin aynı zamanda zorunlu stajlarını belirtilen sürede ve özellikte tamamlamaları gerekmektedir.</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0610" y="2107643"/>
            <a:ext cx="4737650" cy="2664928"/>
          </a:xfrm>
          <a:prstGeom prst="rect">
            <a:avLst/>
          </a:prstGeom>
        </p:spPr>
      </p:pic>
    </p:spTree>
    <p:extLst>
      <p:ext uri="{BB962C8B-B14F-4D97-AF65-F5344CB8AC3E}">
        <p14:creationId xmlns:p14="http://schemas.microsoft.com/office/powerpoint/2010/main" val="3957209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55060" y="5279511"/>
            <a:ext cx="9681882" cy="73988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kern="1200">
                <a:solidFill>
                  <a:schemeClr val="tx1">
                    <a:lumMod val="85000"/>
                    <a:lumOff val="15000"/>
                  </a:schemeClr>
                </a:solidFill>
                <a:latin typeface="+mj-lt"/>
                <a:ea typeface="+mj-ea"/>
                <a:cs typeface="+mj-cs"/>
              </a:rPr>
              <a:t>Başarı Değerlendirmesi</a:t>
            </a:r>
          </a:p>
        </p:txBody>
      </p:sp>
      <p:sp>
        <p:nvSpPr>
          <p:cNvPr id="4" name="Rectangle 3"/>
          <p:cNvSpPr/>
          <p:nvPr/>
        </p:nvSpPr>
        <p:spPr>
          <a:xfrm>
            <a:off x="2426447" y="6019391"/>
            <a:ext cx="7315199" cy="336959"/>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t">
            <a:normAutofit lnSpcReduction="10000"/>
          </a:bodyPr>
          <a:lstStyle/>
          <a:p>
            <a:pPr algn="ctr">
              <a:lnSpc>
                <a:spcPct val="90000"/>
              </a:lnSpc>
              <a:spcBef>
                <a:spcPts val="1000"/>
              </a:spcBef>
            </a:pPr>
            <a:r>
              <a:rPr lang="en-US" sz="400" b="0" i="0" kern="1200">
                <a:solidFill>
                  <a:schemeClr val="tx1">
                    <a:lumMod val="85000"/>
                    <a:lumOff val="15000"/>
                  </a:schemeClr>
                </a:solidFill>
                <a:effectLst/>
                <a:latin typeface="+mn-lt"/>
                <a:ea typeface="+mn-ea"/>
                <a:cs typeface="+mn-cs"/>
              </a:rPr>
              <a:t>G: Geçer</a:t>
            </a:r>
            <a:br>
              <a:rPr lang="en-US" sz="400" kern="1200">
                <a:solidFill>
                  <a:schemeClr val="tx1">
                    <a:lumMod val="85000"/>
                    <a:lumOff val="15000"/>
                  </a:schemeClr>
                </a:solidFill>
                <a:latin typeface="+mn-lt"/>
                <a:ea typeface="+mn-ea"/>
                <a:cs typeface="+mn-cs"/>
              </a:rPr>
            </a:br>
            <a:r>
              <a:rPr lang="en-US" sz="400" b="0" i="0" kern="1200">
                <a:solidFill>
                  <a:schemeClr val="tx1">
                    <a:lumMod val="85000"/>
                    <a:lumOff val="15000"/>
                  </a:schemeClr>
                </a:solidFill>
                <a:effectLst/>
                <a:latin typeface="+mn-lt"/>
                <a:ea typeface="+mn-ea"/>
                <a:cs typeface="+mn-cs"/>
              </a:rPr>
              <a:t>K: Kalır</a:t>
            </a:r>
            <a:br>
              <a:rPr lang="en-US" sz="400" kern="1200">
                <a:solidFill>
                  <a:schemeClr val="tx1">
                    <a:lumMod val="85000"/>
                    <a:lumOff val="15000"/>
                  </a:schemeClr>
                </a:solidFill>
                <a:latin typeface="+mn-lt"/>
                <a:ea typeface="+mn-ea"/>
                <a:cs typeface="+mn-cs"/>
              </a:rPr>
            </a:br>
            <a:r>
              <a:rPr lang="en-US" sz="400" b="0" i="0" kern="1200">
                <a:solidFill>
                  <a:schemeClr val="tx1">
                    <a:lumMod val="85000"/>
                    <a:lumOff val="15000"/>
                  </a:schemeClr>
                </a:solidFill>
                <a:effectLst/>
                <a:latin typeface="+mn-lt"/>
                <a:ea typeface="+mn-ea"/>
                <a:cs typeface="+mn-cs"/>
              </a:rPr>
              <a:t>İ: İzinli</a:t>
            </a:r>
            <a:br>
              <a:rPr lang="en-US" sz="400" kern="1200">
                <a:solidFill>
                  <a:schemeClr val="tx1">
                    <a:lumMod val="85000"/>
                    <a:lumOff val="15000"/>
                  </a:schemeClr>
                </a:solidFill>
                <a:latin typeface="+mn-lt"/>
                <a:ea typeface="+mn-ea"/>
                <a:cs typeface="+mn-cs"/>
              </a:rPr>
            </a:br>
            <a:r>
              <a:rPr lang="en-US" sz="400" b="0" i="0" kern="1200">
                <a:solidFill>
                  <a:schemeClr val="tx1">
                    <a:lumMod val="85000"/>
                    <a:lumOff val="15000"/>
                  </a:schemeClr>
                </a:solidFill>
                <a:effectLst/>
                <a:latin typeface="+mn-lt"/>
                <a:ea typeface="+mn-ea"/>
                <a:cs typeface="+mn-cs"/>
              </a:rPr>
              <a:t>M: Muaf</a:t>
            </a:r>
            <a:br>
              <a:rPr lang="en-US" sz="400" kern="1200">
                <a:solidFill>
                  <a:schemeClr val="tx1">
                    <a:lumMod val="85000"/>
                    <a:lumOff val="15000"/>
                  </a:schemeClr>
                </a:solidFill>
                <a:latin typeface="+mn-lt"/>
                <a:ea typeface="+mn-ea"/>
                <a:cs typeface="+mn-cs"/>
              </a:rPr>
            </a:br>
            <a:r>
              <a:rPr lang="en-US" sz="400" b="0" i="0" kern="1200">
                <a:solidFill>
                  <a:schemeClr val="tx1">
                    <a:lumMod val="85000"/>
                    <a:lumOff val="15000"/>
                  </a:schemeClr>
                </a:solidFill>
                <a:effectLst/>
                <a:latin typeface="+mn-lt"/>
                <a:ea typeface="+mn-ea"/>
                <a:cs typeface="+mn-cs"/>
              </a:rPr>
              <a:t>E: Eksik</a:t>
            </a:r>
            <a:endParaRPr lang="en-US" sz="400" kern="1200">
              <a:solidFill>
                <a:schemeClr val="tx1">
                  <a:lumMod val="85000"/>
                  <a:lumOff val="15000"/>
                </a:schemeClr>
              </a:solidFill>
              <a:latin typeface="+mn-lt"/>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084276166"/>
              </p:ext>
            </p:extLst>
          </p:nvPr>
        </p:nvGraphicFramePr>
        <p:xfrm>
          <a:off x="3382138" y="579473"/>
          <a:ext cx="5427725" cy="4224494"/>
        </p:xfrm>
        <a:graphic>
          <a:graphicData uri="http://schemas.openxmlformats.org/drawingml/2006/table">
            <a:tbl>
              <a:tblPr firstRow="1" bandRow="1">
                <a:solidFill>
                  <a:srgbClr val="F7F7F7"/>
                </a:solidFill>
              </a:tblPr>
              <a:tblGrid>
                <a:gridCol w="1824954">
                  <a:extLst>
                    <a:ext uri="{9D8B030D-6E8A-4147-A177-3AD203B41FA5}">
                      <a16:colId xmlns:a16="http://schemas.microsoft.com/office/drawing/2014/main" val="20000"/>
                    </a:ext>
                  </a:extLst>
                </a:gridCol>
                <a:gridCol w="1777817">
                  <a:extLst>
                    <a:ext uri="{9D8B030D-6E8A-4147-A177-3AD203B41FA5}">
                      <a16:colId xmlns:a16="http://schemas.microsoft.com/office/drawing/2014/main" val="20001"/>
                    </a:ext>
                  </a:extLst>
                </a:gridCol>
                <a:gridCol w="1824954">
                  <a:extLst>
                    <a:ext uri="{9D8B030D-6E8A-4147-A177-3AD203B41FA5}">
                      <a16:colId xmlns:a16="http://schemas.microsoft.com/office/drawing/2014/main" val="20002"/>
                    </a:ext>
                  </a:extLst>
                </a:gridCol>
              </a:tblGrid>
              <a:tr h="402294">
                <a:tc>
                  <a:txBody>
                    <a:bodyPr/>
                    <a:lstStyle/>
                    <a:p>
                      <a:pPr algn="ctr" fontAlgn="ctr"/>
                      <a:r>
                        <a:rPr lang="tr-TR" sz="700" b="1" cap="all" spc="60">
                          <a:solidFill>
                            <a:schemeClr val="tx1"/>
                          </a:solidFill>
                          <a:effectLst/>
                          <a:latin typeface="Oswald" panose="02000503000000000000" pitchFamily="2" charset="0"/>
                        </a:rPr>
                        <a:t>Başarı Notu</a:t>
                      </a:r>
                      <a:br>
                        <a:rPr lang="tr-TR" sz="700" b="1" cap="all" spc="60">
                          <a:solidFill>
                            <a:schemeClr val="tx1"/>
                          </a:solidFill>
                          <a:effectLst/>
                          <a:latin typeface="Oswald" panose="02000503000000000000" pitchFamily="2" charset="0"/>
                        </a:rPr>
                      </a:br>
                      <a:endParaRPr lang="tr-TR" sz="700" b="1" cap="all" spc="60">
                        <a:solidFill>
                          <a:schemeClr val="tx1"/>
                        </a:solidFill>
                        <a:effectLst/>
                        <a:latin typeface="Oswald" panose="02000503000000000000" pitchFamily="2" charset="0"/>
                      </a:endParaRPr>
                    </a:p>
                  </a:txBody>
                  <a:tcPr marL="81546" marR="81546" marT="81546" marB="81546">
                    <a:lnL w="12700" cmpd="sng">
                      <a:noFill/>
                    </a:lnL>
                    <a:lnR w="12700" cmpd="sng">
                      <a:noFill/>
                    </a:lnR>
                    <a:lnT w="12700" cmpd="sng">
                      <a:noFill/>
                    </a:lnT>
                    <a:lnB w="38100" cmpd="sng">
                      <a:noFill/>
                    </a:lnB>
                    <a:noFill/>
                  </a:tcPr>
                </a:tc>
                <a:tc>
                  <a:txBody>
                    <a:bodyPr/>
                    <a:lstStyle/>
                    <a:p>
                      <a:pPr algn="ctr" fontAlgn="ctr"/>
                      <a:r>
                        <a:rPr lang="tr-TR" sz="700" b="1" cap="all" spc="60">
                          <a:solidFill>
                            <a:schemeClr val="tx1"/>
                          </a:solidFill>
                          <a:effectLst/>
                          <a:latin typeface="Oswald" panose="02000503000000000000" pitchFamily="2" charset="0"/>
                        </a:rPr>
                        <a:t>Katsayı</a:t>
                      </a:r>
                      <a:br>
                        <a:rPr lang="tr-TR" sz="700" b="1" cap="all" spc="60">
                          <a:solidFill>
                            <a:schemeClr val="tx1"/>
                          </a:solidFill>
                          <a:effectLst/>
                          <a:latin typeface="Oswald" panose="02000503000000000000" pitchFamily="2" charset="0"/>
                        </a:rPr>
                      </a:br>
                      <a:endParaRPr lang="tr-TR" sz="700" b="1" cap="all" spc="60">
                        <a:solidFill>
                          <a:schemeClr val="tx1"/>
                        </a:solidFill>
                        <a:effectLst/>
                        <a:latin typeface="Oswald" panose="02000503000000000000" pitchFamily="2" charset="0"/>
                      </a:endParaRPr>
                    </a:p>
                  </a:txBody>
                  <a:tcPr marL="81546" marR="81546" marT="81546" marB="81546">
                    <a:lnL w="12700" cmpd="sng">
                      <a:noFill/>
                    </a:lnL>
                    <a:lnR w="12700" cmpd="sng">
                      <a:noFill/>
                    </a:lnR>
                    <a:lnT w="12700" cmpd="sng">
                      <a:noFill/>
                    </a:lnT>
                    <a:lnB w="38100" cmpd="sng">
                      <a:noFill/>
                    </a:lnB>
                    <a:noFill/>
                  </a:tcPr>
                </a:tc>
                <a:tc>
                  <a:txBody>
                    <a:bodyPr/>
                    <a:lstStyle/>
                    <a:p>
                      <a:pPr algn="ctr" fontAlgn="ctr"/>
                      <a:r>
                        <a:rPr lang="tr-TR" sz="700" b="1" cap="all" spc="60">
                          <a:solidFill>
                            <a:schemeClr val="tx1"/>
                          </a:solidFill>
                          <a:effectLst/>
                          <a:latin typeface="Oswald" panose="02000503000000000000" pitchFamily="2" charset="0"/>
                        </a:rPr>
                        <a:t>Açıklama</a:t>
                      </a:r>
                      <a:br>
                        <a:rPr lang="tr-TR" sz="700" b="1" cap="all" spc="60">
                          <a:solidFill>
                            <a:schemeClr val="tx1"/>
                          </a:solidFill>
                          <a:effectLst/>
                          <a:latin typeface="Oswald" panose="02000503000000000000" pitchFamily="2" charset="0"/>
                        </a:rPr>
                      </a:br>
                      <a:endParaRPr lang="tr-TR" sz="700" b="1" cap="all" spc="60">
                        <a:solidFill>
                          <a:schemeClr val="tx1"/>
                        </a:solidFill>
                        <a:effectLst/>
                        <a:latin typeface="Oswald" panose="02000503000000000000" pitchFamily="2" charset="0"/>
                      </a:endParaRPr>
                    </a:p>
                  </a:txBody>
                  <a:tcPr marL="81546" marR="81546" marT="81546" marB="81546">
                    <a:lnL w="12700" cmpd="sng">
                      <a:noFill/>
                    </a:lnL>
                    <a:lnR w="12700" cmpd="sng">
                      <a:noFill/>
                    </a:lnR>
                    <a:lnT w="12700" cmpd="sng">
                      <a:noFill/>
                    </a:lnT>
                    <a:lnB w="38100" cmpd="sng">
                      <a:noFill/>
                    </a:lnB>
                    <a:noFill/>
                  </a:tcPr>
                </a:tc>
                <a:extLst>
                  <a:ext uri="{0D108BD9-81ED-4DB2-BD59-A6C34878D82A}">
                    <a16:rowId xmlns:a16="http://schemas.microsoft.com/office/drawing/2014/main" val="10000"/>
                  </a:ext>
                </a:extLst>
              </a:tr>
              <a:tr h="382220">
                <a:tc>
                  <a:txBody>
                    <a:bodyPr/>
                    <a:lstStyle/>
                    <a:p>
                      <a:pPr algn="ctr" fontAlgn="ctr"/>
                      <a:r>
                        <a:rPr lang="tr-TR" sz="1000" b="0" cap="none" spc="0">
                          <a:solidFill>
                            <a:schemeClr val="tx1"/>
                          </a:solidFill>
                          <a:effectLst/>
                          <a:latin typeface="Oswald" panose="02000503000000000000" pitchFamily="2" charset="0"/>
                        </a:rPr>
                        <a:t>AA</a:t>
                      </a:r>
                      <a:br>
                        <a:rPr lang="tr-TR" sz="1000" b="0" cap="none" spc="0">
                          <a:solidFill>
                            <a:schemeClr val="tx1"/>
                          </a:solidFill>
                          <a:effectLst/>
                          <a:latin typeface="Oswald" panose="02000503000000000000" pitchFamily="2" charset="0"/>
                        </a:rPr>
                      </a:br>
                      <a:endParaRPr lang="tr-TR" sz="1000" b="0" cap="none" spc="0">
                        <a:solidFill>
                          <a:schemeClr val="tx1"/>
                        </a:solidFill>
                        <a:effectLst/>
                        <a:latin typeface="Oswald" panose="02000503000000000000" pitchFamily="2" charset="0"/>
                      </a:endParaRPr>
                    </a:p>
                  </a:txBody>
                  <a:tcPr marL="32338" marR="32338" marT="16169" marB="54364">
                    <a:lnL w="12700" cmpd="sng">
                      <a:noFill/>
                      <a:prstDash val="solid"/>
                    </a:lnL>
                    <a:lnR w="12700" cmpd="sng">
                      <a:noFill/>
                      <a:prstDash val="solid"/>
                    </a:lnR>
                    <a:lnT w="38100" cmpd="sng">
                      <a:noFill/>
                    </a:lnT>
                    <a:lnB w="12700" cmpd="sng">
                      <a:noFill/>
                      <a:prstDash val="solid"/>
                    </a:lnB>
                    <a:solidFill>
                      <a:srgbClr val="F7F7F7"/>
                    </a:solidFill>
                  </a:tcPr>
                </a:tc>
                <a:tc>
                  <a:txBody>
                    <a:bodyPr/>
                    <a:lstStyle/>
                    <a:p>
                      <a:pPr algn="ctr" fontAlgn="ctr"/>
                      <a:r>
                        <a:rPr lang="tr-TR" sz="1000" b="0" cap="none" spc="0">
                          <a:solidFill>
                            <a:schemeClr val="tx1"/>
                          </a:solidFill>
                          <a:effectLst/>
                          <a:latin typeface="Oswald" panose="02000503000000000000" pitchFamily="2" charset="0"/>
                        </a:rPr>
                        <a:t>4.00</a:t>
                      </a:r>
                      <a:br>
                        <a:rPr lang="tr-TR" sz="1000" b="0" cap="none" spc="0">
                          <a:solidFill>
                            <a:schemeClr val="tx1"/>
                          </a:solidFill>
                          <a:effectLst/>
                          <a:latin typeface="Oswald" panose="02000503000000000000" pitchFamily="2" charset="0"/>
                        </a:rPr>
                      </a:br>
                      <a:endParaRPr lang="tr-TR" sz="1000" b="0" cap="none" spc="0">
                        <a:solidFill>
                          <a:schemeClr val="tx1"/>
                        </a:solidFill>
                        <a:effectLst/>
                        <a:latin typeface="Oswald" panose="02000503000000000000" pitchFamily="2" charset="0"/>
                      </a:endParaRPr>
                    </a:p>
                  </a:txBody>
                  <a:tcPr marL="32338" marR="32338" marT="16169" marB="54364">
                    <a:lnL w="12700" cmpd="sng">
                      <a:noFill/>
                      <a:prstDash val="solid"/>
                    </a:lnL>
                    <a:lnR w="12700" cmpd="sng">
                      <a:noFill/>
                      <a:prstDash val="solid"/>
                    </a:lnR>
                    <a:lnT w="38100" cmpd="sng">
                      <a:noFill/>
                    </a:lnT>
                    <a:lnB w="12700" cmpd="sng">
                      <a:noFill/>
                      <a:prstDash val="solid"/>
                    </a:lnB>
                    <a:solidFill>
                      <a:srgbClr val="F7F7F7"/>
                    </a:solidFill>
                  </a:tcPr>
                </a:tc>
                <a:tc>
                  <a:txBody>
                    <a:bodyPr/>
                    <a:lstStyle/>
                    <a:p>
                      <a:pPr algn="ctr" fontAlgn="ctr"/>
                      <a:r>
                        <a:rPr lang="tr-TR" sz="1000" b="0" cap="none" spc="0">
                          <a:solidFill>
                            <a:schemeClr val="tx1"/>
                          </a:solidFill>
                          <a:effectLst/>
                          <a:latin typeface="Oswald" panose="02000503000000000000" pitchFamily="2" charset="0"/>
                        </a:rPr>
                        <a:t>Mükemmel</a:t>
                      </a:r>
                      <a:br>
                        <a:rPr lang="tr-TR" sz="1000" b="0" cap="none" spc="0">
                          <a:solidFill>
                            <a:schemeClr val="tx1"/>
                          </a:solidFill>
                          <a:effectLst/>
                          <a:latin typeface="Oswald" panose="02000503000000000000" pitchFamily="2" charset="0"/>
                        </a:rPr>
                      </a:br>
                      <a:endParaRPr lang="tr-TR" sz="1000" b="0" cap="none" spc="0">
                        <a:solidFill>
                          <a:schemeClr val="tx1"/>
                        </a:solidFill>
                        <a:effectLst/>
                        <a:latin typeface="Oswald" panose="02000503000000000000" pitchFamily="2" charset="0"/>
                      </a:endParaRPr>
                    </a:p>
                  </a:txBody>
                  <a:tcPr marL="32338" marR="32338" marT="16169" marB="54364">
                    <a:lnL w="12700" cmpd="sng">
                      <a:noFill/>
                      <a:prstDash val="solid"/>
                    </a:lnL>
                    <a:lnR w="12700" cmpd="sng">
                      <a:noFill/>
                      <a:prstDash val="solid"/>
                    </a:lnR>
                    <a:lnT w="38100" cmpd="sng">
                      <a:noFill/>
                    </a:lnT>
                    <a:lnB w="12700" cmpd="sng">
                      <a:noFill/>
                      <a:prstDash val="solid"/>
                    </a:lnB>
                    <a:solidFill>
                      <a:srgbClr val="F7F7F7"/>
                    </a:solidFill>
                  </a:tcPr>
                </a:tc>
                <a:extLst>
                  <a:ext uri="{0D108BD9-81ED-4DB2-BD59-A6C34878D82A}">
                    <a16:rowId xmlns:a16="http://schemas.microsoft.com/office/drawing/2014/main" val="10001"/>
                  </a:ext>
                </a:extLst>
              </a:tr>
              <a:tr h="382220">
                <a:tc>
                  <a:txBody>
                    <a:bodyPr/>
                    <a:lstStyle/>
                    <a:p>
                      <a:pPr algn="ctr" fontAlgn="ctr"/>
                      <a:r>
                        <a:rPr lang="tr-TR" sz="1000" b="0" cap="none" spc="0">
                          <a:solidFill>
                            <a:schemeClr val="tx1"/>
                          </a:solidFill>
                          <a:effectLst/>
                          <a:latin typeface="Oswald" panose="02000503000000000000" pitchFamily="2" charset="0"/>
                        </a:rPr>
                        <a:t>BA</a:t>
                      </a:r>
                      <a:br>
                        <a:rPr lang="tr-TR" sz="1000" b="0" cap="none" spc="0">
                          <a:solidFill>
                            <a:schemeClr val="tx1"/>
                          </a:solidFill>
                          <a:effectLst/>
                          <a:latin typeface="Oswald" panose="02000503000000000000" pitchFamily="2" charset="0"/>
                        </a:rPr>
                      </a:br>
                      <a:endParaRPr lang="tr-TR" sz="1000" b="0" cap="none" spc="0">
                        <a:solidFill>
                          <a:schemeClr val="tx1"/>
                        </a:solidFill>
                        <a:effectLst/>
                        <a:latin typeface="Oswald" panose="02000503000000000000" pitchFamily="2" charset="0"/>
                      </a:endParaRPr>
                    </a:p>
                  </a:txBody>
                  <a:tcPr marL="32338" marR="32338" marT="16169" marB="5436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fontAlgn="ctr"/>
                      <a:r>
                        <a:rPr lang="tr-TR" sz="1000" b="0" cap="none" spc="0">
                          <a:solidFill>
                            <a:schemeClr val="tx1"/>
                          </a:solidFill>
                          <a:effectLst/>
                          <a:latin typeface="Oswald" panose="02000503000000000000" pitchFamily="2" charset="0"/>
                        </a:rPr>
                        <a:t>3.50</a:t>
                      </a:r>
                      <a:br>
                        <a:rPr lang="tr-TR" sz="1000" b="0" cap="none" spc="0">
                          <a:solidFill>
                            <a:schemeClr val="tx1"/>
                          </a:solidFill>
                          <a:effectLst/>
                          <a:latin typeface="Oswald" panose="02000503000000000000" pitchFamily="2" charset="0"/>
                        </a:rPr>
                      </a:br>
                      <a:endParaRPr lang="tr-TR" sz="1000" b="0" cap="none" spc="0">
                        <a:solidFill>
                          <a:schemeClr val="tx1"/>
                        </a:solidFill>
                        <a:effectLst/>
                        <a:latin typeface="Oswald" panose="02000503000000000000" pitchFamily="2" charset="0"/>
                      </a:endParaRPr>
                    </a:p>
                  </a:txBody>
                  <a:tcPr marL="32338" marR="32338" marT="16169" marB="5436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fontAlgn="ctr"/>
                      <a:r>
                        <a:rPr lang="tr-TR" sz="1000" b="0" cap="none" spc="0">
                          <a:solidFill>
                            <a:schemeClr val="tx1"/>
                          </a:solidFill>
                          <a:effectLst/>
                          <a:latin typeface="Oswald" panose="02000503000000000000" pitchFamily="2" charset="0"/>
                        </a:rPr>
                        <a:t>Pekiyi</a:t>
                      </a:r>
                      <a:br>
                        <a:rPr lang="tr-TR" sz="1000" b="0" cap="none" spc="0">
                          <a:solidFill>
                            <a:schemeClr val="tx1"/>
                          </a:solidFill>
                          <a:effectLst/>
                          <a:latin typeface="Oswald" panose="02000503000000000000" pitchFamily="2" charset="0"/>
                        </a:rPr>
                      </a:br>
                      <a:endParaRPr lang="tr-TR" sz="1000" b="0" cap="none" spc="0">
                        <a:solidFill>
                          <a:schemeClr val="tx1"/>
                        </a:solidFill>
                        <a:effectLst/>
                        <a:latin typeface="Oswald" panose="02000503000000000000" pitchFamily="2" charset="0"/>
                      </a:endParaRPr>
                    </a:p>
                  </a:txBody>
                  <a:tcPr marL="32338" marR="32338" marT="16169" marB="5436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10002"/>
                  </a:ext>
                </a:extLst>
              </a:tr>
              <a:tr h="382220">
                <a:tc>
                  <a:txBody>
                    <a:bodyPr/>
                    <a:lstStyle/>
                    <a:p>
                      <a:pPr algn="ctr" fontAlgn="ctr"/>
                      <a:r>
                        <a:rPr lang="tr-TR" sz="1000" b="0" cap="none" spc="0">
                          <a:solidFill>
                            <a:schemeClr val="tx1"/>
                          </a:solidFill>
                          <a:effectLst/>
                          <a:latin typeface="Oswald" panose="02000503000000000000" pitchFamily="2" charset="0"/>
                        </a:rPr>
                        <a:t>BB</a:t>
                      </a:r>
                      <a:br>
                        <a:rPr lang="tr-TR" sz="1000" b="0" cap="none" spc="0">
                          <a:solidFill>
                            <a:schemeClr val="tx1"/>
                          </a:solidFill>
                          <a:effectLst/>
                          <a:latin typeface="Oswald" panose="02000503000000000000" pitchFamily="2" charset="0"/>
                        </a:rPr>
                      </a:br>
                      <a:endParaRPr lang="tr-TR" sz="1000" b="0" cap="none" spc="0">
                        <a:solidFill>
                          <a:schemeClr val="tx1"/>
                        </a:solidFill>
                        <a:effectLst/>
                        <a:latin typeface="Oswald" panose="02000503000000000000" pitchFamily="2" charset="0"/>
                      </a:endParaRPr>
                    </a:p>
                  </a:txBody>
                  <a:tcPr marL="32338" marR="32338" marT="16169" marB="54364">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tr-TR" sz="1000" b="0" cap="none" spc="0">
                          <a:solidFill>
                            <a:schemeClr val="tx1"/>
                          </a:solidFill>
                          <a:effectLst/>
                          <a:latin typeface="Oswald" panose="02000503000000000000" pitchFamily="2" charset="0"/>
                        </a:rPr>
                        <a:t>3.00</a:t>
                      </a:r>
                      <a:br>
                        <a:rPr lang="tr-TR" sz="1000" b="0" cap="none" spc="0">
                          <a:solidFill>
                            <a:schemeClr val="tx1"/>
                          </a:solidFill>
                          <a:effectLst/>
                          <a:latin typeface="Oswald" panose="02000503000000000000" pitchFamily="2" charset="0"/>
                        </a:rPr>
                      </a:br>
                      <a:endParaRPr lang="tr-TR" sz="1000" b="0" cap="none" spc="0">
                        <a:solidFill>
                          <a:schemeClr val="tx1"/>
                        </a:solidFill>
                        <a:effectLst/>
                        <a:latin typeface="Oswald" panose="02000503000000000000" pitchFamily="2" charset="0"/>
                      </a:endParaRPr>
                    </a:p>
                  </a:txBody>
                  <a:tcPr marL="32338" marR="32338" marT="16169" marB="54364">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tr-TR" sz="1000" b="0" cap="none" spc="0">
                          <a:solidFill>
                            <a:schemeClr val="tx1"/>
                          </a:solidFill>
                          <a:effectLst/>
                          <a:latin typeface="Oswald" panose="02000503000000000000" pitchFamily="2" charset="0"/>
                        </a:rPr>
                        <a:t>İyi</a:t>
                      </a:r>
                      <a:br>
                        <a:rPr lang="tr-TR" sz="1000" b="0" cap="none" spc="0">
                          <a:solidFill>
                            <a:schemeClr val="tx1"/>
                          </a:solidFill>
                          <a:effectLst/>
                          <a:latin typeface="Oswald" panose="02000503000000000000" pitchFamily="2" charset="0"/>
                        </a:rPr>
                      </a:br>
                      <a:endParaRPr lang="tr-TR" sz="1000" b="0" cap="none" spc="0">
                        <a:solidFill>
                          <a:schemeClr val="tx1"/>
                        </a:solidFill>
                        <a:effectLst/>
                        <a:latin typeface="Oswald" panose="02000503000000000000" pitchFamily="2" charset="0"/>
                      </a:endParaRPr>
                    </a:p>
                  </a:txBody>
                  <a:tcPr marL="32338" marR="32338" marT="16169" marB="54364">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10003"/>
                  </a:ext>
                </a:extLst>
              </a:tr>
              <a:tr h="382220">
                <a:tc>
                  <a:txBody>
                    <a:bodyPr/>
                    <a:lstStyle/>
                    <a:p>
                      <a:pPr algn="ctr" fontAlgn="ctr"/>
                      <a:r>
                        <a:rPr lang="tr-TR" sz="1000" b="0" cap="none" spc="0">
                          <a:solidFill>
                            <a:schemeClr val="tx1"/>
                          </a:solidFill>
                          <a:effectLst/>
                          <a:latin typeface="Oswald" panose="02000503000000000000" pitchFamily="2" charset="0"/>
                        </a:rPr>
                        <a:t>CB</a:t>
                      </a:r>
                      <a:br>
                        <a:rPr lang="tr-TR" sz="1000" b="0" cap="none" spc="0">
                          <a:solidFill>
                            <a:schemeClr val="tx1"/>
                          </a:solidFill>
                          <a:effectLst/>
                          <a:latin typeface="Oswald" panose="02000503000000000000" pitchFamily="2" charset="0"/>
                        </a:rPr>
                      </a:br>
                      <a:endParaRPr lang="tr-TR" sz="1000" b="0" cap="none" spc="0">
                        <a:solidFill>
                          <a:schemeClr val="tx1"/>
                        </a:solidFill>
                        <a:effectLst/>
                        <a:latin typeface="Oswald" panose="02000503000000000000" pitchFamily="2" charset="0"/>
                      </a:endParaRPr>
                    </a:p>
                  </a:txBody>
                  <a:tcPr marL="32338" marR="32338" marT="16169" marB="5436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fontAlgn="ctr"/>
                      <a:r>
                        <a:rPr lang="tr-TR" sz="1000" b="0" cap="none" spc="0">
                          <a:solidFill>
                            <a:schemeClr val="tx1"/>
                          </a:solidFill>
                          <a:effectLst/>
                          <a:latin typeface="Oswald" panose="02000503000000000000" pitchFamily="2" charset="0"/>
                        </a:rPr>
                        <a:t>2.50</a:t>
                      </a:r>
                      <a:br>
                        <a:rPr lang="tr-TR" sz="1000" b="0" cap="none" spc="0">
                          <a:solidFill>
                            <a:schemeClr val="tx1"/>
                          </a:solidFill>
                          <a:effectLst/>
                          <a:latin typeface="Oswald" panose="02000503000000000000" pitchFamily="2" charset="0"/>
                        </a:rPr>
                      </a:br>
                      <a:endParaRPr lang="tr-TR" sz="1000" b="0" cap="none" spc="0">
                        <a:solidFill>
                          <a:schemeClr val="tx1"/>
                        </a:solidFill>
                        <a:effectLst/>
                        <a:latin typeface="Oswald" panose="02000503000000000000" pitchFamily="2" charset="0"/>
                      </a:endParaRPr>
                    </a:p>
                  </a:txBody>
                  <a:tcPr marL="32338" marR="32338" marT="16169" marB="5436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fontAlgn="ctr"/>
                      <a:r>
                        <a:rPr lang="tr-TR" sz="1000" b="0" cap="none" spc="0">
                          <a:solidFill>
                            <a:schemeClr val="tx1"/>
                          </a:solidFill>
                          <a:effectLst/>
                          <a:latin typeface="Oswald" panose="02000503000000000000" pitchFamily="2" charset="0"/>
                        </a:rPr>
                        <a:t>Orta</a:t>
                      </a:r>
                      <a:br>
                        <a:rPr lang="tr-TR" sz="1000" b="0" cap="none" spc="0">
                          <a:solidFill>
                            <a:schemeClr val="tx1"/>
                          </a:solidFill>
                          <a:effectLst/>
                          <a:latin typeface="Oswald" panose="02000503000000000000" pitchFamily="2" charset="0"/>
                        </a:rPr>
                      </a:br>
                      <a:endParaRPr lang="tr-TR" sz="1000" b="0" cap="none" spc="0">
                        <a:solidFill>
                          <a:schemeClr val="tx1"/>
                        </a:solidFill>
                        <a:effectLst/>
                        <a:latin typeface="Oswald" panose="02000503000000000000" pitchFamily="2" charset="0"/>
                      </a:endParaRPr>
                    </a:p>
                  </a:txBody>
                  <a:tcPr marL="32338" marR="32338" marT="16169" marB="5436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10004"/>
                  </a:ext>
                </a:extLst>
              </a:tr>
              <a:tr h="382220">
                <a:tc>
                  <a:txBody>
                    <a:bodyPr/>
                    <a:lstStyle/>
                    <a:p>
                      <a:pPr algn="ctr" fontAlgn="ctr"/>
                      <a:r>
                        <a:rPr lang="tr-TR" sz="1000" b="0" cap="none" spc="0">
                          <a:solidFill>
                            <a:schemeClr val="tx1"/>
                          </a:solidFill>
                          <a:effectLst/>
                          <a:latin typeface="Oswald" panose="02000503000000000000" pitchFamily="2" charset="0"/>
                        </a:rPr>
                        <a:t>CC</a:t>
                      </a:r>
                      <a:br>
                        <a:rPr lang="tr-TR" sz="1000" b="0" cap="none" spc="0">
                          <a:solidFill>
                            <a:schemeClr val="tx1"/>
                          </a:solidFill>
                          <a:effectLst/>
                          <a:latin typeface="Oswald" panose="02000503000000000000" pitchFamily="2" charset="0"/>
                        </a:rPr>
                      </a:br>
                      <a:endParaRPr lang="tr-TR" sz="1000" b="0" cap="none" spc="0">
                        <a:solidFill>
                          <a:schemeClr val="tx1"/>
                        </a:solidFill>
                        <a:effectLst/>
                        <a:latin typeface="Oswald" panose="02000503000000000000" pitchFamily="2" charset="0"/>
                      </a:endParaRPr>
                    </a:p>
                  </a:txBody>
                  <a:tcPr marL="32338" marR="32338" marT="16169" marB="54364">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tr-TR" sz="1000" b="0" cap="none" spc="0">
                          <a:solidFill>
                            <a:schemeClr val="tx1"/>
                          </a:solidFill>
                          <a:effectLst/>
                          <a:latin typeface="Oswald" panose="02000503000000000000" pitchFamily="2" charset="0"/>
                        </a:rPr>
                        <a:t>2.00</a:t>
                      </a:r>
                      <a:br>
                        <a:rPr lang="tr-TR" sz="1000" b="0" cap="none" spc="0">
                          <a:solidFill>
                            <a:schemeClr val="tx1"/>
                          </a:solidFill>
                          <a:effectLst/>
                          <a:latin typeface="Oswald" panose="02000503000000000000" pitchFamily="2" charset="0"/>
                        </a:rPr>
                      </a:br>
                      <a:endParaRPr lang="tr-TR" sz="1000" b="0" cap="none" spc="0">
                        <a:solidFill>
                          <a:schemeClr val="tx1"/>
                        </a:solidFill>
                        <a:effectLst/>
                        <a:latin typeface="Oswald" panose="02000503000000000000" pitchFamily="2" charset="0"/>
                      </a:endParaRPr>
                    </a:p>
                  </a:txBody>
                  <a:tcPr marL="32338" marR="32338" marT="16169" marB="54364">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tr-TR" sz="1000" b="0" cap="none" spc="0">
                          <a:solidFill>
                            <a:schemeClr val="tx1"/>
                          </a:solidFill>
                          <a:effectLst/>
                          <a:latin typeface="Oswald" panose="02000503000000000000" pitchFamily="2" charset="0"/>
                        </a:rPr>
                        <a:t>Yeterli</a:t>
                      </a:r>
                      <a:br>
                        <a:rPr lang="tr-TR" sz="1000" b="0" cap="none" spc="0">
                          <a:solidFill>
                            <a:schemeClr val="tx1"/>
                          </a:solidFill>
                          <a:effectLst/>
                          <a:latin typeface="Oswald" panose="02000503000000000000" pitchFamily="2" charset="0"/>
                        </a:rPr>
                      </a:br>
                      <a:endParaRPr lang="tr-TR" sz="1000" b="0" cap="none" spc="0">
                        <a:solidFill>
                          <a:schemeClr val="tx1"/>
                        </a:solidFill>
                        <a:effectLst/>
                        <a:latin typeface="Oswald" panose="02000503000000000000" pitchFamily="2" charset="0"/>
                      </a:endParaRPr>
                    </a:p>
                  </a:txBody>
                  <a:tcPr marL="32338" marR="32338" marT="16169" marB="54364">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10005"/>
                  </a:ext>
                </a:extLst>
              </a:tr>
              <a:tr h="382220">
                <a:tc>
                  <a:txBody>
                    <a:bodyPr/>
                    <a:lstStyle/>
                    <a:p>
                      <a:pPr algn="ctr" fontAlgn="ctr"/>
                      <a:r>
                        <a:rPr lang="tr-TR" sz="1000" b="0" cap="none" spc="0">
                          <a:solidFill>
                            <a:schemeClr val="tx1"/>
                          </a:solidFill>
                          <a:effectLst/>
                          <a:latin typeface="Oswald" panose="02000503000000000000" pitchFamily="2" charset="0"/>
                        </a:rPr>
                        <a:t>DC</a:t>
                      </a:r>
                      <a:br>
                        <a:rPr lang="tr-TR" sz="1000" b="0" cap="none" spc="0">
                          <a:solidFill>
                            <a:schemeClr val="tx1"/>
                          </a:solidFill>
                          <a:effectLst/>
                          <a:latin typeface="Oswald" panose="02000503000000000000" pitchFamily="2" charset="0"/>
                        </a:rPr>
                      </a:br>
                      <a:endParaRPr lang="tr-TR" sz="1000" b="0" cap="none" spc="0">
                        <a:solidFill>
                          <a:schemeClr val="tx1"/>
                        </a:solidFill>
                        <a:effectLst/>
                        <a:latin typeface="Oswald" panose="02000503000000000000" pitchFamily="2" charset="0"/>
                      </a:endParaRPr>
                    </a:p>
                  </a:txBody>
                  <a:tcPr marL="32338" marR="32338" marT="16169" marB="5436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fontAlgn="ctr"/>
                      <a:r>
                        <a:rPr lang="tr-TR" sz="1000" b="0" cap="none" spc="0">
                          <a:solidFill>
                            <a:schemeClr val="tx1"/>
                          </a:solidFill>
                          <a:effectLst/>
                          <a:latin typeface="Oswald" panose="02000503000000000000" pitchFamily="2" charset="0"/>
                        </a:rPr>
                        <a:t>1.50</a:t>
                      </a:r>
                      <a:br>
                        <a:rPr lang="tr-TR" sz="1000" b="0" cap="none" spc="0">
                          <a:solidFill>
                            <a:schemeClr val="tx1"/>
                          </a:solidFill>
                          <a:effectLst/>
                          <a:latin typeface="Oswald" panose="02000503000000000000" pitchFamily="2" charset="0"/>
                        </a:rPr>
                      </a:br>
                      <a:endParaRPr lang="tr-TR" sz="1000" b="0" cap="none" spc="0">
                        <a:solidFill>
                          <a:schemeClr val="tx1"/>
                        </a:solidFill>
                        <a:effectLst/>
                        <a:latin typeface="Oswald" panose="02000503000000000000" pitchFamily="2" charset="0"/>
                      </a:endParaRPr>
                    </a:p>
                  </a:txBody>
                  <a:tcPr marL="32338" marR="32338" marT="16169" marB="5436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fontAlgn="ctr"/>
                      <a:r>
                        <a:rPr lang="tr-TR" sz="1000" b="0" cap="none" spc="0">
                          <a:solidFill>
                            <a:schemeClr val="tx1"/>
                          </a:solidFill>
                          <a:effectLst/>
                          <a:latin typeface="Oswald" panose="02000503000000000000" pitchFamily="2" charset="0"/>
                        </a:rPr>
                        <a:t>Koşullu Başarılı</a:t>
                      </a:r>
                      <a:br>
                        <a:rPr lang="tr-TR" sz="1000" b="0" cap="none" spc="0">
                          <a:solidFill>
                            <a:schemeClr val="tx1"/>
                          </a:solidFill>
                          <a:effectLst/>
                          <a:latin typeface="Oswald" panose="02000503000000000000" pitchFamily="2" charset="0"/>
                        </a:rPr>
                      </a:br>
                      <a:endParaRPr lang="tr-TR" sz="1000" b="0" cap="none" spc="0">
                        <a:solidFill>
                          <a:schemeClr val="tx1"/>
                        </a:solidFill>
                        <a:effectLst/>
                        <a:latin typeface="Oswald" panose="02000503000000000000" pitchFamily="2" charset="0"/>
                      </a:endParaRPr>
                    </a:p>
                  </a:txBody>
                  <a:tcPr marL="32338" marR="32338" marT="16169" marB="5436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10006"/>
                  </a:ext>
                </a:extLst>
              </a:tr>
              <a:tr h="382220">
                <a:tc>
                  <a:txBody>
                    <a:bodyPr/>
                    <a:lstStyle/>
                    <a:p>
                      <a:pPr algn="ctr" fontAlgn="ctr"/>
                      <a:r>
                        <a:rPr lang="tr-TR" sz="1000" b="0" cap="none" spc="0">
                          <a:solidFill>
                            <a:schemeClr val="tx1"/>
                          </a:solidFill>
                          <a:effectLst/>
                          <a:latin typeface="Oswald" panose="02000503000000000000" pitchFamily="2" charset="0"/>
                        </a:rPr>
                        <a:t>DD</a:t>
                      </a:r>
                      <a:br>
                        <a:rPr lang="tr-TR" sz="1000" b="0" cap="none" spc="0">
                          <a:solidFill>
                            <a:schemeClr val="tx1"/>
                          </a:solidFill>
                          <a:effectLst/>
                          <a:latin typeface="Oswald" panose="02000503000000000000" pitchFamily="2" charset="0"/>
                        </a:rPr>
                      </a:br>
                      <a:endParaRPr lang="tr-TR" sz="1000" b="0" cap="none" spc="0">
                        <a:solidFill>
                          <a:schemeClr val="tx1"/>
                        </a:solidFill>
                        <a:effectLst/>
                        <a:latin typeface="Oswald" panose="02000503000000000000" pitchFamily="2" charset="0"/>
                      </a:endParaRPr>
                    </a:p>
                  </a:txBody>
                  <a:tcPr marL="32338" marR="32338" marT="16169" marB="54364">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tr-TR" sz="1000" b="0" cap="none" spc="0">
                          <a:solidFill>
                            <a:schemeClr val="tx1"/>
                          </a:solidFill>
                          <a:effectLst/>
                          <a:latin typeface="Oswald" panose="02000503000000000000" pitchFamily="2" charset="0"/>
                        </a:rPr>
                        <a:t>1.00</a:t>
                      </a:r>
                      <a:br>
                        <a:rPr lang="tr-TR" sz="1000" b="0" cap="none" spc="0">
                          <a:solidFill>
                            <a:schemeClr val="tx1"/>
                          </a:solidFill>
                          <a:effectLst/>
                          <a:latin typeface="Oswald" panose="02000503000000000000" pitchFamily="2" charset="0"/>
                        </a:rPr>
                      </a:br>
                      <a:endParaRPr lang="tr-TR" sz="1000" b="0" cap="none" spc="0">
                        <a:solidFill>
                          <a:schemeClr val="tx1"/>
                        </a:solidFill>
                        <a:effectLst/>
                        <a:latin typeface="Oswald" panose="02000503000000000000" pitchFamily="2" charset="0"/>
                      </a:endParaRPr>
                    </a:p>
                  </a:txBody>
                  <a:tcPr marL="32338" marR="32338" marT="16169" marB="54364">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tr-TR" sz="1000" b="0" cap="none" spc="0">
                          <a:solidFill>
                            <a:schemeClr val="tx1"/>
                          </a:solidFill>
                          <a:effectLst/>
                          <a:latin typeface="Oswald" panose="02000503000000000000" pitchFamily="2" charset="0"/>
                        </a:rPr>
                        <a:t>Başarısız</a:t>
                      </a:r>
                      <a:br>
                        <a:rPr lang="tr-TR" sz="1000" b="0" cap="none" spc="0">
                          <a:solidFill>
                            <a:schemeClr val="tx1"/>
                          </a:solidFill>
                          <a:effectLst/>
                          <a:latin typeface="Oswald" panose="02000503000000000000" pitchFamily="2" charset="0"/>
                        </a:rPr>
                      </a:br>
                      <a:endParaRPr lang="tr-TR" sz="1000" b="0" cap="none" spc="0">
                        <a:solidFill>
                          <a:schemeClr val="tx1"/>
                        </a:solidFill>
                        <a:effectLst/>
                        <a:latin typeface="Oswald" panose="02000503000000000000" pitchFamily="2" charset="0"/>
                      </a:endParaRPr>
                    </a:p>
                  </a:txBody>
                  <a:tcPr marL="32338" marR="32338" marT="16169" marB="54364">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10007"/>
                  </a:ext>
                </a:extLst>
              </a:tr>
              <a:tr h="382220">
                <a:tc>
                  <a:txBody>
                    <a:bodyPr/>
                    <a:lstStyle/>
                    <a:p>
                      <a:pPr algn="ctr" fontAlgn="ctr"/>
                      <a:r>
                        <a:rPr lang="tr-TR" sz="1000" b="0" cap="none" spc="0">
                          <a:solidFill>
                            <a:schemeClr val="tx1"/>
                          </a:solidFill>
                          <a:effectLst/>
                          <a:latin typeface="Oswald" panose="02000503000000000000" pitchFamily="2" charset="0"/>
                        </a:rPr>
                        <a:t>FD</a:t>
                      </a:r>
                      <a:br>
                        <a:rPr lang="tr-TR" sz="1000" b="0" cap="none" spc="0">
                          <a:solidFill>
                            <a:schemeClr val="tx1"/>
                          </a:solidFill>
                          <a:effectLst/>
                          <a:latin typeface="Oswald" panose="02000503000000000000" pitchFamily="2" charset="0"/>
                        </a:rPr>
                      </a:br>
                      <a:endParaRPr lang="tr-TR" sz="1000" b="0" cap="none" spc="0">
                        <a:solidFill>
                          <a:schemeClr val="tx1"/>
                        </a:solidFill>
                        <a:effectLst/>
                        <a:latin typeface="Oswald" panose="02000503000000000000" pitchFamily="2" charset="0"/>
                      </a:endParaRPr>
                    </a:p>
                  </a:txBody>
                  <a:tcPr marL="32338" marR="32338" marT="16169" marB="5436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fontAlgn="ctr"/>
                      <a:r>
                        <a:rPr lang="tr-TR" sz="1000" b="0" cap="none" spc="0">
                          <a:solidFill>
                            <a:schemeClr val="tx1"/>
                          </a:solidFill>
                          <a:effectLst/>
                          <a:latin typeface="Oswald" panose="02000503000000000000" pitchFamily="2" charset="0"/>
                        </a:rPr>
                        <a:t>0.50</a:t>
                      </a:r>
                      <a:br>
                        <a:rPr lang="tr-TR" sz="1000" b="0" cap="none" spc="0">
                          <a:solidFill>
                            <a:schemeClr val="tx1"/>
                          </a:solidFill>
                          <a:effectLst/>
                          <a:latin typeface="Oswald" panose="02000503000000000000" pitchFamily="2" charset="0"/>
                        </a:rPr>
                      </a:br>
                      <a:endParaRPr lang="tr-TR" sz="1000" b="0" cap="none" spc="0">
                        <a:solidFill>
                          <a:schemeClr val="tx1"/>
                        </a:solidFill>
                        <a:effectLst/>
                        <a:latin typeface="Oswald" panose="02000503000000000000" pitchFamily="2" charset="0"/>
                      </a:endParaRPr>
                    </a:p>
                  </a:txBody>
                  <a:tcPr marL="32338" marR="32338" marT="16169" marB="5436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fontAlgn="ctr"/>
                      <a:r>
                        <a:rPr lang="tr-TR" sz="1000" b="0" cap="none" spc="0">
                          <a:solidFill>
                            <a:schemeClr val="tx1"/>
                          </a:solidFill>
                          <a:effectLst/>
                          <a:latin typeface="Oswald" panose="02000503000000000000" pitchFamily="2" charset="0"/>
                        </a:rPr>
                        <a:t>Başarısız</a:t>
                      </a:r>
                      <a:br>
                        <a:rPr lang="tr-TR" sz="1000" b="0" cap="none" spc="0">
                          <a:solidFill>
                            <a:schemeClr val="tx1"/>
                          </a:solidFill>
                          <a:effectLst/>
                          <a:latin typeface="Oswald" panose="02000503000000000000" pitchFamily="2" charset="0"/>
                        </a:rPr>
                      </a:br>
                      <a:endParaRPr lang="tr-TR" sz="1000" b="0" cap="none" spc="0">
                        <a:solidFill>
                          <a:schemeClr val="tx1"/>
                        </a:solidFill>
                        <a:effectLst/>
                        <a:latin typeface="Oswald" panose="02000503000000000000" pitchFamily="2" charset="0"/>
                      </a:endParaRPr>
                    </a:p>
                  </a:txBody>
                  <a:tcPr marL="32338" marR="32338" marT="16169" marB="5436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10008"/>
                  </a:ext>
                </a:extLst>
              </a:tr>
              <a:tr h="382220">
                <a:tc>
                  <a:txBody>
                    <a:bodyPr/>
                    <a:lstStyle/>
                    <a:p>
                      <a:pPr algn="ctr" fontAlgn="ctr"/>
                      <a:r>
                        <a:rPr lang="tr-TR" sz="1000" b="0" cap="none" spc="0">
                          <a:solidFill>
                            <a:schemeClr val="tx1"/>
                          </a:solidFill>
                          <a:effectLst/>
                          <a:latin typeface="Oswald" panose="02000503000000000000" pitchFamily="2" charset="0"/>
                        </a:rPr>
                        <a:t>FF</a:t>
                      </a:r>
                      <a:br>
                        <a:rPr lang="tr-TR" sz="1000" b="0" cap="none" spc="0">
                          <a:solidFill>
                            <a:schemeClr val="tx1"/>
                          </a:solidFill>
                          <a:effectLst/>
                          <a:latin typeface="Oswald" panose="02000503000000000000" pitchFamily="2" charset="0"/>
                        </a:rPr>
                      </a:br>
                      <a:endParaRPr lang="tr-TR" sz="1000" b="0" cap="none" spc="0">
                        <a:solidFill>
                          <a:schemeClr val="tx1"/>
                        </a:solidFill>
                        <a:effectLst/>
                        <a:latin typeface="Oswald" panose="02000503000000000000" pitchFamily="2" charset="0"/>
                      </a:endParaRPr>
                    </a:p>
                  </a:txBody>
                  <a:tcPr marL="32338" marR="32338" marT="16169" marB="54364">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tr-TR" sz="1000" b="0" cap="none" spc="0">
                          <a:solidFill>
                            <a:schemeClr val="tx1"/>
                          </a:solidFill>
                          <a:effectLst/>
                          <a:latin typeface="Oswald" panose="02000503000000000000" pitchFamily="2" charset="0"/>
                        </a:rPr>
                        <a:t>0.00</a:t>
                      </a:r>
                      <a:br>
                        <a:rPr lang="tr-TR" sz="1000" b="0" cap="none" spc="0">
                          <a:solidFill>
                            <a:schemeClr val="tx1"/>
                          </a:solidFill>
                          <a:effectLst/>
                          <a:latin typeface="Oswald" panose="02000503000000000000" pitchFamily="2" charset="0"/>
                        </a:rPr>
                      </a:br>
                      <a:endParaRPr lang="tr-TR" sz="1000" b="0" cap="none" spc="0">
                        <a:solidFill>
                          <a:schemeClr val="tx1"/>
                        </a:solidFill>
                        <a:effectLst/>
                        <a:latin typeface="Oswald" panose="02000503000000000000" pitchFamily="2" charset="0"/>
                      </a:endParaRPr>
                    </a:p>
                  </a:txBody>
                  <a:tcPr marL="32338" marR="32338" marT="16169" marB="54364">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tr-TR" sz="1000" b="0" cap="none" spc="0">
                          <a:solidFill>
                            <a:schemeClr val="tx1"/>
                          </a:solidFill>
                          <a:effectLst/>
                          <a:latin typeface="Oswald" panose="02000503000000000000" pitchFamily="2" charset="0"/>
                        </a:rPr>
                        <a:t>Başarısız</a:t>
                      </a:r>
                      <a:br>
                        <a:rPr lang="tr-TR" sz="1000" b="0" cap="none" spc="0">
                          <a:solidFill>
                            <a:schemeClr val="tx1"/>
                          </a:solidFill>
                          <a:effectLst/>
                          <a:latin typeface="Oswald" panose="02000503000000000000" pitchFamily="2" charset="0"/>
                        </a:rPr>
                      </a:br>
                      <a:endParaRPr lang="tr-TR" sz="1000" b="0" cap="none" spc="0">
                        <a:solidFill>
                          <a:schemeClr val="tx1"/>
                        </a:solidFill>
                        <a:effectLst/>
                        <a:latin typeface="Oswald" panose="02000503000000000000" pitchFamily="2" charset="0"/>
                      </a:endParaRPr>
                    </a:p>
                  </a:txBody>
                  <a:tcPr marL="32338" marR="32338" marT="16169" marB="54364">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10009"/>
                  </a:ext>
                </a:extLst>
              </a:tr>
              <a:tr h="382220">
                <a:tc>
                  <a:txBody>
                    <a:bodyPr/>
                    <a:lstStyle/>
                    <a:p>
                      <a:pPr algn="ctr" fontAlgn="ctr"/>
                      <a:r>
                        <a:rPr lang="tr-TR" sz="1000" b="0" cap="none" spc="0">
                          <a:solidFill>
                            <a:schemeClr val="tx1"/>
                          </a:solidFill>
                          <a:effectLst/>
                          <a:latin typeface="Oswald" panose="02000503000000000000" pitchFamily="2" charset="0"/>
                        </a:rPr>
                        <a:t>F0</a:t>
                      </a:r>
                      <a:br>
                        <a:rPr lang="tr-TR" sz="1000" b="0" cap="none" spc="0">
                          <a:solidFill>
                            <a:schemeClr val="tx1"/>
                          </a:solidFill>
                          <a:effectLst/>
                          <a:latin typeface="Oswald" panose="02000503000000000000" pitchFamily="2" charset="0"/>
                        </a:rPr>
                      </a:br>
                      <a:endParaRPr lang="tr-TR" sz="1000" b="0" cap="none" spc="0">
                        <a:solidFill>
                          <a:schemeClr val="tx1"/>
                        </a:solidFill>
                        <a:effectLst/>
                        <a:latin typeface="Oswald" panose="02000503000000000000" pitchFamily="2" charset="0"/>
                      </a:endParaRPr>
                    </a:p>
                  </a:txBody>
                  <a:tcPr marL="32338" marR="32338" marT="16169" marB="5436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fontAlgn="ctr"/>
                      <a:r>
                        <a:rPr lang="tr-TR" sz="1000" b="0" cap="none" spc="0">
                          <a:solidFill>
                            <a:schemeClr val="tx1"/>
                          </a:solidFill>
                          <a:effectLst/>
                          <a:latin typeface="Oswald" panose="02000503000000000000" pitchFamily="2" charset="0"/>
                        </a:rPr>
                        <a:t>0.00</a:t>
                      </a:r>
                      <a:br>
                        <a:rPr lang="tr-TR" sz="1000" b="0" cap="none" spc="0">
                          <a:solidFill>
                            <a:schemeClr val="tx1"/>
                          </a:solidFill>
                          <a:effectLst/>
                          <a:latin typeface="Oswald" panose="02000503000000000000" pitchFamily="2" charset="0"/>
                        </a:rPr>
                      </a:br>
                      <a:endParaRPr lang="tr-TR" sz="1000" b="0" cap="none" spc="0">
                        <a:solidFill>
                          <a:schemeClr val="tx1"/>
                        </a:solidFill>
                        <a:effectLst/>
                        <a:latin typeface="Oswald" panose="02000503000000000000" pitchFamily="2" charset="0"/>
                      </a:endParaRPr>
                    </a:p>
                  </a:txBody>
                  <a:tcPr marL="32338" marR="32338" marT="16169" marB="5436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fontAlgn="ctr"/>
                      <a:r>
                        <a:rPr lang="tr-TR" sz="1000" b="0" cap="none" spc="0">
                          <a:solidFill>
                            <a:schemeClr val="tx1"/>
                          </a:solidFill>
                          <a:effectLst/>
                          <a:latin typeface="Oswald" panose="02000503000000000000" pitchFamily="2" charset="0"/>
                        </a:rPr>
                        <a:t>Devamsız</a:t>
                      </a:r>
                    </a:p>
                  </a:txBody>
                  <a:tcPr marL="32338" marR="32338" marT="16169" marB="5436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165311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1004549" y="128789"/>
            <a:ext cx="10406131" cy="830997"/>
          </a:xfrm>
          <a:prstGeom prst="rect">
            <a:avLst/>
          </a:prstGeom>
          <a:noFill/>
        </p:spPr>
        <p:txBody>
          <a:bodyPr wrap="square" rtlCol="0">
            <a:spAutoFit/>
          </a:bodyPr>
          <a:lstStyle/>
          <a:p>
            <a:pPr algn="ctr"/>
            <a:r>
              <a:rPr lang="tr-TR" sz="4800" dirty="0">
                <a:solidFill>
                  <a:schemeClr val="bg1"/>
                </a:solidFill>
                <a:latin typeface="Oswald" panose="02000503000000000000" pitchFamily="2" charset="0"/>
              </a:rPr>
              <a:t>Başarı Değerlendirmesi</a:t>
            </a:r>
          </a:p>
        </p:txBody>
      </p:sp>
      <p:graphicFrame>
        <p:nvGraphicFramePr>
          <p:cNvPr id="3" name="Table 2"/>
          <p:cNvGraphicFramePr>
            <a:graphicFrameLocks noGrp="1"/>
          </p:cNvGraphicFramePr>
          <p:nvPr>
            <p:extLst>
              <p:ext uri="{D42A27DB-BD31-4B8C-83A1-F6EECF244321}">
                <p14:modId xmlns:p14="http://schemas.microsoft.com/office/powerpoint/2010/main" val="1792857936"/>
              </p:ext>
            </p:extLst>
          </p:nvPr>
        </p:nvGraphicFramePr>
        <p:xfrm>
          <a:off x="128592" y="1049938"/>
          <a:ext cx="4817085" cy="5309441"/>
        </p:xfrm>
        <a:graphic>
          <a:graphicData uri="http://schemas.openxmlformats.org/drawingml/2006/table">
            <a:tbl>
              <a:tblPr/>
              <a:tblGrid>
                <a:gridCol w="1605695">
                  <a:extLst>
                    <a:ext uri="{9D8B030D-6E8A-4147-A177-3AD203B41FA5}">
                      <a16:colId xmlns:a16="http://schemas.microsoft.com/office/drawing/2014/main" val="20000"/>
                    </a:ext>
                  </a:extLst>
                </a:gridCol>
                <a:gridCol w="1605695">
                  <a:extLst>
                    <a:ext uri="{9D8B030D-6E8A-4147-A177-3AD203B41FA5}">
                      <a16:colId xmlns:a16="http://schemas.microsoft.com/office/drawing/2014/main" val="20001"/>
                    </a:ext>
                  </a:extLst>
                </a:gridCol>
                <a:gridCol w="1605695">
                  <a:extLst>
                    <a:ext uri="{9D8B030D-6E8A-4147-A177-3AD203B41FA5}">
                      <a16:colId xmlns:a16="http://schemas.microsoft.com/office/drawing/2014/main" val="20002"/>
                    </a:ext>
                  </a:extLst>
                </a:gridCol>
              </a:tblGrid>
              <a:tr h="348426">
                <a:tc>
                  <a:txBody>
                    <a:bodyPr/>
                    <a:lstStyle/>
                    <a:p>
                      <a:pPr algn="ctr" fontAlgn="ctr"/>
                      <a:r>
                        <a:rPr lang="tr-TR" sz="1400" b="1" dirty="0">
                          <a:effectLst/>
                          <a:latin typeface="Oswald" panose="02000503000000000000" pitchFamily="2" charset="0"/>
                        </a:rPr>
                        <a:t>Başarı Notu</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1" dirty="0">
                          <a:effectLst/>
                          <a:latin typeface="Oswald" panose="02000503000000000000" pitchFamily="2" charset="0"/>
                        </a:rPr>
                        <a:t>Katsayı</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1">
                          <a:effectLst/>
                          <a:latin typeface="Oswald" panose="02000503000000000000" pitchFamily="2" charset="0"/>
                        </a:rPr>
                        <a:t>Açıklama</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0"/>
                  </a:ext>
                </a:extLst>
              </a:tr>
              <a:tr h="348426">
                <a:tc>
                  <a:txBody>
                    <a:bodyPr/>
                    <a:lstStyle/>
                    <a:p>
                      <a:pPr algn="ctr" fontAlgn="ctr"/>
                      <a:r>
                        <a:rPr lang="tr-TR" sz="1400" b="0" dirty="0">
                          <a:effectLst/>
                          <a:latin typeface="Oswald" panose="02000503000000000000" pitchFamily="2" charset="0"/>
                        </a:rPr>
                        <a:t>AA</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4.00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Mükemmel</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1"/>
                  </a:ext>
                </a:extLst>
              </a:tr>
              <a:tr h="348426">
                <a:tc>
                  <a:txBody>
                    <a:bodyPr/>
                    <a:lstStyle/>
                    <a:p>
                      <a:pPr algn="ctr" fontAlgn="ctr"/>
                      <a:r>
                        <a:rPr lang="tr-TR" sz="1400" b="0">
                          <a:effectLst/>
                          <a:latin typeface="Oswald" panose="02000503000000000000" pitchFamily="2" charset="0"/>
                        </a:rPr>
                        <a:t>BA</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3.50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Pekiyi</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2"/>
                  </a:ext>
                </a:extLst>
              </a:tr>
              <a:tr h="348426">
                <a:tc>
                  <a:txBody>
                    <a:bodyPr/>
                    <a:lstStyle/>
                    <a:p>
                      <a:pPr algn="ctr" fontAlgn="ctr"/>
                      <a:r>
                        <a:rPr lang="tr-TR" sz="1400" b="0">
                          <a:effectLst/>
                          <a:latin typeface="Oswald" panose="02000503000000000000" pitchFamily="2" charset="0"/>
                        </a:rPr>
                        <a:t>BB</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3.00</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İyi</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3"/>
                  </a:ext>
                </a:extLst>
              </a:tr>
              <a:tr h="348426">
                <a:tc>
                  <a:txBody>
                    <a:bodyPr/>
                    <a:lstStyle/>
                    <a:p>
                      <a:pPr algn="ctr" fontAlgn="ctr"/>
                      <a:r>
                        <a:rPr lang="tr-TR" sz="1400" b="0">
                          <a:effectLst/>
                          <a:latin typeface="Oswald" panose="02000503000000000000" pitchFamily="2" charset="0"/>
                        </a:rPr>
                        <a:t>CB</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2.50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Orta</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4"/>
                  </a:ext>
                </a:extLst>
              </a:tr>
              <a:tr h="348426">
                <a:tc>
                  <a:txBody>
                    <a:bodyPr/>
                    <a:lstStyle/>
                    <a:p>
                      <a:pPr algn="ctr" fontAlgn="ctr"/>
                      <a:r>
                        <a:rPr lang="tr-TR" sz="1400" b="0">
                          <a:effectLst/>
                          <a:latin typeface="Oswald" panose="02000503000000000000" pitchFamily="2" charset="0"/>
                        </a:rPr>
                        <a:t>CC</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2.00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Yeterli</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5"/>
                  </a:ext>
                </a:extLst>
              </a:tr>
              <a:tr h="498321">
                <a:tc>
                  <a:txBody>
                    <a:bodyPr/>
                    <a:lstStyle/>
                    <a:p>
                      <a:pPr algn="ctr" fontAlgn="ctr"/>
                      <a:r>
                        <a:rPr lang="tr-TR" sz="1400" b="0">
                          <a:effectLst/>
                          <a:latin typeface="Oswald" panose="02000503000000000000" pitchFamily="2" charset="0"/>
                        </a:rPr>
                        <a:t>DC</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1.50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Koşullu Başarılı</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6"/>
                  </a:ext>
                </a:extLst>
              </a:tr>
              <a:tr h="348426">
                <a:tc>
                  <a:txBody>
                    <a:bodyPr/>
                    <a:lstStyle/>
                    <a:p>
                      <a:pPr algn="ctr" fontAlgn="ctr"/>
                      <a:r>
                        <a:rPr lang="tr-TR" sz="1400" b="0">
                          <a:effectLst/>
                          <a:latin typeface="Oswald" panose="02000503000000000000" pitchFamily="2" charset="0"/>
                        </a:rPr>
                        <a:t>DD</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1.00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Başarısız</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7"/>
                  </a:ext>
                </a:extLst>
              </a:tr>
              <a:tr h="348426">
                <a:tc>
                  <a:txBody>
                    <a:bodyPr/>
                    <a:lstStyle/>
                    <a:p>
                      <a:pPr algn="ctr" fontAlgn="ctr"/>
                      <a:r>
                        <a:rPr lang="tr-TR" sz="1400" b="0">
                          <a:effectLst/>
                          <a:latin typeface="Oswald" panose="02000503000000000000" pitchFamily="2" charset="0"/>
                        </a:rPr>
                        <a:t>FD</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0.50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Başarısız</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8"/>
                  </a:ext>
                </a:extLst>
              </a:tr>
              <a:tr h="348426">
                <a:tc>
                  <a:txBody>
                    <a:bodyPr/>
                    <a:lstStyle/>
                    <a:p>
                      <a:pPr algn="ctr" fontAlgn="ctr"/>
                      <a:r>
                        <a:rPr lang="tr-TR" sz="1400" b="0">
                          <a:effectLst/>
                          <a:latin typeface="Oswald" panose="02000503000000000000" pitchFamily="2" charset="0"/>
                        </a:rPr>
                        <a:t>FF</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0.00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Başarısız</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9"/>
                  </a:ext>
                </a:extLst>
              </a:tr>
              <a:tr h="348426">
                <a:tc>
                  <a:txBody>
                    <a:bodyPr/>
                    <a:lstStyle/>
                    <a:p>
                      <a:pPr algn="ctr" fontAlgn="ctr"/>
                      <a:r>
                        <a:rPr lang="tr-TR" sz="1400" b="0">
                          <a:effectLst/>
                          <a:latin typeface="Oswald" panose="02000503000000000000" pitchFamily="2" charset="0"/>
                        </a:rPr>
                        <a:t>F0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0.00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Devamsız</a:t>
                      </a: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10"/>
                  </a:ext>
                </a:extLst>
              </a:tr>
            </a:tbl>
          </a:graphicData>
        </a:graphic>
      </p:graphicFrame>
      <p:sp>
        <p:nvSpPr>
          <p:cNvPr id="2" name="Rectangle 1"/>
          <p:cNvSpPr/>
          <p:nvPr/>
        </p:nvSpPr>
        <p:spPr>
          <a:xfrm>
            <a:off x="5430591" y="1049938"/>
            <a:ext cx="6096000" cy="2950872"/>
          </a:xfrm>
          <a:prstGeom prst="rect">
            <a:avLst/>
          </a:prstGeom>
        </p:spPr>
        <p:txBody>
          <a:bodyPr>
            <a:spAutoFit/>
          </a:bodyPr>
          <a:lstStyle/>
          <a:p>
            <a:pPr algn="just">
              <a:lnSpc>
                <a:spcPct val="150000"/>
              </a:lnSpc>
            </a:pPr>
            <a:r>
              <a:rPr lang="tr-TR" dirty="0">
                <a:solidFill>
                  <a:schemeClr val="bg1"/>
                </a:solidFill>
                <a:latin typeface="Oswald" panose="02000503000000000000" pitchFamily="2" charset="0"/>
              </a:rPr>
              <a:t>Bir dersten (DC) harf notunu alan öğrenci, bu dersi koşullu başarmış (koşullu başarılı) kabul edilir. Bu nedenle bir dersten (DC) harf notunu alan öğrencinin bu dersten başarılı sayılabilmesi için AGNO’sunun en az 2.00 olması gerekir. Sorumlu olduğu öğretim planında koşullu başarılı dersi/dersleri bulunan öğrencinin mezun olabilmesi için tüm derslere ait AGNO’sunun en az 2.00 olması gerekir ve AGNO hesabına katılır.</a:t>
            </a:r>
          </a:p>
        </p:txBody>
      </p:sp>
      <p:sp>
        <p:nvSpPr>
          <p:cNvPr id="5" name="Rectangle 4"/>
          <p:cNvSpPr/>
          <p:nvPr/>
        </p:nvSpPr>
        <p:spPr>
          <a:xfrm>
            <a:off x="128592" y="3704658"/>
            <a:ext cx="4817085" cy="661280"/>
          </a:xfrm>
          <a:prstGeom prst="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4219763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1004549" y="128789"/>
            <a:ext cx="10406131" cy="830997"/>
          </a:xfrm>
          <a:prstGeom prst="rect">
            <a:avLst/>
          </a:prstGeom>
          <a:noFill/>
        </p:spPr>
        <p:txBody>
          <a:bodyPr wrap="square" rtlCol="0">
            <a:spAutoFit/>
          </a:bodyPr>
          <a:lstStyle/>
          <a:p>
            <a:pPr algn="ctr"/>
            <a:r>
              <a:rPr lang="tr-TR" sz="4800" dirty="0">
                <a:solidFill>
                  <a:schemeClr val="bg1"/>
                </a:solidFill>
                <a:latin typeface="Oswald" panose="02000503000000000000" pitchFamily="2" charset="0"/>
              </a:rPr>
              <a:t>Başarı Değerlendirmesi</a:t>
            </a:r>
          </a:p>
        </p:txBody>
      </p:sp>
      <p:graphicFrame>
        <p:nvGraphicFramePr>
          <p:cNvPr id="3" name="Table 2"/>
          <p:cNvGraphicFramePr>
            <a:graphicFrameLocks noGrp="1"/>
          </p:cNvGraphicFramePr>
          <p:nvPr>
            <p:extLst>
              <p:ext uri="{D42A27DB-BD31-4B8C-83A1-F6EECF244321}">
                <p14:modId xmlns:p14="http://schemas.microsoft.com/office/powerpoint/2010/main" val="1792857936"/>
              </p:ext>
            </p:extLst>
          </p:nvPr>
        </p:nvGraphicFramePr>
        <p:xfrm>
          <a:off x="128592" y="1049938"/>
          <a:ext cx="4817085" cy="5309441"/>
        </p:xfrm>
        <a:graphic>
          <a:graphicData uri="http://schemas.openxmlformats.org/drawingml/2006/table">
            <a:tbl>
              <a:tblPr/>
              <a:tblGrid>
                <a:gridCol w="1605695">
                  <a:extLst>
                    <a:ext uri="{9D8B030D-6E8A-4147-A177-3AD203B41FA5}">
                      <a16:colId xmlns:a16="http://schemas.microsoft.com/office/drawing/2014/main" val="20000"/>
                    </a:ext>
                  </a:extLst>
                </a:gridCol>
                <a:gridCol w="1605695">
                  <a:extLst>
                    <a:ext uri="{9D8B030D-6E8A-4147-A177-3AD203B41FA5}">
                      <a16:colId xmlns:a16="http://schemas.microsoft.com/office/drawing/2014/main" val="20001"/>
                    </a:ext>
                  </a:extLst>
                </a:gridCol>
                <a:gridCol w="1605695">
                  <a:extLst>
                    <a:ext uri="{9D8B030D-6E8A-4147-A177-3AD203B41FA5}">
                      <a16:colId xmlns:a16="http://schemas.microsoft.com/office/drawing/2014/main" val="20002"/>
                    </a:ext>
                  </a:extLst>
                </a:gridCol>
              </a:tblGrid>
              <a:tr h="348426">
                <a:tc>
                  <a:txBody>
                    <a:bodyPr/>
                    <a:lstStyle/>
                    <a:p>
                      <a:pPr algn="ctr" fontAlgn="ctr"/>
                      <a:r>
                        <a:rPr lang="tr-TR" sz="1400" b="1" dirty="0">
                          <a:effectLst/>
                          <a:latin typeface="Oswald" panose="02000503000000000000" pitchFamily="2" charset="0"/>
                        </a:rPr>
                        <a:t>Başarı Notu</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1" dirty="0">
                          <a:effectLst/>
                          <a:latin typeface="Oswald" panose="02000503000000000000" pitchFamily="2" charset="0"/>
                        </a:rPr>
                        <a:t>Katsayı</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1">
                          <a:effectLst/>
                          <a:latin typeface="Oswald" panose="02000503000000000000" pitchFamily="2" charset="0"/>
                        </a:rPr>
                        <a:t>Açıklama</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0"/>
                  </a:ext>
                </a:extLst>
              </a:tr>
              <a:tr h="348426">
                <a:tc>
                  <a:txBody>
                    <a:bodyPr/>
                    <a:lstStyle/>
                    <a:p>
                      <a:pPr algn="ctr" fontAlgn="ctr"/>
                      <a:r>
                        <a:rPr lang="tr-TR" sz="1400" b="0" dirty="0">
                          <a:effectLst/>
                          <a:latin typeface="Oswald" panose="02000503000000000000" pitchFamily="2" charset="0"/>
                        </a:rPr>
                        <a:t>AA</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4.00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Mükemmel</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1"/>
                  </a:ext>
                </a:extLst>
              </a:tr>
              <a:tr h="348426">
                <a:tc>
                  <a:txBody>
                    <a:bodyPr/>
                    <a:lstStyle/>
                    <a:p>
                      <a:pPr algn="ctr" fontAlgn="ctr"/>
                      <a:r>
                        <a:rPr lang="tr-TR" sz="1400" b="0">
                          <a:effectLst/>
                          <a:latin typeface="Oswald" panose="02000503000000000000" pitchFamily="2" charset="0"/>
                        </a:rPr>
                        <a:t>BA</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3.50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Pekiyi</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2"/>
                  </a:ext>
                </a:extLst>
              </a:tr>
              <a:tr h="348426">
                <a:tc>
                  <a:txBody>
                    <a:bodyPr/>
                    <a:lstStyle/>
                    <a:p>
                      <a:pPr algn="ctr" fontAlgn="ctr"/>
                      <a:r>
                        <a:rPr lang="tr-TR" sz="1400" b="0">
                          <a:effectLst/>
                          <a:latin typeface="Oswald" panose="02000503000000000000" pitchFamily="2" charset="0"/>
                        </a:rPr>
                        <a:t>BB</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3.00</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İyi</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3"/>
                  </a:ext>
                </a:extLst>
              </a:tr>
              <a:tr h="348426">
                <a:tc>
                  <a:txBody>
                    <a:bodyPr/>
                    <a:lstStyle/>
                    <a:p>
                      <a:pPr algn="ctr" fontAlgn="ctr"/>
                      <a:r>
                        <a:rPr lang="tr-TR" sz="1400" b="0">
                          <a:effectLst/>
                          <a:latin typeface="Oswald" panose="02000503000000000000" pitchFamily="2" charset="0"/>
                        </a:rPr>
                        <a:t>CB</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2.50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Orta</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4"/>
                  </a:ext>
                </a:extLst>
              </a:tr>
              <a:tr h="348426">
                <a:tc>
                  <a:txBody>
                    <a:bodyPr/>
                    <a:lstStyle/>
                    <a:p>
                      <a:pPr algn="ctr" fontAlgn="ctr"/>
                      <a:r>
                        <a:rPr lang="tr-TR" sz="1400" b="0">
                          <a:effectLst/>
                          <a:latin typeface="Oswald" panose="02000503000000000000" pitchFamily="2" charset="0"/>
                        </a:rPr>
                        <a:t>CC</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2.00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Yeterli</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5"/>
                  </a:ext>
                </a:extLst>
              </a:tr>
              <a:tr h="498321">
                <a:tc>
                  <a:txBody>
                    <a:bodyPr/>
                    <a:lstStyle/>
                    <a:p>
                      <a:pPr algn="ctr" fontAlgn="ctr"/>
                      <a:r>
                        <a:rPr lang="tr-TR" sz="1400" b="0">
                          <a:effectLst/>
                          <a:latin typeface="Oswald" panose="02000503000000000000" pitchFamily="2" charset="0"/>
                        </a:rPr>
                        <a:t>DC</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1.50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Koşullu Başarılı</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6"/>
                  </a:ext>
                </a:extLst>
              </a:tr>
              <a:tr h="348426">
                <a:tc>
                  <a:txBody>
                    <a:bodyPr/>
                    <a:lstStyle/>
                    <a:p>
                      <a:pPr algn="ctr" fontAlgn="ctr"/>
                      <a:r>
                        <a:rPr lang="tr-TR" sz="1400" b="0">
                          <a:effectLst/>
                          <a:latin typeface="Oswald" panose="02000503000000000000" pitchFamily="2" charset="0"/>
                        </a:rPr>
                        <a:t>DD</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1.00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Başarısız</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7"/>
                  </a:ext>
                </a:extLst>
              </a:tr>
              <a:tr h="348426">
                <a:tc>
                  <a:txBody>
                    <a:bodyPr/>
                    <a:lstStyle/>
                    <a:p>
                      <a:pPr algn="ctr" fontAlgn="ctr"/>
                      <a:r>
                        <a:rPr lang="tr-TR" sz="1400" b="0">
                          <a:effectLst/>
                          <a:latin typeface="Oswald" panose="02000503000000000000" pitchFamily="2" charset="0"/>
                        </a:rPr>
                        <a:t>FD</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0.50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Başarısız</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8"/>
                  </a:ext>
                </a:extLst>
              </a:tr>
              <a:tr h="348426">
                <a:tc>
                  <a:txBody>
                    <a:bodyPr/>
                    <a:lstStyle/>
                    <a:p>
                      <a:pPr algn="ctr" fontAlgn="ctr"/>
                      <a:r>
                        <a:rPr lang="tr-TR" sz="1400" b="0">
                          <a:effectLst/>
                          <a:latin typeface="Oswald" panose="02000503000000000000" pitchFamily="2" charset="0"/>
                        </a:rPr>
                        <a:t>FF</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0.00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Başarısız</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9"/>
                  </a:ext>
                </a:extLst>
              </a:tr>
              <a:tr h="348426">
                <a:tc>
                  <a:txBody>
                    <a:bodyPr/>
                    <a:lstStyle/>
                    <a:p>
                      <a:pPr algn="ctr" fontAlgn="ctr"/>
                      <a:r>
                        <a:rPr lang="tr-TR" sz="1400" b="0">
                          <a:effectLst/>
                          <a:latin typeface="Oswald" panose="02000503000000000000" pitchFamily="2" charset="0"/>
                        </a:rPr>
                        <a:t>F0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0.00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Devamsız</a:t>
                      </a: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10"/>
                  </a:ext>
                </a:extLst>
              </a:tr>
            </a:tbl>
          </a:graphicData>
        </a:graphic>
      </p:graphicFrame>
      <p:sp>
        <p:nvSpPr>
          <p:cNvPr id="2" name="Rectangle 1"/>
          <p:cNvSpPr/>
          <p:nvPr/>
        </p:nvSpPr>
        <p:spPr>
          <a:xfrm>
            <a:off x="5430591" y="1049938"/>
            <a:ext cx="6096000" cy="2950872"/>
          </a:xfrm>
          <a:prstGeom prst="rect">
            <a:avLst/>
          </a:prstGeom>
        </p:spPr>
        <p:txBody>
          <a:bodyPr>
            <a:spAutoFit/>
          </a:bodyPr>
          <a:lstStyle/>
          <a:p>
            <a:pPr algn="just">
              <a:lnSpc>
                <a:spcPct val="150000"/>
              </a:lnSpc>
            </a:pPr>
            <a:r>
              <a:rPr lang="tr-TR" dirty="0">
                <a:solidFill>
                  <a:schemeClr val="bg1"/>
                </a:solidFill>
                <a:latin typeface="Oswald" panose="02000503000000000000" pitchFamily="2" charset="0"/>
              </a:rPr>
              <a:t>Bir dersten (DC) harf notunu alan öğrenci, bu dersi koşullu başarmış (koşullu başarılı) kabul edilir. Bu nedenle bir dersten (DC) harf notunu alan öğrencinin bu dersten başarılı sayılabilmesi için AGNO’sunun en az 2.00 olması gerekir. Sorumlu olduğu öğretim planında koşullu başarılı dersi/dersleri bulunan öğrencinin mezun olabilmesi için tüm derslere ait AGNO’sunun en az 2.00 olması gerekir ve AGNO hesabına katılır.</a:t>
            </a:r>
          </a:p>
        </p:txBody>
      </p:sp>
      <p:sp>
        <p:nvSpPr>
          <p:cNvPr id="5" name="Rectangle 4"/>
          <p:cNvSpPr/>
          <p:nvPr/>
        </p:nvSpPr>
        <p:spPr>
          <a:xfrm>
            <a:off x="128592" y="4197011"/>
            <a:ext cx="4817085" cy="1572723"/>
          </a:xfrm>
          <a:prstGeom prst="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4" name="Rectangle 3"/>
          <p:cNvSpPr/>
          <p:nvPr/>
        </p:nvSpPr>
        <p:spPr>
          <a:xfrm>
            <a:off x="5430591" y="4219752"/>
            <a:ext cx="6096000" cy="873381"/>
          </a:xfrm>
          <a:prstGeom prst="rect">
            <a:avLst/>
          </a:prstGeom>
        </p:spPr>
        <p:txBody>
          <a:bodyPr>
            <a:spAutoFit/>
          </a:bodyPr>
          <a:lstStyle/>
          <a:p>
            <a:pPr algn="just">
              <a:lnSpc>
                <a:spcPct val="150000"/>
              </a:lnSpc>
            </a:pPr>
            <a:r>
              <a:rPr lang="tr-TR" b="0" i="0" dirty="0">
                <a:solidFill>
                  <a:schemeClr val="bg1"/>
                </a:solidFill>
                <a:effectLst/>
                <a:latin typeface="Oswald" panose="02000503000000000000" pitchFamily="2" charset="0"/>
              </a:rPr>
              <a:t>Bir dersten (DD), (FD) ve (FF) harf notunu alan öğrenci, bu dersten başarısız sayılır ve AGNO hesabına katılır.</a:t>
            </a:r>
            <a:endParaRPr lang="tr-TR" dirty="0">
              <a:solidFill>
                <a:schemeClr val="bg1"/>
              </a:solidFill>
              <a:latin typeface="Oswald" panose="02000503000000000000" pitchFamily="2" charset="0"/>
            </a:endParaRPr>
          </a:p>
        </p:txBody>
      </p:sp>
    </p:spTree>
    <p:extLst>
      <p:ext uri="{BB962C8B-B14F-4D97-AF65-F5344CB8AC3E}">
        <p14:creationId xmlns:p14="http://schemas.microsoft.com/office/powerpoint/2010/main" val="3374898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1004549" y="128789"/>
            <a:ext cx="10406131" cy="830997"/>
          </a:xfrm>
          <a:prstGeom prst="rect">
            <a:avLst/>
          </a:prstGeom>
          <a:noFill/>
        </p:spPr>
        <p:txBody>
          <a:bodyPr wrap="square" rtlCol="0">
            <a:spAutoFit/>
          </a:bodyPr>
          <a:lstStyle/>
          <a:p>
            <a:pPr algn="ctr"/>
            <a:r>
              <a:rPr lang="tr-TR" sz="4800" dirty="0">
                <a:solidFill>
                  <a:schemeClr val="bg1"/>
                </a:solidFill>
                <a:latin typeface="Oswald" panose="02000503000000000000" pitchFamily="2" charset="0"/>
              </a:rPr>
              <a:t>Başarı Değerlendirmesi</a:t>
            </a:r>
          </a:p>
        </p:txBody>
      </p:sp>
      <p:graphicFrame>
        <p:nvGraphicFramePr>
          <p:cNvPr id="3" name="Table 2"/>
          <p:cNvGraphicFramePr>
            <a:graphicFrameLocks noGrp="1"/>
          </p:cNvGraphicFramePr>
          <p:nvPr>
            <p:extLst>
              <p:ext uri="{D42A27DB-BD31-4B8C-83A1-F6EECF244321}">
                <p14:modId xmlns:p14="http://schemas.microsoft.com/office/powerpoint/2010/main" val="1792857936"/>
              </p:ext>
            </p:extLst>
          </p:nvPr>
        </p:nvGraphicFramePr>
        <p:xfrm>
          <a:off x="128592" y="1049938"/>
          <a:ext cx="4817085" cy="5309441"/>
        </p:xfrm>
        <a:graphic>
          <a:graphicData uri="http://schemas.openxmlformats.org/drawingml/2006/table">
            <a:tbl>
              <a:tblPr/>
              <a:tblGrid>
                <a:gridCol w="1605695">
                  <a:extLst>
                    <a:ext uri="{9D8B030D-6E8A-4147-A177-3AD203B41FA5}">
                      <a16:colId xmlns:a16="http://schemas.microsoft.com/office/drawing/2014/main" val="20000"/>
                    </a:ext>
                  </a:extLst>
                </a:gridCol>
                <a:gridCol w="1605695">
                  <a:extLst>
                    <a:ext uri="{9D8B030D-6E8A-4147-A177-3AD203B41FA5}">
                      <a16:colId xmlns:a16="http://schemas.microsoft.com/office/drawing/2014/main" val="20001"/>
                    </a:ext>
                  </a:extLst>
                </a:gridCol>
                <a:gridCol w="1605695">
                  <a:extLst>
                    <a:ext uri="{9D8B030D-6E8A-4147-A177-3AD203B41FA5}">
                      <a16:colId xmlns:a16="http://schemas.microsoft.com/office/drawing/2014/main" val="20002"/>
                    </a:ext>
                  </a:extLst>
                </a:gridCol>
              </a:tblGrid>
              <a:tr h="348426">
                <a:tc>
                  <a:txBody>
                    <a:bodyPr/>
                    <a:lstStyle/>
                    <a:p>
                      <a:pPr algn="ctr" fontAlgn="ctr"/>
                      <a:r>
                        <a:rPr lang="tr-TR" sz="1400" b="1" dirty="0">
                          <a:effectLst/>
                          <a:latin typeface="Oswald" panose="02000503000000000000" pitchFamily="2" charset="0"/>
                        </a:rPr>
                        <a:t>Başarı Notu</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1" dirty="0">
                          <a:effectLst/>
                          <a:latin typeface="Oswald" panose="02000503000000000000" pitchFamily="2" charset="0"/>
                        </a:rPr>
                        <a:t>Katsayı</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1">
                          <a:effectLst/>
                          <a:latin typeface="Oswald" panose="02000503000000000000" pitchFamily="2" charset="0"/>
                        </a:rPr>
                        <a:t>Açıklama</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0"/>
                  </a:ext>
                </a:extLst>
              </a:tr>
              <a:tr h="348426">
                <a:tc>
                  <a:txBody>
                    <a:bodyPr/>
                    <a:lstStyle/>
                    <a:p>
                      <a:pPr algn="ctr" fontAlgn="ctr"/>
                      <a:r>
                        <a:rPr lang="tr-TR" sz="1400" b="0" dirty="0">
                          <a:effectLst/>
                          <a:latin typeface="Oswald" panose="02000503000000000000" pitchFamily="2" charset="0"/>
                        </a:rPr>
                        <a:t>AA</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4.00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Mükemmel</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1"/>
                  </a:ext>
                </a:extLst>
              </a:tr>
              <a:tr h="348426">
                <a:tc>
                  <a:txBody>
                    <a:bodyPr/>
                    <a:lstStyle/>
                    <a:p>
                      <a:pPr algn="ctr" fontAlgn="ctr"/>
                      <a:r>
                        <a:rPr lang="tr-TR" sz="1400" b="0">
                          <a:effectLst/>
                          <a:latin typeface="Oswald" panose="02000503000000000000" pitchFamily="2" charset="0"/>
                        </a:rPr>
                        <a:t>BA</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3.50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Pekiyi</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2"/>
                  </a:ext>
                </a:extLst>
              </a:tr>
              <a:tr h="348426">
                <a:tc>
                  <a:txBody>
                    <a:bodyPr/>
                    <a:lstStyle/>
                    <a:p>
                      <a:pPr algn="ctr" fontAlgn="ctr"/>
                      <a:r>
                        <a:rPr lang="tr-TR" sz="1400" b="0">
                          <a:effectLst/>
                          <a:latin typeface="Oswald" panose="02000503000000000000" pitchFamily="2" charset="0"/>
                        </a:rPr>
                        <a:t>BB</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3.00</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İyi</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3"/>
                  </a:ext>
                </a:extLst>
              </a:tr>
              <a:tr h="348426">
                <a:tc>
                  <a:txBody>
                    <a:bodyPr/>
                    <a:lstStyle/>
                    <a:p>
                      <a:pPr algn="ctr" fontAlgn="ctr"/>
                      <a:r>
                        <a:rPr lang="tr-TR" sz="1400" b="0">
                          <a:effectLst/>
                          <a:latin typeface="Oswald" panose="02000503000000000000" pitchFamily="2" charset="0"/>
                        </a:rPr>
                        <a:t>CB</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2.50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Orta</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4"/>
                  </a:ext>
                </a:extLst>
              </a:tr>
              <a:tr h="348426">
                <a:tc>
                  <a:txBody>
                    <a:bodyPr/>
                    <a:lstStyle/>
                    <a:p>
                      <a:pPr algn="ctr" fontAlgn="ctr"/>
                      <a:r>
                        <a:rPr lang="tr-TR" sz="1400" b="0">
                          <a:effectLst/>
                          <a:latin typeface="Oswald" panose="02000503000000000000" pitchFamily="2" charset="0"/>
                        </a:rPr>
                        <a:t>CC</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2.00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Yeterli</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5"/>
                  </a:ext>
                </a:extLst>
              </a:tr>
              <a:tr h="498321">
                <a:tc>
                  <a:txBody>
                    <a:bodyPr/>
                    <a:lstStyle/>
                    <a:p>
                      <a:pPr algn="ctr" fontAlgn="ctr"/>
                      <a:r>
                        <a:rPr lang="tr-TR" sz="1400" b="0">
                          <a:effectLst/>
                          <a:latin typeface="Oswald" panose="02000503000000000000" pitchFamily="2" charset="0"/>
                        </a:rPr>
                        <a:t>DC</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1.50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Koşullu Başarılı</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6"/>
                  </a:ext>
                </a:extLst>
              </a:tr>
              <a:tr h="348426">
                <a:tc>
                  <a:txBody>
                    <a:bodyPr/>
                    <a:lstStyle/>
                    <a:p>
                      <a:pPr algn="ctr" fontAlgn="ctr"/>
                      <a:r>
                        <a:rPr lang="tr-TR" sz="1400" b="0">
                          <a:effectLst/>
                          <a:latin typeface="Oswald" panose="02000503000000000000" pitchFamily="2" charset="0"/>
                        </a:rPr>
                        <a:t>DD</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1.00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Başarısız</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7"/>
                  </a:ext>
                </a:extLst>
              </a:tr>
              <a:tr h="348426">
                <a:tc>
                  <a:txBody>
                    <a:bodyPr/>
                    <a:lstStyle/>
                    <a:p>
                      <a:pPr algn="ctr" fontAlgn="ctr"/>
                      <a:r>
                        <a:rPr lang="tr-TR" sz="1400" b="0">
                          <a:effectLst/>
                          <a:latin typeface="Oswald" panose="02000503000000000000" pitchFamily="2" charset="0"/>
                        </a:rPr>
                        <a:t>FD</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0.50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Başarısız</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8"/>
                  </a:ext>
                </a:extLst>
              </a:tr>
              <a:tr h="348426">
                <a:tc>
                  <a:txBody>
                    <a:bodyPr/>
                    <a:lstStyle/>
                    <a:p>
                      <a:pPr algn="ctr" fontAlgn="ctr"/>
                      <a:r>
                        <a:rPr lang="tr-TR" sz="1400" b="0">
                          <a:effectLst/>
                          <a:latin typeface="Oswald" panose="02000503000000000000" pitchFamily="2" charset="0"/>
                        </a:rPr>
                        <a:t>FF</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0.00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Başarısız</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9"/>
                  </a:ext>
                </a:extLst>
              </a:tr>
              <a:tr h="348426">
                <a:tc>
                  <a:txBody>
                    <a:bodyPr/>
                    <a:lstStyle/>
                    <a:p>
                      <a:pPr algn="ctr" fontAlgn="ctr"/>
                      <a:r>
                        <a:rPr lang="tr-TR" sz="1400" b="0">
                          <a:effectLst/>
                          <a:latin typeface="Oswald" panose="02000503000000000000" pitchFamily="2" charset="0"/>
                        </a:rPr>
                        <a:t>F0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0.00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Devamsız</a:t>
                      </a: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10"/>
                  </a:ext>
                </a:extLst>
              </a:tr>
            </a:tbl>
          </a:graphicData>
        </a:graphic>
      </p:graphicFrame>
      <p:sp>
        <p:nvSpPr>
          <p:cNvPr id="2" name="Rectangle 1"/>
          <p:cNvSpPr/>
          <p:nvPr/>
        </p:nvSpPr>
        <p:spPr>
          <a:xfrm>
            <a:off x="5430591" y="1049938"/>
            <a:ext cx="6096000" cy="2950872"/>
          </a:xfrm>
          <a:prstGeom prst="rect">
            <a:avLst/>
          </a:prstGeom>
        </p:spPr>
        <p:txBody>
          <a:bodyPr>
            <a:spAutoFit/>
          </a:bodyPr>
          <a:lstStyle/>
          <a:p>
            <a:pPr algn="just">
              <a:lnSpc>
                <a:spcPct val="150000"/>
              </a:lnSpc>
            </a:pPr>
            <a:r>
              <a:rPr lang="tr-TR" dirty="0">
                <a:solidFill>
                  <a:schemeClr val="bg1"/>
                </a:solidFill>
                <a:latin typeface="Oswald" panose="02000503000000000000" pitchFamily="2" charset="0"/>
              </a:rPr>
              <a:t>Bir dersten (DC) harf notunu alan öğrenci, bu dersi koşullu başarmış (koşullu başarılı) kabul edilir. Bu nedenle bir dersten (DC) harf notunu alan öğrencinin bu dersten başarılı sayılabilmesi için AGNO’sunun en az 2.00 olması gerekir. Sorumlu olduğu öğretim planında koşullu başarılı dersi/dersleri bulunan öğrencinin mezun olabilmesi için tüm derslere ait AGNO’sunun en az 2.00 olması gerekir ve AGNO hesabına katılır.</a:t>
            </a:r>
          </a:p>
        </p:txBody>
      </p:sp>
      <p:sp>
        <p:nvSpPr>
          <p:cNvPr id="5" name="Rectangle 4"/>
          <p:cNvSpPr/>
          <p:nvPr/>
        </p:nvSpPr>
        <p:spPr>
          <a:xfrm>
            <a:off x="128592" y="5761703"/>
            <a:ext cx="4817085" cy="502275"/>
          </a:xfrm>
          <a:prstGeom prst="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4" name="Rectangle 3"/>
          <p:cNvSpPr/>
          <p:nvPr/>
        </p:nvSpPr>
        <p:spPr>
          <a:xfrm>
            <a:off x="5430591" y="4219752"/>
            <a:ext cx="6096000" cy="873381"/>
          </a:xfrm>
          <a:prstGeom prst="rect">
            <a:avLst/>
          </a:prstGeom>
        </p:spPr>
        <p:txBody>
          <a:bodyPr>
            <a:spAutoFit/>
          </a:bodyPr>
          <a:lstStyle/>
          <a:p>
            <a:pPr algn="just">
              <a:lnSpc>
                <a:spcPct val="150000"/>
              </a:lnSpc>
            </a:pPr>
            <a:r>
              <a:rPr lang="tr-TR" b="0" i="0" dirty="0">
                <a:solidFill>
                  <a:schemeClr val="bg1"/>
                </a:solidFill>
                <a:effectLst/>
                <a:latin typeface="Oswald" panose="02000503000000000000" pitchFamily="2" charset="0"/>
              </a:rPr>
              <a:t>Bir dersten (DD), (FD) ve (FF) harf notunu alan öğrenci, bu dersten başarısız sayılır ve AGNO hesabına katılır.</a:t>
            </a:r>
            <a:endParaRPr lang="tr-TR" dirty="0">
              <a:solidFill>
                <a:schemeClr val="bg1"/>
              </a:solidFill>
              <a:latin typeface="Oswald" panose="02000503000000000000" pitchFamily="2" charset="0"/>
            </a:endParaRPr>
          </a:p>
        </p:txBody>
      </p:sp>
      <p:sp>
        <p:nvSpPr>
          <p:cNvPr id="6" name="Rectangle 5"/>
          <p:cNvSpPr/>
          <p:nvPr/>
        </p:nvSpPr>
        <p:spPr>
          <a:xfrm>
            <a:off x="5430591" y="5485998"/>
            <a:ext cx="6096000" cy="873381"/>
          </a:xfrm>
          <a:prstGeom prst="rect">
            <a:avLst/>
          </a:prstGeom>
        </p:spPr>
        <p:txBody>
          <a:bodyPr>
            <a:spAutoFit/>
          </a:bodyPr>
          <a:lstStyle/>
          <a:p>
            <a:pPr algn="just">
              <a:lnSpc>
                <a:spcPct val="150000"/>
              </a:lnSpc>
            </a:pPr>
            <a:r>
              <a:rPr lang="tr-TR" dirty="0">
                <a:solidFill>
                  <a:schemeClr val="bg1"/>
                </a:solidFill>
                <a:latin typeface="Oswald" panose="02000503000000000000" pitchFamily="2" charset="0"/>
              </a:rPr>
              <a:t>Bir dersten (F0) harf notunu alan öğrenci, o dersten devamsızlık nedeniyle başarısız sayılır ve AGNO hesabına katılır.</a:t>
            </a:r>
          </a:p>
        </p:txBody>
      </p:sp>
    </p:spTree>
    <p:extLst>
      <p:ext uri="{BB962C8B-B14F-4D97-AF65-F5344CB8AC3E}">
        <p14:creationId xmlns:p14="http://schemas.microsoft.com/office/powerpoint/2010/main" val="349302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1369</TotalTime>
  <Words>1598</Words>
  <Application>Microsoft Office PowerPoint</Application>
  <PresentationFormat>Widescreen</PresentationFormat>
  <Paragraphs>264</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Montserrat</vt:lpstr>
      <vt:lpstr>Oswald</vt:lpstr>
      <vt:lpstr>Office Theme</vt:lpstr>
      <vt:lpstr>İSTATİSTİK BÖLÜMÜ ORYANTASYON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CO-OP  (Cooperative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İSTATİSTİK BÖLÜMÜ ORYANTASYON</dc:title>
  <dc:creator>X Person</dc:creator>
  <cp:lastModifiedBy>tugay karadağ</cp:lastModifiedBy>
  <cp:revision>82</cp:revision>
  <dcterms:created xsi:type="dcterms:W3CDTF">2021-10-02T20:40:21Z</dcterms:created>
  <dcterms:modified xsi:type="dcterms:W3CDTF">2024-10-02T09:53:27Z</dcterms:modified>
</cp:coreProperties>
</file>