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58" r:id="rId4"/>
    <p:sldId id="289" r:id="rId5"/>
    <p:sldId id="290" r:id="rId6"/>
    <p:sldId id="291" r:id="rId7"/>
    <p:sldId id="264" r:id="rId8"/>
    <p:sldId id="287" r:id="rId9"/>
    <p:sldId id="268" r:id="rId10"/>
    <p:sldId id="281" r:id="rId11"/>
    <p:sldId id="283" r:id="rId12"/>
    <p:sldId id="269" r:id="rId13"/>
    <p:sldId id="277" r:id="rId14"/>
    <p:sldId id="278" r:id="rId15"/>
    <p:sldId id="282" r:id="rId16"/>
    <p:sldId id="285" r:id="rId17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Avenir Roman"/>
      </a:defRPr>
    </a:lvl1pPr>
    <a:lvl2pPr>
      <a:defRPr>
        <a:latin typeface="+mj-lt"/>
        <a:ea typeface="+mj-ea"/>
        <a:cs typeface="+mj-cs"/>
        <a:sym typeface="Avenir Roman"/>
      </a:defRPr>
    </a:lvl2pPr>
    <a:lvl3pPr>
      <a:defRPr>
        <a:latin typeface="+mj-lt"/>
        <a:ea typeface="+mj-ea"/>
        <a:cs typeface="+mj-cs"/>
        <a:sym typeface="Avenir Roman"/>
      </a:defRPr>
    </a:lvl3pPr>
    <a:lvl4pPr>
      <a:defRPr>
        <a:latin typeface="+mj-lt"/>
        <a:ea typeface="+mj-ea"/>
        <a:cs typeface="+mj-cs"/>
        <a:sym typeface="Avenir Roman"/>
      </a:defRPr>
    </a:lvl4pPr>
    <a:lvl5pPr>
      <a:defRPr>
        <a:latin typeface="+mj-lt"/>
        <a:ea typeface="+mj-ea"/>
        <a:cs typeface="+mj-cs"/>
        <a:sym typeface="Avenir Roman"/>
      </a:defRPr>
    </a:lvl5pPr>
    <a:lvl6pPr>
      <a:defRPr>
        <a:latin typeface="+mj-lt"/>
        <a:ea typeface="+mj-ea"/>
        <a:cs typeface="+mj-cs"/>
        <a:sym typeface="Avenir Roman"/>
      </a:defRPr>
    </a:lvl6pPr>
    <a:lvl7pPr>
      <a:defRPr>
        <a:latin typeface="+mj-lt"/>
        <a:ea typeface="+mj-ea"/>
        <a:cs typeface="+mj-cs"/>
        <a:sym typeface="Avenir Roman"/>
      </a:defRPr>
    </a:lvl7pPr>
    <a:lvl8pPr>
      <a:defRPr>
        <a:latin typeface="+mj-lt"/>
        <a:ea typeface="+mj-ea"/>
        <a:cs typeface="+mj-cs"/>
        <a:sym typeface="Avenir Roman"/>
      </a:defRPr>
    </a:lvl8pPr>
    <a:lvl9pPr>
      <a:defRPr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14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34096" y="355330"/>
            <a:ext cx="11723808" cy="6257249"/>
          </a:xfrm>
          <a:prstGeom prst="rect">
            <a:avLst/>
          </a:prstGeom>
          <a:ln w="44450">
            <a:solidFill>
              <a:srgbClr val="0D213C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783" y="58631"/>
            <a:ext cx="1538862" cy="58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" name="image1.png" descr="Logo, company name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-372180" y="-847077"/>
            <a:ext cx="2372142" cy="2372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1199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4" name="image6.jpeg" descr="metin içeren bir resim&#10;&#10;Açıklama otomatik olarak oluşturuldu"/>
          <p:cNvPicPr/>
          <p:nvPr/>
        </p:nvPicPr>
        <p:blipFill>
          <a:blip r:embed="rId3"/>
          <a:stretch>
            <a:fillRect/>
          </a:stretch>
        </p:blipFill>
        <p:spPr>
          <a:xfrm>
            <a:off x="9445518" y="6118411"/>
            <a:ext cx="2511732" cy="473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bs.yildiz.edu.tr/oibs/ina_ap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1</a:t>
            </a:fld>
            <a:endParaRPr sz="1200">
              <a:solidFill>
                <a:srgbClr val="011993"/>
              </a:solidFill>
            </a:endParaRPr>
          </a:p>
        </p:txBody>
      </p:sp>
      <p:pic>
        <p:nvPicPr>
          <p:cNvPr id="52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76"/>
            <a:ext cx="12192000" cy="685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4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5466" y="1377280"/>
            <a:ext cx="5346836" cy="201102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736989" y="3184886"/>
            <a:ext cx="1120140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/>
            <a:r>
              <a:rPr lang="tr-TR" sz="5000" b="1" dirty="0">
                <a:solidFill>
                  <a:srgbClr val="2E75B6"/>
                </a:solidFill>
                <a:latin typeface="Barlow"/>
                <a:ea typeface="Barlow"/>
                <a:cs typeface="Barlow"/>
                <a:sym typeface="Barlow"/>
              </a:rPr>
              <a:t>İ</a:t>
            </a:r>
            <a:r>
              <a:rPr lang="en-US" sz="5000" b="1" dirty="0">
                <a:solidFill>
                  <a:srgbClr val="2E75B6"/>
                </a:solidFill>
                <a:latin typeface="Barlow"/>
                <a:ea typeface="Barlow"/>
                <a:cs typeface="Barlow"/>
                <a:sym typeface="Barlow"/>
              </a:rPr>
              <a:t>STATİSTİK</a:t>
            </a:r>
            <a:r>
              <a:rPr sz="5000" b="1" dirty="0">
                <a:solidFill>
                  <a:srgbClr val="2E75B6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algn="r"/>
            <a:r>
              <a:rPr sz="5000" b="1" dirty="0">
                <a:solidFill>
                  <a:srgbClr val="2E75B6"/>
                </a:solidFill>
                <a:latin typeface="Barlow"/>
                <a:ea typeface="Barlow"/>
                <a:cs typeface="Barlow"/>
                <a:sym typeface="Barlow"/>
              </a:rPr>
              <a:t>LİSANSÜSTÜ PROGRAMI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93360"/>
              </p:ext>
            </p:extLst>
          </p:nvPr>
        </p:nvGraphicFramePr>
        <p:xfrm>
          <a:off x="484093" y="1159451"/>
          <a:ext cx="11143131" cy="4389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Tür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1" marR="3721" marT="37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err="1">
                          <a:effectLst/>
                        </a:rPr>
                        <a:t>Ders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Adı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1" marR="3721" marT="37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Dersin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Amacı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1" marR="3721" marT="37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Bilimsel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Hazırlık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Ekonometri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</a:rPr>
                        <a:t>İstatistik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öğrencilerine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ekonometri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kavramlarını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ekonometrik</a:t>
                      </a:r>
                      <a:r>
                        <a:rPr lang="en-US" sz="1600" u="none" strike="noStrike" dirty="0">
                          <a:effectLst/>
                        </a:rPr>
                        <a:t> model </a:t>
                      </a:r>
                      <a:r>
                        <a:rPr lang="en-US" sz="1600" u="none" strike="noStrike" dirty="0" err="1">
                          <a:effectLst/>
                        </a:rPr>
                        <a:t>kurma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teori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ile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uygulamayı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birleştirmeyi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ekonometrik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çözümlemede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sorunların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üstesinden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gelmeyi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öğretmek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Bilimsel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Hazırlık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Örnekleme</a:t>
                      </a:r>
                      <a:r>
                        <a:rPr lang="en-US" sz="1600" u="none" strike="noStrike" dirty="0">
                          <a:effectLst/>
                        </a:rPr>
                        <a:t>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</a:rPr>
                        <a:t>Örnekleme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kavramlarının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mantığının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tanımı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ile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tüm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yerine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birimlerin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kısmını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incelemenin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yararları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bilginin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nasıl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edileceği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bilgiyi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ederken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yapılan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hata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maliyetin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tanıtılması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Bilimsel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Hazırlık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Regresyon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Analizi</a:t>
                      </a:r>
                      <a:r>
                        <a:rPr lang="en-US" sz="1600" u="none" strike="noStrike" dirty="0">
                          <a:effectLst/>
                        </a:rPr>
                        <a:t>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</a:rPr>
                        <a:t>İstatistik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analizlerde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temel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oluşturan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regresyon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korelasyonun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ilkelerini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tanıtmak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yöntemler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yardımıyla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analiz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becerisini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geliştirmek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Bilimsel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Hazırlık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Çok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Değişkenli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İstatistik</a:t>
                      </a:r>
                      <a:r>
                        <a:rPr lang="en-US" sz="1600" u="none" strike="noStrike" dirty="0">
                          <a:effectLst/>
                        </a:rPr>
                        <a:t>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</a:rPr>
                        <a:t>Çok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değişkenli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istatistik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yöntemlerin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teorik</a:t>
                      </a:r>
                      <a:r>
                        <a:rPr lang="en-US" sz="1600" u="none" strike="noStrike" dirty="0">
                          <a:effectLst/>
                        </a:rPr>
                        <a:t> alt </a:t>
                      </a:r>
                      <a:r>
                        <a:rPr lang="en-US" sz="1600" u="none" strike="noStrike" dirty="0" err="1">
                          <a:effectLst/>
                        </a:rPr>
                        <a:t>yapısını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oluşturularak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söz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konusu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yöntemlerin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doğru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amaca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uygun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olarak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uygulanabilirliğini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sağlamak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Bilimsel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Hazırlık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Matematiksel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İstatistiğe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Giriş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</a:rPr>
                        <a:t>Matematiksel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istatistiğin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temellerini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anlama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3"/>
          <p:cNvSpPr/>
          <p:nvPr/>
        </p:nvSpPr>
        <p:spPr>
          <a:xfrm>
            <a:off x="4789438" y="602087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Bilimsel Hazırlık Dersleri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321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5928" y="2450651"/>
            <a:ext cx="50392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Öğrencilerinin</a:t>
            </a:r>
            <a:r>
              <a:rPr lang="en-US" sz="1400" dirty="0"/>
              <a:t> </a:t>
            </a:r>
            <a:r>
              <a:rPr lang="en-US" sz="1400" dirty="0" err="1"/>
              <a:t>Mezun</a:t>
            </a:r>
            <a:r>
              <a:rPr lang="en-US" sz="1400" dirty="0"/>
              <a:t> </a:t>
            </a:r>
            <a:r>
              <a:rPr lang="en-US" sz="1400" dirty="0" err="1"/>
              <a:t>Olabilmesi</a:t>
            </a:r>
            <a:r>
              <a:rPr lang="en-US" sz="1400" dirty="0"/>
              <a:t> </a:t>
            </a:r>
            <a:r>
              <a:rPr lang="en-US" sz="1400" dirty="0" err="1"/>
              <a:t>İçin</a:t>
            </a:r>
            <a:r>
              <a:rPr lang="en-US" sz="1400" dirty="0"/>
              <a:t>; </a:t>
            </a:r>
          </a:p>
          <a:p>
            <a:endParaRPr lang="en-US" sz="1400" dirty="0"/>
          </a:p>
          <a:p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r>
              <a:rPr lang="en-US" sz="1400" dirty="0"/>
              <a:t> </a:t>
            </a:r>
            <a:r>
              <a:rPr lang="en-US" sz="1400" dirty="0" err="1"/>
              <a:t>aşaması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400" dirty="0"/>
              <a:t>- 7 </a:t>
            </a:r>
            <a:r>
              <a:rPr lang="en-US" sz="1400" dirty="0" err="1"/>
              <a:t>Ders</a:t>
            </a:r>
            <a:r>
              <a:rPr lang="en-US" sz="1400" dirty="0"/>
              <a:t> (21 </a:t>
            </a:r>
            <a:r>
              <a:rPr lang="en-US" sz="1400" dirty="0" err="1"/>
              <a:t>Kredi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BB) </a:t>
            </a:r>
          </a:p>
          <a:p>
            <a:r>
              <a:rPr lang="en-US" sz="1400" dirty="0"/>
              <a:t>       </a:t>
            </a:r>
            <a:r>
              <a:rPr lang="tr-TR" sz="1400" dirty="0"/>
              <a:t>1</a:t>
            </a:r>
            <a:r>
              <a:rPr lang="en-US" sz="1400" dirty="0"/>
              <a:t> </a:t>
            </a:r>
            <a:r>
              <a:rPr lang="en-US" sz="1400" dirty="0" err="1"/>
              <a:t>Zorunlu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r>
              <a:rPr lang="en-US" sz="1400" dirty="0"/>
              <a:t> </a:t>
            </a:r>
          </a:p>
          <a:p>
            <a:r>
              <a:rPr lang="en-US" sz="1400" dirty="0"/>
              <a:t>       </a:t>
            </a:r>
            <a:r>
              <a:rPr lang="tr-TR" sz="1400" dirty="0"/>
              <a:t>6</a:t>
            </a:r>
            <a:r>
              <a:rPr lang="en-US" sz="1400" dirty="0"/>
              <a:t> </a:t>
            </a:r>
            <a:r>
              <a:rPr lang="en-US" sz="1400" dirty="0" err="1"/>
              <a:t>Seçmeli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Semineri</a:t>
            </a:r>
            <a:r>
              <a:rPr lang="en-US" sz="1400" dirty="0"/>
              <a:t> (6001)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Araştırma</a:t>
            </a:r>
            <a:r>
              <a:rPr lang="en-US" sz="1400" dirty="0"/>
              <a:t> </a:t>
            </a:r>
            <a:r>
              <a:rPr lang="en-US" sz="1400" dirty="0" err="1"/>
              <a:t>Yöntemleri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Bilimsel</a:t>
            </a:r>
            <a:r>
              <a:rPr lang="en-US" sz="1400" dirty="0"/>
              <a:t> </a:t>
            </a:r>
            <a:r>
              <a:rPr lang="en-US" sz="1400" dirty="0" err="1"/>
              <a:t>Etik</a:t>
            </a:r>
            <a:r>
              <a:rPr lang="en-US" sz="1400" dirty="0"/>
              <a:t> </a:t>
            </a:r>
          </a:p>
          <a:p>
            <a:r>
              <a:rPr lang="en-US" sz="1400" dirty="0"/>
              <a:t>- 3,00/4,00 AGNO’ </a:t>
            </a:r>
            <a:r>
              <a:rPr lang="en-US" sz="1400" dirty="0" err="1"/>
              <a:t>yu</a:t>
            </a:r>
            <a:r>
              <a:rPr lang="en-US" sz="1400" dirty="0"/>
              <a:t> </a:t>
            </a:r>
            <a:r>
              <a:rPr lang="en-US" sz="1400" dirty="0" err="1"/>
              <a:t>sağlamak</a:t>
            </a:r>
            <a:r>
              <a:rPr lang="en-US" sz="1400" dirty="0"/>
              <a:t>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programları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tanımlı</a:t>
            </a:r>
            <a:r>
              <a:rPr lang="en-US" sz="1400" dirty="0"/>
              <a:t> </a:t>
            </a:r>
            <a:r>
              <a:rPr lang="en-US" sz="1400" dirty="0" err="1"/>
              <a:t>olan</a:t>
            </a:r>
            <a:r>
              <a:rPr lang="en-US" sz="1400" dirty="0"/>
              <a:t> </a:t>
            </a:r>
            <a:r>
              <a:rPr lang="en-US" sz="1400" dirty="0" err="1"/>
              <a:t>azami</a:t>
            </a:r>
            <a:r>
              <a:rPr lang="en-US" sz="1400" dirty="0"/>
              <a:t> </a:t>
            </a:r>
            <a:r>
              <a:rPr lang="en-US" sz="1400" dirty="0" err="1"/>
              <a:t>süre</a:t>
            </a:r>
            <a:r>
              <a:rPr lang="en-US" sz="1400" dirty="0"/>
              <a:t> </a:t>
            </a:r>
            <a:r>
              <a:rPr lang="en-US" sz="1400" dirty="0" err="1"/>
              <a:t>içinde</a:t>
            </a:r>
            <a:r>
              <a:rPr lang="en-US" sz="1400" dirty="0"/>
              <a:t>, </a:t>
            </a:r>
            <a:r>
              <a:rPr lang="en-US" sz="1400" dirty="0" err="1"/>
              <a:t>ders</a:t>
            </a:r>
            <a:r>
              <a:rPr lang="en-US" sz="1400" dirty="0"/>
              <a:t>/</a:t>
            </a:r>
            <a:r>
              <a:rPr lang="en-US" sz="1400" dirty="0" err="1"/>
              <a:t>kredi</a:t>
            </a:r>
            <a:r>
              <a:rPr lang="en-US" sz="1400" dirty="0"/>
              <a:t> </a:t>
            </a:r>
            <a:r>
              <a:rPr lang="en-US" sz="1400" dirty="0" err="1"/>
              <a:t>koşullarını</a:t>
            </a:r>
            <a:r>
              <a:rPr lang="en-US" sz="1400" dirty="0"/>
              <a:t> </a:t>
            </a:r>
            <a:r>
              <a:rPr lang="en-US" sz="1400" dirty="0" err="1"/>
              <a:t>sağlamış</a:t>
            </a:r>
            <a:r>
              <a:rPr lang="en-US" sz="1400" dirty="0"/>
              <a:t> </a:t>
            </a:r>
            <a:r>
              <a:rPr lang="en-US" sz="1400" dirty="0" err="1"/>
              <a:t>olmak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yeterlilik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Tez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Yayın</a:t>
            </a:r>
            <a:r>
              <a:rPr lang="en-US" sz="1400" dirty="0"/>
              <a:t> </a:t>
            </a:r>
            <a:r>
              <a:rPr lang="tr-TR" sz="1400" dirty="0"/>
              <a:t>ve proje önerisi </a:t>
            </a:r>
            <a:r>
              <a:rPr lang="en-US" sz="1400" dirty="0" err="1"/>
              <a:t>şartı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51647" y="2450651"/>
            <a:ext cx="49986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Lisans</a:t>
            </a:r>
            <a:r>
              <a:rPr lang="en-US" sz="1400" dirty="0"/>
              <a:t> </a:t>
            </a:r>
            <a:r>
              <a:rPr lang="en-US" sz="1400" dirty="0" err="1"/>
              <a:t>Öğrencilerinin</a:t>
            </a:r>
            <a:r>
              <a:rPr lang="en-US" sz="1400" dirty="0"/>
              <a:t> </a:t>
            </a:r>
            <a:r>
              <a:rPr lang="en-US" sz="1400" dirty="0" err="1"/>
              <a:t>Mezun</a:t>
            </a:r>
            <a:r>
              <a:rPr lang="en-US" sz="1400" dirty="0"/>
              <a:t> </a:t>
            </a:r>
            <a:r>
              <a:rPr lang="en-US" sz="1400" dirty="0" err="1"/>
              <a:t>Olabilmesi</a:t>
            </a:r>
            <a:r>
              <a:rPr lang="en-US" sz="1400" dirty="0"/>
              <a:t> </a:t>
            </a:r>
            <a:r>
              <a:rPr lang="en-US" sz="1400" dirty="0" err="1"/>
              <a:t>İçin</a:t>
            </a:r>
            <a:r>
              <a:rPr lang="en-US" sz="1400" dirty="0"/>
              <a:t>; </a:t>
            </a:r>
          </a:p>
          <a:p>
            <a:endParaRPr lang="en-US" sz="1400" dirty="0"/>
          </a:p>
          <a:p>
            <a:r>
              <a:rPr lang="en-US" sz="1400" dirty="0"/>
              <a:t>YL </a:t>
            </a:r>
            <a:r>
              <a:rPr lang="en-US" sz="1400" dirty="0" err="1"/>
              <a:t>ders</a:t>
            </a:r>
            <a:r>
              <a:rPr lang="en-US" sz="1400" dirty="0"/>
              <a:t> </a:t>
            </a:r>
            <a:r>
              <a:rPr lang="en-US" sz="1400" dirty="0" err="1"/>
              <a:t>aşaması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: </a:t>
            </a:r>
          </a:p>
          <a:p>
            <a:endParaRPr lang="en-US" sz="1400" dirty="0"/>
          </a:p>
          <a:p>
            <a:r>
              <a:rPr lang="en-US" sz="1400" dirty="0"/>
              <a:t>- 7 </a:t>
            </a:r>
            <a:r>
              <a:rPr lang="en-US" sz="1400" dirty="0" err="1"/>
              <a:t>ders</a:t>
            </a:r>
            <a:r>
              <a:rPr lang="en-US" sz="1400" dirty="0"/>
              <a:t> (21 </a:t>
            </a:r>
            <a:r>
              <a:rPr lang="en-US" sz="1400" dirty="0" err="1"/>
              <a:t>Kredi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CB) </a:t>
            </a:r>
          </a:p>
          <a:p>
            <a:r>
              <a:rPr lang="en-US" sz="1400" dirty="0"/>
              <a:t>   </a:t>
            </a:r>
            <a:r>
              <a:rPr lang="tr-TR" sz="1400" dirty="0"/>
              <a:t>1</a:t>
            </a:r>
            <a:r>
              <a:rPr lang="en-US" sz="1400" dirty="0"/>
              <a:t> </a:t>
            </a:r>
            <a:r>
              <a:rPr lang="en-US" sz="1400" dirty="0" err="1"/>
              <a:t>Zorunlu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r>
              <a:rPr lang="en-US" sz="1400" dirty="0"/>
              <a:t> </a:t>
            </a:r>
          </a:p>
          <a:p>
            <a:r>
              <a:rPr lang="en-US" sz="1400" dirty="0"/>
              <a:t>   </a:t>
            </a:r>
            <a:r>
              <a:rPr lang="tr-TR" sz="1400" dirty="0"/>
              <a:t>6</a:t>
            </a:r>
            <a:r>
              <a:rPr lang="en-US" sz="1400" dirty="0"/>
              <a:t> </a:t>
            </a:r>
            <a:r>
              <a:rPr lang="en-US" sz="1400" dirty="0" err="1"/>
              <a:t>Seçmeli</a:t>
            </a:r>
            <a:r>
              <a:rPr lang="en-US" sz="1400" dirty="0"/>
              <a:t> </a:t>
            </a:r>
            <a:r>
              <a:rPr lang="en-US" sz="1400" dirty="0" err="1"/>
              <a:t>ders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Lisans</a:t>
            </a:r>
            <a:r>
              <a:rPr lang="en-US" sz="1400" dirty="0"/>
              <a:t> </a:t>
            </a:r>
            <a:r>
              <a:rPr lang="en-US" sz="1400" dirty="0" err="1"/>
              <a:t>Seminer</a:t>
            </a:r>
            <a:r>
              <a:rPr lang="en-US" sz="1400" dirty="0"/>
              <a:t> (5001)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Araştırma</a:t>
            </a:r>
            <a:r>
              <a:rPr lang="en-US" sz="1400" dirty="0"/>
              <a:t> </a:t>
            </a:r>
            <a:r>
              <a:rPr lang="en-US" sz="1400" dirty="0" err="1"/>
              <a:t>Yöntemleri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Bilimsel</a:t>
            </a:r>
            <a:r>
              <a:rPr lang="en-US" sz="1400" dirty="0"/>
              <a:t> </a:t>
            </a:r>
            <a:r>
              <a:rPr lang="en-US" sz="1400" dirty="0" err="1"/>
              <a:t>Etik</a:t>
            </a:r>
            <a:r>
              <a:rPr lang="en-US" sz="1400" dirty="0"/>
              <a:t> </a:t>
            </a:r>
            <a:r>
              <a:rPr lang="en-US" sz="1400" dirty="0" err="1"/>
              <a:t>Dersi</a:t>
            </a:r>
            <a:r>
              <a:rPr lang="en-US" sz="1400" dirty="0"/>
              <a:t> </a:t>
            </a:r>
          </a:p>
          <a:p>
            <a:r>
              <a:rPr lang="en-US" sz="1400" dirty="0"/>
              <a:t>- 2,50/4,00 AGNO’ </a:t>
            </a:r>
            <a:r>
              <a:rPr lang="en-US" sz="1400" dirty="0" err="1"/>
              <a:t>yu</a:t>
            </a:r>
            <a:r>
              <a:rPr lang="en-US" sz="1400" dirty="0"/>
              <a:t> </a:t>
            </a:r>
            <a:r>
              <a:rPr lang="en-US" sz="1400" dirty="0" err="1"/>
              <a:t>sağlamak</a:t>
            </a:r>
            <a:endParaRPr lang="en-US" sz="1400" dirty="0"/>
          </a:p>
          <a:p>
            <a:r>
              <a:rPr lang="en-US" sz="1400" dirty="0"/>
              <a:t>-  </a:t>
            </a:r>
            <a:r>
              <a:rPr lang="en-US" sz="1400" dirty="0" err="1"/>
              <a:t>Tezli</a:t>
            </a:r>
            <a:r>
              <a:rPr lang="en-US" sz="1400" dirty="0"/>
              <a:t> </a:t>
            </a: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lisans</a:t>
            </a:r>
            <a:r>
              <a:rPr lang="en-US" sz="1400" dirty="0"/>
              <a:t> </a:t>
            </a:r>
            <a:r>
              <a:rPr lang="en-US" sz="1400" dirty="0" err="1"/>
              <a:t>programı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tanımlı</a:t>
            </a:r>
            <a:r>
              <a:rPr lang="en-US" sz="1400" dirty="0"/>
              <a:t> </a:t>
            </a:r>
            <a:r>
              <a:rPr lang="en-US" sz="1400" dirty="0" err="1"/>
              <a:t>olan</a:t>
            </a:r>
            <a:r>
              <a:rPr lang="en-US" sz="1400" dirty="0"/>
              <a:t> </a:t>
            </a:r>
            <a:r>
              <a:rPr lang="en-US" sz="1400" dirty="0" err="1"/>
              <a:t>azami</a:t>
            </a:r>
            <a:r>
              <a:rPr lang="en-US" sz="1400" dirty="0"/>
              <a:t> </a:t>
            </a:r>
            <a:r>
              <a:rPr lang="en-US" sz="1400" dirty="0" err="1"/>
              <a:t>süre</a:t>
            </a:r>
            <a:r>
              <a:rPr lang="en-US" sz="1400" dirty="0"/>
              <a:t> </a:t>
            </a:r>
            <a:r>
              <a:rPr lang="en-US" sz="1400" dirty="0" err="1"/>
              <a:t>içinde</a:t>
            </a:r>
            <a:r>
              <a:rPr lang="en-US" sz="1400" dirty="0"/>
              <a:t> (</a:t>
            </a:r>
            <a:r>
              <a:rPr lang="en-US" sz="1400" dirty="0" err="1"/>
              <a:t>altı</a:t>
            </a:r>
            <a:r>
              <a:rPr lang="en-US" sz="1400" dirty="0"/>
              <a:t> </a:t>
            </a:r>
            <a:r>
              <a:rPr lang="en-US" sz="1400" dirty="0" err="1"/>
              <a:t>yarıyıl</a:t>
            </a:r>
            <a:r>
              <a:rPr lang="en-US" sz="1400" dirty="0"/>
              <a:t>), </a:t>
            </a:r>
            <a:r>
              <a:rPr lang="en-US" sz="1400" dirty="0" err="1"/>
              <a:t>ders</a:t>
            </a:r>
            <a:r>
              <a:rPr lang="en-US" sz="1400" dirty="0"/>
              <a:t>/</a:t>
            </a:r>
            <a:r>
              <a:rPr lang="en-US" sz="1400" dirty="0" err="1"/>
              <a:t>kredi</a:t>
            </a:r>
            <a:r>
              <a:rPr lang="en-US" sz="1400" dirty="0"/>
              <a:t> </a:t>
            </a:r>
            <a:r>
              <a:rPr lang="en-US" sz="1400" dirty="0" err="1"/>
              <a:t>koşullarını</a:t>
            </a:r>
            <a:r>
              <a:rPr lang="en-US" sz="1400" dirty="0"/>
              <a:t> </a:t>
            </a:r>
            <a:r>
              <a:rPr lang="en-US" sz="1400" dirty="0" err="1"/>
              <a:t>sağlamış</a:t>
            </a:r>
            <a:r>
              <a:rPr lang="en-US" sz="1400" dirty="0"/>
              <a:t> </a:t>
            </a:r>
            <a:r>
              <a:rPr lang="en-US" sz="1400" dirty="0" err="1"/>
              <a:t>olmak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Tez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Yayın</a:t>
            </a:r>
            <a:r>
              <a:rPr lang="en-US" sz="1400" dirty="0"/>
              <a:t> </a:t>
            </a:r>
            <a:r>
              <a:rPr lang="en-US" sz="1400" dirty="0" err="1"/>
              <a:t>şartı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61257" y="5792311"/>
            <a:ext cx="11653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lisans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Doktora</a:t>
            </a:r>
            <a:r>
              <a:rPr lang="en-US" sz="1400" dirty="0"/>
              <a:t> </a:t>
            </a:r>
            <a:r>
              <a:rPr lang="en-US" sz="1400" dirty="0" err="1"/>
              <a:t>öğrencileri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farklı</a:t>
            </a:r>
            <a:r>
              <a:rPr lang="en-US" sz="1400" dirty="0"/>
              <a:t> </a:t>
            </a:r>
            <a:r>
              <a:rPr lang="en-US" sz="1400" dirty="0" err="1"/>
              <a:t>yayın</a:t>
            </a:r>
            <a:r>
              <a:rPr lang="en-US" sz="1400" dirty="0"/>
              <a:t> </a:t>
            </a:r>
            <a:r>
              <a:rPr lang="en-US" sz="1400" dirty="0" err="1"/>
              <a:t>şartları</a:t>
            </a:r>
            <a:r>
              <a:rPr lang="en-US" sz="1400" dirty="0"/>
              <a:t> </a:t>
            </a:r>
            <a:r>
              <a:rPr lang="en-US" sz="1400" dirty="0" err="1"/>
              <a:t>olup</a:t>
            </a:r>
            <a:r>
              <a:rPr lang="en-US" sz="1400" dirty="0"/>
              <a:t> </a:t>
            </a:r>
            <a:r>
              <a:rPr lang="en-US" sz="1400" dirty="0" err="1"/>
              <a:t>mezuniyet</a:t>
            </a:r>
            <a:r>
              <a:rPr lang="en-US" sz="1400" dirty="0"/>
              <a:t> </a:t>
            </a:r>
            <a:r>
              <a:rPr lang="en-US" sz="1400" dirty="0" err="1"/>
              <a:t>başvurusu</a:t>
            </a:r>
            <a:r>
              <a:rPr lang="en-US" sz="1400" dirty="0"/>
              <a:t> </a:t>
            </a:r>
            <a:r>
              <a:rPr lang="en-US" sz="1400" dirty="0" err="1"/>
              <a:t>yapmadan</a:t>
            </a:r>
            <a:r>
              <a:rPr lang="en-US" sz="1400" dirty="0"/>
              <a:t> </a:t>
            </a:r>
            <a:r>
              <a:rPr lang="en-US" sz="1400" dirty="0" err="1"/>
              <a:t>önce</a:t>
            </a:r>
            <a:r>
              <a:rPr lang="en-US" sz="1400" dirty="0"/>
              <a:t> </a:t>
            </a:r>
            <a:r>
              <a:rPr lang="en-US" sz="1400" dirty="0" err="1"/>
              <a:t>yayın</a:t>
            </a:r>
            <a:r>
              <a:rPr lang="en-US" sz="1400" dirty="0"/>
              <a:t> </a:t>
            </a:r>
            <a:r>
              <a:rPr lang="en-US" sz="1400" dirty="0" err="1"/>
              <a:t>şartı</a:t>
            </a:r>
            <a:r>
              <a:rPr lang="en-US" sz="1400" dirty="0"/>
              <a:t> </a:t>
            </a:r>
            <a:r>
              <a:rPr lang="en-US" sz="1400" dirty="0" err="1"/>
              <a:t>sağlanmalıdır</a:t>
            </a:r>
            <a:r>
              <a:rPr lang="en-US" sz="1400" dirty="0"/>
              <a:t>. </a:t>
            </a:r>
          </a:p>
        </p:txBody>
      </p:sp>
      <p:sp>
        <p:nvSpPr>
          <p:cNvPr id="6" name="Shape 117"/>
          <p:cNvSpPr/>
          <p:nvPr/>
        </p:nvSpPr>
        <p:spPr>
          <a:xfrm>
            <a:off x="261258" y="580758"/>
            <a:ext cx="11653934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dirty="0" err="1">
                <a:solidFill>
                  <a:srgbClr val="B49855"/>
                </a:solidFill>
              </a:rPr>
              <a:t>Dersler</a:t>
            </a:r>
            <a:endParaRPr sz="2900" b="1" dirty="0">
              <a:solidFill>
                <a:srgbClr val="B498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8120" y="1886275"/>
            <a:ext cx="1736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Yüksek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Lisans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8895" y="1886275"/>
            <a:ext cx="9925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Doktora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endCxn id="4" idx="0"/>
          </p:cNvCxnSpPr>
          <p:nvPr/>
        </p:nvCxnSpPr>
        <p:spPr>
          <a:xfrm flipH="1">
            <a:off x="6088225" y="1407459"/>
            <a:ext cx="7775" cy="4384852"/>
          </a:xfrm>
          <a:prstGeom prst="line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251926" y="1398494"/>
            <a:ext cx="11672595" cy="26894"/>
          </a:xfrm>
          <a:prstGeom prst="line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873592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12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436663" y="129443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Müfredat ve Dersler</a:t>
            </a:r>
          </a:p>
        </p:txBody>
      </p:sp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62025"/>
              </p:ext>
            </p:extLst>
          </p:nvPr>
        </p:nvGraphicFramePr>
        <p:xfrm>
          <a:off x="3858029" y="1636970"/>
          <a:ext cx="4382195" cy="16662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Seminer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Araştırma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Yöntemleri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ve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Bilimsel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Etik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İstatistikte</a:t>
                      </a:r>
                      <a:r>
                        <a:rPr lang="en-US" sz="1400" u="none" strike="noStrike" dirty="0"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Matematiksel</a:t>
                      </a:r>
                      <a:r>
                        <a:rPr lang="en-US" sz="1400" u="none" strike="noStrike" dirty="0"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Yöntemler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İleri</a:t>
                      </a:r>
                      <a:r>
                        <a:rPr lang="en-US" sz="1400" u="none" strike="noStrike" dirty="0"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Regresyon</a:t>
                      </a:r>
                      <a:r>
                        <a:rPr lang="en-US" sz="1400" u="none" strike="noStrike" dirty="0"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harter BT"/>
                        </a:rPr>
                        <a:t>Analizi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Parametrik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Olmayan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İstatistik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Yöntemler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Uygulamalı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Regresyon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Yöntemleri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5"/>
          <p:cNvSpPr/>
          <p:nvPr/>
        </p:nvSpPr>
        <p:spPr>
          <a:xfrm>
            <a:off x="4222767" y="1129876"/>
            <a:ext cx="32944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üksek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isans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Zorunl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Dersler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58987"/>
              </p:ext>
            </p:extLst>
          </p:nvPr>
        </p:nvGraphicFramePr>
        <p:xfrm>
          <a:off x="3858029" y="4123684"/>
          <a:ext cx="4470183" cy="16662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Seminer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Araştırma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Yöntemleri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ve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Bilimsel</a:t>
                      </a:r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 </a:t>
                      </a:r>
                      <a:r>
                        <a:rPr lang="en-US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rter BT"/>
                        </a:rPr>
                        <a:t>Etik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İleri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Çok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Değişkenli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İstatistik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Yöntemler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İstatistik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Teorisine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Giriş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Uygulamalı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Genelleştirilmiş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Doğrusal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</a:rPr>
                        <a:t>Modeller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harter BT"/>
                        </a:rPr>
                        <a:t>Zorunlu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harter BT"/>
                      </a:endParaRPr>
                    </a:p>
                  </a:txBody>
                  <a:tcPr marL="3721" marR="3721" marT="37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  <a:ea typeface="+mn-ea"/>
                          <a:cs typeface="+mn-cs"/>
                        </a:rPr>
                        <a:t>İstatistikte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arter BT"/>
                          <a:ea typeface="+mn-ea"/>
                          <a:cs typeface="+mn-cs"/>
                        </a:rPr>
                        <a:t> Monte Carlo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harter BT"/>
                          <a:ea typeface="+mn-ea"/>
                          <a:cs typeface="+mn-cs"/>
                        </a:rPr>
                        <a:t>Uygulamaları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harter BT"/>
                        <a:ea typeface="+mn-ea"/>
                        <a:cs typeface="+mn-cs"/>
                      </a:endParaRPr>
                    </a:p>
                  </a:txBody>
                  <a:tcPr marL="3721" marR="3721" marT="37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2822012" y="353577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Doktora Zorunlu Dersler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418"/>
              </p:ext>
            </p:extLst>
          </p:nvPr>
        </p:nvGraphicFramePr>
        <p:xfrm>
          <a:off x="9523628" y="458435"/>
          <a:ext cx="2298700" cy="2011680"/>
        </p:xfrm>
        <a:graphic>
          <a:graphicData uri="http://schemas.openxmlformats.org/drawingml/2006/table">
            <a:tbl>
              <a:tblPr/>
              <a:tblGrid>
                <a:gridCol w="774700">
                  <a:extLst>
                    <a:ext uri="{9D8B030D-6E8A-4147-A177-3AD203B41FA5}">
                      <a16:colId xmlns:a16="http://schemas.microsoft.com/office/drawing/2014/main" val="143915158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2272584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87181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Yüzlük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Değer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Başarı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Notu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Sayısal Değer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06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90-100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AA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4.00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418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80-89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3.50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93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BB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3.00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073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CB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246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50-59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CC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93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40-49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DC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660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30-39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97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20-29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FD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0.50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690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0-19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FF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1984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Devamsız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F0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0079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487910" y="466488"/>
            <a:ext cx="32303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üksek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isans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Seçmeli</a:t>
            </a:r>
            <a:r>
              <a:rPr lang="tr-T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Dersler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66ACC-8C23-8EBE-9AD0-BAF0FF85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31" y="889013"/>
            <a:ext cx="8152738" cy="50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25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11"/>
          <p:cNvSpPr/>
          <p:nvPr/>
        </p:nvSpPr>
        <p:spPr>
          <a:xfrm>
            <a:off x="2723400" y="7029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Doktora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Seçmeli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Dersler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C0640-8647-084E-9CCD-E6CB7053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90" y="1133865"/>
            <a:ext cx="9816419" cy="45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09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4987" y="934808"/>
            <a:ext cx="17363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Yüksek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Lisans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0641" y="937607"/>
            <a:ext cx="9925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Doktora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2890" y="1407459"/>
            <a:ext cx="3110" cy="5212080"/>
          </a:xfrm>
          <a:prstGeom prst="line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V="1">
            <a:off x="251926" y="1398494"/>
            <a:ext cx="11672595" cy="26894"/>
          </a:xfrm>
          <a:prstGeom prst="line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hape 84"/>
          <p:cNvSpPr/>
          <p:nvPr/>
        </p:nvSpPr>
        <p:spPr>
          <a:xfrm>
            <a:off x="3631360" y="317233"/>
            <a:ext cx="4929281" cy="8925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900" b="1" dirty="0" err="1">
                <a:solidFill>
                  <a:srgbClr val="B49855"/>
                </a:solidFill>
              </a:rPr>
              <a:t>Mezuniyet</a:t>
            </a:r>
            <a:r>
              <a:rPr lang="en-US" sz="2900" b="1" dirty="0">
                <a:solidFill>
                  <a:srgbClr val="B49855"/>
                </a:solidFill>
              </a:rPr>
              <a:t> </a:t>
            </a:r>
            <a:r>
              <a:rPr lang="en-US" sz="2900" b="1" dirty="0" err="1">
                <a:solidFill>
                  <a:srgbClr val="B49855"/>
                </a:solidFill>
              </a:rPr>
              <a:t>için</a:t>
            </a:r>
            <a:r>
              <a:rPr lang="en-US" sz="2900" b="1" dirty="0">
                <a:solidFill>
                  <a:srgbClr val="B49855"/>
                </a:solidFill>
              </a:rPr>
              <a:t> </a:t>
            </a:r>
            <a:r>
              <a:rPr lang="en-US" sz="2900" b="1" dirty="0" err="1">
                <a:solidFill>
                  <a:srgbClr val="B49855"/>
                </a:solidFill>
              </a:rPr>
              <a:t>Gerekli</a:t>
            </a:r>
            <a:r>
              <a:rPr lang="en-US" sz="2900" b="1" dirty="0">
                <a:solidFill>
                  <a:srgbClr val="B49855"/>
                </a:solidFill>
              </a:rPr>
              <a:t> </a:t>
            </a:r>
            <a:r>
              <a:rPr lang="en-US" sz="2900" b="1" dirty="0" err="1">
                <a:solidFill>
                  <a:srgbClr val="B49855"/>
                </a:solidFill>
              </a:rPr>
              <a:t>Yayın</a:t>
            </a:r>
            <a:r>
              <a:rPr lang="en-US" sz="2900" b="1" dirty="0">
                <a:solidFill>
                  <a:srgbClr val="B49855"/>
                </a:solidFill>
              </a:rPr>
              <a:t> </a:t>
            </a:r>
            <a:r>
              <a:rPr lang="en-US" sz="2900" b="1" dirty="0" err="1">
                <a:solidFill>
                  <a:srgbClr val="B49855"/>
                </a:solidFill>
              </a:rPr>
              <a:t>Şartları</a:t>
            </a:r>
            <a:endParaRPr sz="2900" b="1" dirty="0">
              <a:solidFill>
                <a:srgbClr val="B498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A3585-2CB6-1C48-F951-224B2986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25388"/>
            <a:ext cx="5846695" cy="4618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CC7C62-14C5-B253-0AA9-CC1DD6C9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9" y="2645380"/>
            <a:ext cx="5825410" cy="26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29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16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34096" y="395009"/>
            <a:ext cx="11723808" cy="6217570"/>
          </a:xfrm>
          <a:prstGeom prst="rect">
            <a:avLst/>
          </a:prstGeom>
          <a:ln w="44450">
            <a:solidFill>
              <a:srgbClr val="0D213C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436663" y="129443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2900" b="1" dirty="0">
              <a:solidFill>
                <a:srgbClr val="B49855"/>
              </a:solidFill>
            </a:endParaRPr>
          </a:p>
        </p:txBody>
      </p:sp>
      <p:pic>
        <p:nvPicPr>
          <p:cNvPr id="146" name="image1.png" descr="Logo, company name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-346780" y="-834377"/>
            <a:ext cx="2372142" cy="237214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34096" y="2180456"/>
            <a:ext cx="11723807" cy="17851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Hepinize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Başvuru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Sürecinde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Başarılar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</a:p>
          <a:p>
            <a:pPr lvl="0" algn="ctr"/>
            <a:endParaRPr lang="en-US" sz="2900" b="1" dirty="0">
              <a:solidFill>
                <a:srgbClr val="FF2600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/>
            <a:endParaRPr lang="en-US" sz="2900" b="1" dirty="0">
              <a:solidFill>
                <a:srgbClr val="FF2600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/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Sağlıklı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Günler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b="1" dirty="0" err="1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Dileriz</a:t>
            </a:r>
            <a:r>
              <a:rPr lang="en-US" sz="2900" b="1" dirty="0">
                <a:solidFill>
                  <a:srgbClr val="FF2600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  <a:endParaRPr sz="2900" b="1" dirty="0">
              <a:solidFill>
                <a:srgbClr val="FF26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69" y="4502506"/>
            <a:ext cx="1794062" cy="17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02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2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Başvuru Şartları</a:t>
            </a:r>
          </a:p>
        </p:txBody>
      </p:sp>
      <p:sp>
        <p:nvSpPr>
          <p:cNvPr id="60" name="Shape 60"/>
          <p:cNvSpPr>
            <a:spLocks noGrp="1"/>
          </p:cNvSpPr>
          <p:nvPr>
            <p:ph type="title" idx="4294967295"/>
          </p:nvPr>
        </p:nvSpPr>
        <p:spPr>
          <a:xfrm>
            <a:off x="7071439" y="539679"/>
            <a:ext cx="3782748" cy="797389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lnSpc>
                <a:spcPct val="100000"/>
              </a:lnSpc>
              <a:defRPr sz="1800"/>
            </a:pPr>
            <a:r>
              <a:rPr sz="2000"/>
              <a:t>Lisansüstü Programlar </a:t>
            </a:r>
          </a:p>
          <a:p>
            <a:pPr lvl="0" algn="ctr">
              <a:lnSpc>
                <a:spcPct val="100000"/>
              </a:lnSpc>
              <a:defRPr sz="1800"/>
            </a:pPr>
            <a:r>
              <a:rPr sz="2000"/>
              <a:t>Başvuru ve Kayıt Takvimi</a:t>
            </a:r>
          </a:p>
        </p:txBody>
      </p:sp>
      <p:sp>
        <p:nvSpPr>
          <p:cNvPr id="61" name="Shape 61"/>
          <p:cNvSpPr/>
          <p:nvPr/>
        </p:nvSpPr>
        <p:spPr>
          <a:xfrm>
            <a:off x="358470" y="1361096"/>
            <a:ext cx="3984930" cy="461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54000" lvl="0" indent="-254000">
              <a:lnSpc>
                <a:spcPct val="81000"/>
              </a:lnSpc>
              <a:spcBef>
                <a:spcPts val="2100"/>
              </a:spcBef>
              <a:buSzPct val="100000"/>
              <a:buFont typeface="Arial"/>
              <a:buChar char="•"/>
            </a:pPr>
            <a:r>
              <a:rPr lang="tr-TR" sz="1600" b="1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2"/>
              </a:rPr>
              <a:t>https://obs.yildiz.edu.tr/oibs/ina_app/</a:t>
            </a:r>
            <a:r>
              <a:rPr lang="tr-TR" sz="1600" b="1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adresine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gidilir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54000">
              <a:lnSpc>
                <a:spcPct val="81000"/>
              </a:lnSpc>
              <a:spcBef>
                <a:spcPts val="2100"/>
              </a:spcBef>
              <a:buSzPct val="100000"/>
              <a:buFont typeface="Arial"/>
              <a:buChar char="•"/>
            </a:pP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tr-TR" sz="1600" dirty="0">
                <a:latin typeface="Calibri"/>
                <a:cs typeface="Calibri"/>
              </a:rPr>
              <a:t>FBE Başvuru Sistemi </a:t>
            </a:r>
            <a:r>
              <a:rPr lang="tr-TR" sz="1600" b="1" dirty="0">
                <a:latin typeface="Calibri"/>
                <a:cs typeface="Calibri"/>
              </a:rPr>
              <a:t>2024-2025 Güz Dönemi</a:t>
            </a:r>
            <a:r>
              <a:rPr lang="tr-TR" sz="1600" dirty="0">
                <a:latin typeface="Calibri"/>
                <a:cs typeface="Calibri"/>
              </a:rPr>
              <a:t>» Yayımlanan İlanlar Modülünden başvuru yapılması gerekmektedir.</a:t>
            </a:r>
            <a:endParaRPr sz="1600" dirty="0">
              <a:latin typeface="Calibri"/>
              <a:cs typeface="Calibri"/>
              <a:sym typeface="Calibri"/>
            </a:endParaRPr>
          </a:p>
          <a:p>
            <a:pPr marL="254000" lvl="0" indent="-254000">
              <a:lnSpc>
                <a:spcPct val="81000"/>
              </a:lnSpc>
              <a:spcBef>
                <a:spcPts val="2100"/>
              </a:spcBef>
              <a:buSzPct val="100000"/>
              <a:buFont typeface="Arial"/>
              <a:buChar char="•"/>
            </a:pP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Akademik takvimde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belirtilen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lisansüstü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programlara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başvuru</a:t>
            </a: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başvuru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tarihlerinde</a:t>
            </a: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OBS sistemi üzerinden </a:t>
            </a:r>
            <a:r>
              <a:rPr sz="1600" dirty="0" err="1">
                <a:latin typeface="Calibri"/>
                <a:ea typeface="Calibri"/>
                <a:cs typeface="Calibri"/>
                <a:sym typeface="Calibri"/>
              </a:rPr>
              <a:t>gerçekleştirilir</a:t>
            </a:r>
            <a:r>
              <a:rPr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54000">
              <a:lnSpc>
                <a:spcPct val="81000"/>
              </a:lnSpc>
              <a:spcBef>
                <a:spcPts val="2100"/>
              </a:spcBef>
              <a:buSzPct val="100000"/>
              <a:buFont typeface="Arial"/>
              <a:buChar char="•"/>
            </a:pP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Başvurularını başarıyla gerçekleştiren ve şartları sağlayan öğrencilerin akademik takvimde belirtilen tarihlerde mülakata girmeleri gerekir. Aksi takdirde başvuruları değerlendirmeye alınmayacaktır. </a:t>
            </a:r>
          </a:p>
          <a:p>
            <a:pPr marL="254000" lvl="0" indent="-254000">
              <a:lnSpc>
                <a:spcPct val="81000"/>
              </a:lnSpc>
              <a:spcBef>
                <a:spcPts val="2100"/>
              </a:spcBef>
              <a:buSzPct val="100000"/>
              <a:buFont typeface="Arial"/>
              <a:buChar char="•"/>
            </a:pPr>
            <a:r>
              <a:rPr lang="tr-TR" sz="1600" dirty="0">
                <a:latin typeface="Calibri"/>
                <a:ea typeface="Calibri"/>
                <a:cs typeface="Calibri"/>
                <a:sym typeface="Calibri"/>
              </a:rPr>
              <a:t>Adayların herhangi bir lisansüstü programa kesin kayıt hakkı kazanması durumunda, kayıt tarihlerinde çevrimiçi kayıtlarını tamamlaması gerekmektedir.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CCC97-7206-2B4A-38A6-269DF1ED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57" y="1211446"/>
            <a:ext cx="7389372" cy="47608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3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 err="1">
                <a:solidFill>
                  <a:srgbClr val="B49855"/>
                </a:solidFill>
              </a:rPr>
              <a:t>Başvuru</a:t>
            </a:r>
            <a:r>
              <a:rPr sz="2900" b="1" dirty="0">
                <a:solidFill>
                  <a:srgbClr val="B49855"/>
                </a:solidFill>
              </a:rPr>
              <a:t> </a:t>
            </a:r>
            <a:r>
              <a:rPr sz="2900" b="1" dirty="0" err="1">
                <a:solidFill>
                  <a:srgbClr val="B49855"/>
                </a:solidFill>
              </a:rPr>
              <a:t>Şartları</a:t>
            </a:r>
            <a:endParaRPr sz="2900" b="1" dirty="0">
              <a:solidFill>
                <a:srgbClr val="B49855"/>
              </a:solidFill>
            </a:endParaRPr>
          </a:p>
        </p:txBody>
      </p:sp>
      <p:sp>
        <p:nvSpPr>
          <p:cNvPr id="2" name="Shape 114">
            <a:extLst>
              <a:ext uri="{FF2B5EF4-FFF2-40B4-BE49-F238E27FC236}">
                <a16:creationId xmlns:a16="http://schemas.microsoft.com/office/drawing/2014/main" id="{5B55472A-7D79-2218-D2F2-D8CBDFD2FAA9}"/>
              </a:ext>
            </a:extLst>
          </p:cNvPr>
          <p:cNvSpPr/>
          <p:nvPr/>
        </p:nvSpPr>
        <p:spPr>
          <a:xfrm>
            <a:off x="1156026" y="2189995"/>
            <a:ext cx="957794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/>
            </a:pPr>
            <a:r>
              <a:rPr lang="tr-TR" b="1" dirty="0"/>
              <a:t>2024-2025 Güz Dönemi Lisansüstü Programlarımıza Başvurular Hakkında duyuru metni</a:t>
            </a:r>
            <a:r>
              <a:rPr b="1" dirty="0"/>
              <a:t> </a:t>
            </a:r>
            <a:r>
              <a:rPr b="1" dirty="0" err="1"/>
              <a:t>için</a:t>
            </a:r>
            <a:r>
              <a:rPr b="1" dirty="0"/>
              <a:t> </a:t>
            </a:r>
            <a:r>
              <a:rPr b="1" dirty="0" err="1"/>
              <a:t>tıklayınız</a:t>
            </a:r>
            <a:r>
              <a:rPr b="1" dirty="0"/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1C8990-E97F-54B3-565E-D40AEA50A763}"/>
              </a:ext>
            </a:extLst>
          </p:cNvPr>
          <p:cNvSpPr txBox="1"/>
          <p:nvPr/>
        </p:nvSpPr>
        <p:spPr>
          <a:xfrm>
            <a:off x="976770" y="2703249"/>
            <a:ext cx="1171395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1"/>
                </a:solidFill>
              </a:rPr>
              <a:t>https://fbe.yildiz.edu.tr/duyurular/1444/2024-2025-G%C3%BCz-D%C3%B6nemi-Lisans%C3%BCst%C3%BC-Programlar%C4%B1m%C4%B1za-Ba%C5%9Fvurular-Hakk%C4%B1nda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4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Başvuru Şartları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4294967295"/>
          </p:nvPr>
        </p:nvSpPr>
        <p:spPr>
          <a:xfrm>
            <a:off x="533240" y="1444780"/>
            <a:ext cx="6984087" cy="48061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0978" lvl="0" indent="-220978" defTabSz="795527">
              <a:lnSpc>
                <a:spcPct val="100000"/>
              </a:lnSpc>
              <a:spcBef>
                <a:spcPts val="1800"/>
              </a:spcBef>
              <a:defRPr sz="1800"/>
            </a:pPr>
            <a:r>
              <a:rPr sz="2000" dirty="0" err="1"/>
              <a:t>Başvuru</a:t>
            </a:r>
            <a:r>
              <a:rPr sz="2000" dirty="0"/>
              <a:t> </a:t>
            </a:r>
            <a:r>
              <a:rPr sz="2000" dirty="0" err="1"/>
              <a:t>esnasında</a:t>
            </a:r>
            <a:r>
              <a:rPr sz="2000" dirty="0"/>
              <a:t> </a:t>
            </a:r>
            <a:r>
              <a:rPr sz="2000" dirty="0" err="1"/>
              <a:t>mezun</a:t>
            </a:r>
            <a:r>
              <a:rPr sz="2000" dirty="0"/>
              <a:t> </a:t>
            </a:r>
            <a:r>
              <a:rPr sz="2000" dirty="0" err="1"/>
              <a:t>durumunda</a:t>
            </a:r>
            <a:r>
              <a:rPr sz="2000" dirty="0"/>
              <a:t> </a:t>
            </a:r>
            <a:r>
              <a:rPr sz="2000" dirty="0" err="1"/>
              <a:t>olmayan</a:t>
            </a:r>
            <a:r>
              <a:rPr sz="2000" dirty="0"/>
              <a:t> </a:t>
            </a:r>
            <a:r>
              <a:rPr sz="2000" dirty="0" err="1"/>
              <a:t>adayların</a:t>
            </a:r>
            <a:r>
              <a:rPr sz="2000" dirty="0"/>
              <a:t>, </a:t>
            </a:r>
            <a:r>
              <a:rPr sz="2000" dirty="0" err="1"/>
              <a:t>kayıt</a:t>
            </a:r>
            <a:r>
              <a:rPr sz="2000" dirty="0"/>
              <a:t> </a:t>
            </a:r>
            <a:r>
              <a:rPr sz="2000" dirty="0" err="1"/>
              <a:t>yaptırabilmeleri</a:t>
            </a:r>
            <a:r>
              <a:rPr sz="2000" dirty="0"/>
              <a:t> </a:t>
            </a:r>
            <a:r>
              <a:rPr sz="2000" dirty="0" err="1"/>
              <a:t>için</a:t>
            </a:r>
            <a:r>
              <a:rPr sz="2000" dirty="0"/>
              <a:t> </a:t>
            </a:r>
            <a:r>
              <a:rPr sz="2000" dirty="0" err="1"/>
              <a:t>kayıt</a:t>
            </a:r>
            <a:r>
              <a:rPr sz="2000" dirty="0"/>
              <a:t> </a:t>
            </a:r>
            <a:r>
              <a:rPr sz="2000" dirty="0" err="1"/>
              <a:t>esnasında</a:t>
            </a:r>
            <a:r>
              <a:rPr sz="2000" dirty="0"/>
              <a:t> </a:t>
            </a:r>
            <a:r>
              <a:rPr sz="2000" u="sng" dirty="0" err="1"/>
              <a:t>mezun</a:t>
            </a:r>
            <a:r>
              <a:rPr sz="2000" u="sng" dirty="0"/>
              <a:t> </a:t>
            </a:r>
            <a:r>
              <a:rPr sz="2000" u="sng" dirty="0" err="1"/>
              <a:t>durumunda</a:t>
            </a:r>
            <a:r>
              <a:rPr sz="2000" u="sng" dirty="0"/>
              <a:t> </a:t>
            </a:r>
            <a:r>
              <a:rPr sz="2000" u="sng" dirty="0" err="1"/>
              <a:t>olmaları</a:t>
            </a:r>
            <a:r>
              <a:rPr sz="2000" u="sng" dirty="0"/>
              <a:t>.</a:t>
            </a:r>
          </a:p>
          <a:p>
            <a:pPr marL="220978" lvl="0" indent="-220978" defTabSz="795527">
              <a:lnSpc>
                <a:spcPct val="100000"/>
              </a:lnSpc>
              <a:spcBef>
                <a:spcPts val="1800"/>
              </a:spcBef>
              <a:defRPr sz="1800"/>
            </a:pPr>
            <a:r>
              <a:rPr sz="2000" dirty="0" err="1"/>
              <a:t>Kayıt</a:t>
            </a:r>
            <a:r>
              <a:rPr sz="2000" dirty="0"/>
              <a:t> </a:t>
            </a:r>
            <a:r>
              <a:rPr sz="2000" dirty="0" err="1"/>
              <a:t>esnasında</a:t>
            </a:r>
            <a:r>
              <a:rPr sz="2000" dirty="0"/>
              <a:t> </a:t>
            </a:r>
            <a:r>
              <a:rPr sz="2000" dirty="0" err="1"/>
              <a:t>adayların</a:t>
            </a:r>
            <a:r>
              <a:rPr sz="2000" dirty="0"/>
              <a:t> </a:t>
            </a:r>
            <a:r>
              <a:rPr sz="2000" dirty="0" err="1"/>
              <a:t>başka</a:t>
            </a:r>
            <a:r>
              <a:rPr sz="2000" dirty="0"/>
              <a:t> </a:t>
            </a:r>
            <a:r>
              <a:rPr sz="2000" dirty="0" err="1"/>
              <a:t>bir</a:t>
            </a:r>
            <a:r>
              <a:rPr sz="2000" dirty="0"/>
              <a:t> </a:t>
            </a:r>
            <a:r>
              <a:rPr sz="2000" dirty="0" err="1"/>
              <a:t>lisansüstü</a:t>
            </a:r>
            <a:r>
              <a:rPr sz="2000" dirty="0"/>
              <a:t> </a:t>
            </a:r>
            <a:r>
              <a:rPr sz="2000" dirty="0" err="1"/>
              <a:t>programda</a:t>
            </a:r>
            <a:r>
              <a:rPr sz="2000" dirty="0"/>
              <a:t> (</a:t>
            </a:r>
            <a:r>
              <a:rPr sz="2000" dirty="0" err="1"/>
              <a:t>tezsiz</a:t>
            </a:r>
            <a:r>
              <a:rPr sz="2000" dirty="0"/>
              <a:t> </a:t>
            </a:r>
            <a:r>
              <a:rPr sz="2000" dirty="0" err="1"/>
              <a:t>yüksek</a:t>
            </a:r>
            <a:r>
              <a:rPr sz="2000" dirty="0"/>
              <a:t> </a:t>
            </a:r>
            <a:r>
              <a:rPr sz="2000" dirty="0" err="1"/>
              <a:t>lisans</a:t>
            </a:r>
            <a:r>
              <a:rPr sz="2000" dirty="0"/>
              <a:t> </a:t>
            </a:r>
            <a:r>
              <a:rPr sz="2000" dirty="0" err="1"/>
              <a:t>hariç</a:t>
            </a:r>
            <a:r>
              <a:rPr sz="2000" dirty="0"/>
              <a:t>) </a:t>
            </a:r>
            <a:r>
              <a:rPr sz="2000" u="sng" dirty="0" err="1"/>
              <a:t>kayıtlı</a:t>
            </a:r>
            <a:r>
              <a:rPr sz="2000" u="sng" dirty="0"/>
              <a:t> </a:t>
            </a:r>
            <a:r>
              <a:rPr sz="2000" u="sng" dirty="0" err="1"/>
              <a:t>bulunmamaları</a:t>
            </a:r>
            <a:r>
              <a:rPr sz="2000" dirty="0"/>
              <a:t>.</a:t>
            </a:r>
          </a:p>
          <a:p>
            <a:pPr marL="220978" lvl="0" indent="-220978" defTabSz="795527">
              <a:lnSpc>
                <a:spcPct val="100000"/>
              </a:lnSpc>
              <a:spcBef>
                <a:spcPts val="1800"/>
              </a:spcBef>
              <a:defRPr sz="1800"/>
            </a:pPr>
            <a:r>
              <a:rPr lang="tr-TR" sz="2000" dirty="0"/>
              <a:t>Yüksek lisans programlarına en fazla 2 tercih yapılabilir. Doktora programlarına ise en fazla 1 tercih yapılabilir.</a:t>
            </a:r>
          </a:p>
          <a:p>
            <a:pPr marL="220978" lvl="0" indent="-220978" defTabSz="795527">
              <a:lnSpc>
                <a:spcPct val="100000"/>
              </a:lnSpc>
              <a:spcBef>
                <a:spcPts val="1800"/>
              </a:spcBef>
              <a:defRPr sz="1800"/>
            </a:pPr>
            <a:r>
              <a:rPr lang="tr-TR" sz="2000" dirty="0"/>
              <a:t>ALES ve ÖSYM tarafından </a:t>
            </a:r>
            <a:r>
              <a:rPr lang="tr-TR" sz="2000" dirty="0" err="1"/>
              <a:t>ALES'e</a:t>
            </a:r>
            <a:r>
              <a:rPr lang="tr-TR" sz="2000" dirty="0"/>
              <a:t> eşdeğer kabul edilen GRE sınavı için </a:t>
            </a:r>
            <a:r>
              <a:rPr lang="tr-TR" sz="2000" u="sng" dirty="0"/>
              <a:t>geçerlik süresi 5 (beş) yıldır</a:t>
            </a:r>
            <a:r>
              <a:rPr lang="tr-TR" sz="2000" dirty="0"/>
              <a:t>.</a:t>
            </a:r>
          </a:p>
          <a:p>
            <a:pPr marL="220978" lvl="0" indent="-220978" defTabSz="795527">
              <a:lnSpc>
                <a:spcPct val="100000"/>
              </a:lnSpc>
              <a:spcBef>
                <a:spcPts val="1800"/>
              </a:spcBef>
              <a:defRPr sz="1800"/>
            </a:pPr>
            <a:r>
              <a:rPr lang="tr-TR" sz="2000" dirty="0"/>
              <a:t>İstatistik programlarına başvuru ve değerlendirme işlemlerinde Yabancı Dil Şartı aranmamaktadır.</a:t>
            </a:r>
          </a:p>
        </p:txBody>
      </p:sp>
      <p:sp>
        <p:nvSpPr>
          <p:cNvPr id="72" name="Shape 72"/>
          <p:cNvSpPr/>
          <p:nvPr/>
        </p:nvSpPr>
        <p:spPr>
          <a:xfrm>
            <a:off x="2259940" y="837820"/>
            <a:ext cx="3187393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GENEL BİLGİLER</a:t>
            </a:r>
          </a:p>
        </p:txBody>
      </p:sp>
      <p:pic>
        <p:nvPicPr>
          <p:cNvPr id="73" name="image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781845" y="923126"/>
            <a:ext cx="4009397" cy="501174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9736101" y="5922019"/>
            <a:ext cx="181637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180000"/>
              </a:lnSpc>
            </a:pPr>
            <a:r>
              <a:rPr sz="1000">
                <a:latin typeface="Calibri"/>
                <a:ea typeface="Calibri"/>
                <a:cs typeface="Calibri"/>
                <a:sym typeface="Calibri"/>
              </a:rPr>
              <a:t>YTÜ Davutpaşa Kampüsü / Taş Bina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4724400" y="6610377"/>
            <a:ext cx="2743201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5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Başvuru Şartları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771063" y="1592481"/>
            <a:ext cx="10515601" cy="43513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just" defTabSz="896111">
              <a:lnSpc>
                <a:spcPct val="81000"/>
              </a:lnSpc>
              <a:spcBef>
                <a:spcPts val="900"/>
              </a:spcBef>
              <a:buSzTx/>
              <a:buNone/>
              <a:defRPr sz="1800"/>
            </a:pPr>
            <a:r>
              <a:rPr sz="2200" b="1" dirty="0" err="1">
                <a:solidFill>
                  <a:srgbClr val="FF0000"/>
                </a:solidFill>
              </a:rPr>
              <a:t>Tezli</a:t>
            </a:r>
            <a:r>
              <a:rPr sz="2200" b="1" dirty="0">
                <a:solidFill>
                  <a:srgbClr val="FF0000"/>
                </a:solidFill>
              </a:rPr>
              <a:t> </a:t>
            </a:r>
            <a:r>
              <a:rPr sz="2200" b="1" dirty="0" err="1">
                <a:solidFill>
                  <a:srgbClr val="FF0000"/>
                </a:solidFill>
              </a:rPr>
              <a:t>Yüksek</a:t>
            </a:r>
            <a:r>
              <a:rPr sz="2200" b="1" dirty="0">
                <a:solidFill>
                  <a:srgbClr val="FF0000"/>
                </a:solidFill>
              </a:rPr>
              <a:t> </a:t>
            </a:r>
            <a:r>
              <a:rPr sz="2200" b="1" dirty="0" err="1">
                <a:solidFill>
                  <a:srgbClr val="FF0000"/>
                </a:solidFill>
              </a:rPr>
              <a:t>Lisans</a:t>
            </a:r>
            <a:r>
              <a:rPr sz="2200" b="1" dirty="0">
                <a:solidFill>
                  <a:srgbClr val="FF0000"/>
                </a:solidFill>
              </a:rPr>
              <a:t> </a:t>
            </a:r>
            <a:r>
              <a:rPr sz="2200" b="1" dirty="0" err="1">
                <a:solidFill>
                  <a:srgbClr val="FF0000"/>
                </a:solidFill>
              </a:rPr>
              <a:t>Programları</a:t>
            </a:r>
            <a:endParaRPr sz="2200" dirty="0"/>
          </a:p>
          <a:p>
            <a:pPr marL="273810" lvl="0" indent="-273810" algn="just" defTabSz="896111">
              <a:lnSpc>
                <a:spcPct val="81000"/>
              </a:lnSpc>
              <a:spcBef>
                <a:spcPts val="900"/>
              </a:spcBef>
              <a:defRPr sz="1800"/>
            </a:pPr>
            <a:r>
              <a:rPr sz="2200" dirty="0"/>
              <a:t>ALES (</a:t>
            </a:r>
            <a:r>
              <a:rPr sz="2200" dirty="0" err="1"/>
              <a:t>Sayısal</a:t>
            </a:r>
            <a:r>
              <a:rPr sz="2200" dirty="0"/>
              <a:t>): Minimum 55</a:t>
            </a:r>
          </a:p>
          <a:p>
            <a:pPr marL="273810" lvl="0" indent="-273810" algn="just" defTabSz="896111">
              <a:lnSpc>
                <a:spcPct val="81000"/>
              </a:lnSpc>
              <a:spcBef>
                <a:spcPts val="900"/>
              </a:spcBef>
              <a:defRPr sz="1800"/>
            </a:pPr>
            <a:r>
              <a:rPr lang="tr-TR" sz="2200" dirty="0"/>
              <a:t>Eğitim dili Türkçe olan programlarda dil şartı aranmamaktadır. </a:t>
            </a:r>
          </a:p>
          <a:p>
            <a:pPr marL="273810" lvl="0" indent="-273810" algn="just" defTabSz="896111">
              <a:lnSpc>
                <a:spcPct val="81000"/>
              </a:lnSpc>
              <a:spcBef>
                <a:spcPts val="900"/>
              </a:spcBef>
              <a:defRPr sz="1800"/>
            </a:pPr>
            <a:r>
              <a:rPr sz="2200" dirty="0"/>
              <a:t>YDS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Eşdeğerleri</a:t>
            </a:r>
            <a:r>
              <a:rPr sz="2200" dirty="0"/>
              <a:t> (</a:t>
            </a:r>
            <a:r>
              <a:rPr sz="2200" dirty="0" err="1"/>
              <a:t>Eğitim</a:t>
            </a:r>
            <a:r>
              <a:rPr sz="2200" dirty="0"/>
              <a:t> Dili </a:t>
            </a:r>
            <a:r>
              <a:rPr sz="2200" dirty="0" err="1"/>
              <a:t>İngilizce</a:t>
            </a:r>
            <a:r>
              <a:rPr sz="2200" dirty="0"/>
              <a:t>): Minimum 55</a:t>
            </a:r>
          </a:p>
          <a:p>
            <a:pPr marL="273810" lvl="0" indent="-273810" algn="just" defTabSz="896111">
              <a:lnSpc>
                <a:spcPct val="81000"/>
              </a:lnSpc>
              <a:spcBef>
                <a:spcPts val="900"/>
              </a:spcBef>
              <a:defRPr sz="1800"/>
            </a:pPr>
            <a:r>
              <a:rPr sz="2200" dirty="0" err="1"/>
              <a:t>Genel</a:t>
            </a:r>
            <a:r>
              <a:rPr sz="2200" dirty="0"/>
              <a:t> </a:t>
            </a:r>
            <a:r>
              <a:rPr sz="2200" dirty="0" err="1"/>
              <a:t>Başarı</a:t>
            </a:r>
            <a:r>
              <a:rPr sz="2200" dirty="0"/>
              <a:t> </a:t>
            </a:r>
            <a:r>
              <a:rPr sz="2200" dirty="0" err="1"/>
              <a:t>Notu</a:t>
            </a:r>
            <a:r>
              <a:rPr sz="2200" dirty="0"/>
              <a:t> = 0.40xGiriş </a:t>
            </a:r>
            <a:r>
              <a:rPr sz="2200" dirty="0" err="1"/>
              <a:t>Sınavı</a:t>
            </a:r>
            <a:r>
              <a:rPr sz="2200" dirty="0"/>
              <a:t> </a:t>
            </a:r>
            <a:r>
              <a:rPr sz="2200" dirty="0" err="1"/>
              <a:t>Skoru</a:t>
            </a:r>
            <a:r>
              <a:rPr sz="2200" dirty="0"/>
              <a:t> + 0.10xLisans AGNO + 0.50x ALES</a:t>
            </a:r>
          </a:p>
          <a:p>
            <a:pPr marL="684529" lvl="1" indent="-236472" algn="just" defTabSz="896111">
              <a:lnSpc>
                <a:spcPct val="81000"/>
              </a:lnSpc>
              <a:spcBef>
                <a:spcPts val="400"/>
              </a:spcBef>
              <a:defRPr sz="1800"/>
            </a:pPr>
            <a:r>
              <a:rPr sz="1900" dirty="0" err="1"/>
              <a:t>Giriş</a:t>
            </a:r>
            <a:r>
              <a:rPr sz="1900" dirty="0"/>
              <a:t> </a:t>
            </a:r>
            <a:r>
              <a:rPr sz="1900" dirty="0" err="1"/>
              <a:t>sınavlarından</a:t>
            </a:r>
            <a:r>
              <a:rPr sz="1900" dirty="0"/>
              <a:t> (</a:t>
            </a:r>
            <a:r>
              <a:rPr sz="1900" dirty="0" err="1"/>
              <a:t>yazılı</a:t>
            </a:r>
            <a:r>
              <a:rPr sz="1900" dirty="0"/>
              <a:t>/</a:t>
            </a:r>
            <a:r>
              <a:rPr sz="1900" dirty="0" err="1"/>
              <a:t>sözlü</a:t>
            </a:r>
            <a:r>
              <a:rPr sz="1900" dirty="0"/>
              <a:t>) </a:t>
            </a:r>
            <a:r>
              <a:rPr sz="1900" dirty="0" err="1"/>
              <a:t>herhangi</a:t>
            </a:r>
            <a:r>
              <a:rPr sz="1900" dirty="0"/>
              <a:t> </a:t>
            </a:r>
            <a:r>
              <a:rPr sz="1900" dirty="0" err="1"/>
              <a:t>birine</a:t>
            </a:r>
            <a:r>
              <a:rPr sz="1900" dirty="0"/>
              <a:t> </a:t>
            </a:r>
            <a:r>
              <a:rPr sz="1900" dirty="0" err="1"/>
              <a:t>katılmayan</a:t>
            </a:r>
            <a:r>
              <a:rPr sz="1900" dirty="0"/>
              <a:t> </a:t>
            </a:r>
            <a:r>
              <a:rPr sz="1900" dirty="0" err="1"/>
              <a:t>aday</a:t>
            </a:r>
            <a:r>
              <a:rPr sz="1900" dirty="0"/>
              <a:t> </a:t>
            </a:r>
            <a:r>
              <a:rPr sz="1900" dirty="0" err="1"/>
              <a:t>başarısız</a:t>
            </a:r>
            <a:r>
              <a:rPr sz="1900" dirty="0"/>
              <a:t> </a:t>
            </a:r>
            <a:r>
              <a:rPr sz="1900" dirty="0" err="1"/>
              <a:t>sayılır</a:t>
            </a:r>
            <a:r>
              <a:rPr sz="1900" dirty="0"/>
              <a:t> </a:t>
            </a:r>
            <a:r>
              <a:rPr sz="1900" dirty="0" err="1"/>
              <a:t>ve</a:t>
            </a:r>
            <a:r>
              <a:rPr sz="1900" dirty="0"/>
              <a:t> </a:t>
            </a:r>
            <a:r>
              <a:rPr sz="1900" dirty="0" err="1"/>
              <a:t>sıralamaya</a:t>
            </a:r>
            <a:r>
              <a:rPr sz="1900" dirty="0"/>
              <a:t> </a:t>
            </a:r>
            <a:r>
              <a:rPr sz="1900" dirty="0" err="1"/>
              <a:t>alınmaz</a:t>
            </a:r>
            <a:r>
              <a:rPr sz="1900" dirty="0"/>
              <a:t>.</a:t>
            </a:r>
            <a:endParaRPr lang="tr-TR" sz="1900" dirty="0"/>
          </a:p>
          <a:p>
            <a:pPr marL="684529" lvl="1" indent="-236472" algn="just" defTabSz="896111">
              <a:lnSpc>
                <a:spcPct val="81000"/>
              </a:lnSpc>
              <a:spcBef>
                <a:spcPts val="400"/>
              </a:spcBef>
              <a:defRPr sz="1800"/>
            </a:pPr>
            <a:r>
              <a:rPr lang="tr-TR" sz="1900" dirty="0"/>
              <a:t>Genel başarı notuna göre sıralama yapılarak kontenjan kadar öğrenci asil olarak ilan edilir.</a:t>
            </a:r>
            <a:endParaRPr sz="1900" dirty="0"/>
          </a:p>
          <a:p>
            <a:pPr marL="0" lvl="1" indent="295716" algn="just" defTabSz="896111">
              <a:lnSpc>
                <a:spcPct val="81000"/>
              </a:lnSpc>
              <a:spcBef>
                <a:spcPts val="400"/>
              </a:spcBef>
              <a:buSzTx/>
              <a:buNone/>
              <a:defRPr sz="1800"/>
            </a:pPr>
            <a:endParaRPr sz="1900" dirty="0"/>
          </a:p>
        </p:txBody>
      </p:sp>
      <p:sp>
        <p:nvSpPr>
          <p:cNvPr id="86" name="Shape 86"/>
          <p:cNvSpPr/>
          <p:nvPr/>
        </p:nvSpPr>
        <p:spPr>
          <a:xfrm>
            <a:off x="4473122" y="826722"/>
            <a:ext cx="324575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DEĞERLENDİRME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6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Başvuru Şartları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xfrm>
            <a:off x="838200" y="1308284"/>
            <a:ext cx="10515601" cy="43513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just">
              <a:lnSpc>
                <a:spcPct val="72000"/>
              </a:lnSpc>
              <a:buSzTx/>
              <a:buNone/>
              <a:defRPr sz="1800"/>
            </a:pPr>
            <a:r>
              <a:rPr sz="2300" b="1" dirty="0" err="1">
                <a:solidFill>
                  <a:srgbClr val="FF0000"/>
                </a:solidFill>
              </a:rPr>
              <a:t>Doktora</a:t>
            </a:r>
            <a:r>
              <a:rPr sz="2300" b="1" dirty="0">
                <a:solidFill>
                  <a:srgbClr val="FF0000"/>
                </a:solidFill>
              </a:rPr>
              <a:t> </a:t>
            </a:r>
            <a:r>
              <a:rPr sz="2300" b="1" dirty="0" err="1">
                <a:solidFill>
                  <a:srgbClr val="FF0000"/>
                </a:solidFill>
              </a:rPr>
              <a:t>Programları</a:t>
            </a:r>
            <a:endParaRPr sz="2300" dirty="0"/>
          </a:p>
          <a:p>
            <a:pPr marL="292100" lvl="0" indent="-292100" algn="just">
              <a:lnSpc>
                <a:spcPct val="72000"/>
              </a:lnSpc>
              <a:defRPr sz="1800"/>
            </a:pPr>
            <a:r>
              <a:rPr sz="2300" dirty="0"/>
              <a:t>ALES (</a:t>
            </a:r>
            <a:r>
              <a:rPr sz="2300" dirty="0" err="1"/>
              <a:t>Sayısal</a:t>
            </a:r>
            <a:r>
              <a:rPr sz="2300" dirty="0"/>
              <a:t>): Minimum 55</a:t>
            </a:r>
          </a:p>
          <a:p>
            <a:pPr marL="292100" lvl="0" indent="-292100" algn="just">
              <a:lnSpc>
                <a:spcPct val="72000"/>
              </a:lnSpc>
              <a:defRPr sz="1800"/>
            </a:pPr>
            <a:r>
              <a:rPr sz="2300" dirty="0"/>
              <a:t>YDS </a:t>
            </a:r>
            <a:r>
              <a:rPr sz="2300" dirty="0" err="1"/>
              <a:t>ve</a:t>
            </a:r>
            <a:r>
              <a:rPr sz="2300" dirty="0"/>
              <a:t> </a:t>
            </a:r>
            <a:r>
              <a:rPr sz="2300" dirty="0" err="1"/>
              <a:t>Eşdeğerleri</a:t>
            </a:r>
            <a:r>
              <a:rPr sz="2300" dirty="0"/>
              <a:t> (</a:t>
            </a:r>
            <a:r>
              <a:rPr sz="2300" dirty="0" err="1"/>
              <a:t>Eğitim</a:t>
            </a:r>
            <a:r>
              <a:rPr sz="2300" dirty="0"/>
              <a:t> Dili </a:t>
            </a:r>
            <a:r>
              <a:rPr sz="2300" dirty="0" err="1"/>
              <a:t>Türkçe</a:t>
            </a:r>
            <a:r>
              <a:rPr sz="2300" dirty="0"/>
              <a:t>): Minimum 55</a:t>
            </a:r>
          </a:p>
          <a:p>
            <a:pPr marL="711200" lvl="1" indent="-254000" algn="just">
              <a:lnSpc>
                <a:spcPct val="72000"/>
              </a:lnSpc>
              <a:spcBef>
                <a:spcPts val="500"/>
              </a:spcBef>
              <a:defRPr sz="1800"/>
            </a:pPr>
            <a:r>
              <a:rPr sz="2000" dirty="0"/>
              <a:t>YTÜ </a:t>
            </a:r>
            <a:r>
              <a:rPr sz="2000" dirty="0" err="1"/>
              <a:t>İngilizce</a:t>
            </a:r>
            <a:r>
              <a:rPr sz="2000" dirty="0"/>
              <a:t> </a:t>
            </a:r>
            <a:r>
              <a:rPr sz="2000" dirty="0" err="1"/>
              <a:t>Yeterlik</a:t>
            </a:r>
            <a:r>
              <a:rPr sz="2000" dirty="0"/>
              <a:t> </a:t>
            </a:r>
            <a:r>
              <a:rPr sz="2000" dirty="0" err="1"/>
              <a:t>Sınavı</a:t>
            </a:r>
            <a:r>
              <a:rPr sz="2000" dirty="0"/>
              <a:t> Kabul </a:t>
            </a:r>
            <a:r>
              <a:rPr sz="2000" dirty="0" err="1"/>
              <a:t>Edilmemektedir</a:t>
            </a:r>
            <a:r>
              <a:rPr sz="2000" dirty="0"/>
              <a:t>.</a:t>
            </a:r>
          </a:p>
          <a:p>
            <a:pPr marL="292100" lvl="0" indent="-292100" algn="just">
              <a:lnSpc>
                <a:spcPct val="72000"/>
              </a:lnSpc>
              <a:defRPr sz="1800"/>
            </a:pPr>
            <a:r>
              <a:rPr sz="2300" dirty="0"/>
              <a:t>YDS </a:t>
            </a:r>
            <a:r>
              <a:rPr sz="2300" dirty="0" err="1"/>
              <a:t>ve</a:t>
            </a:r>
            <a:r>
              <a:rPr sz="2300" dirty="0"/>
              <a:t> </a:t>
            </a:r>
            <a:r>
              <a:rPr sz="2300" dirty="0" err="1"/>
              <a:t>Eşdeğerleri</a:t>
            </a:r>
            <a:r>
              <a:rPr sz="2300" dirty="0"/>
              <a:t> (</a:t>
            </a:r>
            <a:r>
              <a:rPr sz="2300" dirty="0" err="1"/>
              <a:t>Eğitim</a:t>
            </a:r>
            <a:r>
              <a:rPr sz="2300" dirty="0"/>
              <a:t> Dili </a:t>
            </a:r>
            <a:r>
              <a:rPr sz="2300" dirty="0" err="1"/>
              <a:t>İngilizce</a:t>
            </a:r>
            <a:r>
              <a:rPr sz="2300" dirty="0"/>
              <a:t>): Minimum 60</a:t>
            </a:r>
          </a:p>
          <a:p>
            <a:pPr marL="292100" lvl="0" indent="-292100" algn="just">
              <a:lnSpc>
                <a:spcPct val="72000"/>
              </a:lnSpc>
              <a:defRPr sz="1800"/>
            </a:pPr>
            <a:r>
              <a:rPr sz="2300" dirty="0" err="1"/>
              <a:t>Genel</a:t>
            </a:r>
            <a:r>
              <a:rPr sz="2300" dirty="0"/>
              <a:t> </a:t>
            </a:r>
            <a:r>
              <a:rPr sz="2300" dirty="0" err="1"/>
              <a:t>Başarı</a:t>
            </a:r>
            <a:r>
              <a:rPr sz="2300" dirty="0"/>
              <a:t> </a:t>
            </a:r>
            <a:r>
              <a:rPr sz="2300" dirty="0" err="1"/>
              <a:t>Notu</a:t>
            </a:r>
            <a:r>
              <a:rPr sz="2300" dirty="0"/>
              <a:t> = 0.40xGiriş </a:t>
            </a:r>
            <a:r>
              <a:rPr sz="2300" dirty="0" err="1"/>
              <a:t>Sınavı</a:t>
            </a:r>
            <a:r>
              <a:rPr sz="2300" dirty="0"/>
              <a:t> </a:t>
            </a:r>
            <a:r>
              <a:rPr sz="2300" dirty="0" err="1"/>
              <a:t>Skoru</a:t>
            </a:r>
            <a:r>
              <a:rPr sz="2300" dirty="0"/>
              <a:t> + 0.10xYüksek </a:t>
            </a:r>
            <a:r>
              <a:rPr sz="2300" dirty="0" err="1"/>
              <a:t>Lisans</a:t>
            </a:r>
            <a:r>
              <a:rPr sz="2300" dirty="0"/>
              <a:t> AGNO + 0.50x ALES</a:t>
            </a:r>
          </a:p>
          <a:p>
            <a:pPr marL="711200" lvl="1" indent="-254000" algn="just">
              <a:lnSpc>
                <a:spcPct val="72000"/>
              </a:lnSpc>
              <a:spcBef>
                <a:spcPts val="500"/>
              </a:spcBef>
              <a:defRPr sz="1800"/>
            </a:pPr>
            <a:r>
              <a:rPr sz="2000" dirty="0" err="1"/>
              <a:t>Giriş</a:t>
            </a:r>
            <a:r>
              <a:rPr sz="2000" dirty="0"/>
              <a:t> </a:t>
            </a:r>
            <a:r>
              <a:rPr sz="2000" dirty="0" err="1"/>
              <a:t>sınavlarından</a:t>
            </a:r>
            <a:r>
              <a:rPr sz="2000" dirty="0"/>
              <a:t> (</a:t>
            </a:r>
            <a:r>
              <a:rPr sz="2000" dirty="0" err="1"/>
              <a:t>yazılı</a:t>
            </a:r>
            <a:r>
              <a:rPr sz="2000" dirty="0"/>
              <a:t>/</a:t>
            </a:r>
            <a:r>
              <a:rPr sz="2000" dirty="0" err="1"/>
              <a:t>sözlü</a:t>
            </a:r>
            <a:r>
              <a:rPr sz="2000" dirty="0"/>
              <a:t>) </a:t>
            </a:r>
            <a:r>
              <a:rPr sz="2000" dirty="0" err="1"/>
              <a:t>herhangi</a:t>
            </a:r>
            <a:r>
              <a:rPr sz="2000" dirty="0"/>
              <a:t> </a:t>
            </a:r>
            <a:r>
              <a:rPr sz="2000" dirty="0" err="1"/>
              <a:t>birine</a:t>
            </a:r>
            <a:r>
              <a:rPr sz="2000" dirty="0"/>
              <a:t> </a:t>
            </a:r>
            <a:r>
              <a:rPr sz="2000" dirty="0" err="1"/>
              <a:t>katılmayan</a:t>
            </a:r>
            <a:r>
              <a:rPr sz="2000" dirty="0"/>
              <a:t> </a:t>
            </a:r>
            <a:r>
              <a:rPr sz="2000" dirty="0" err="1"/>
              <a:t>aday</a:t>
            </a:r>
            <a:r>
              <a:rPr sz="2000" dirty="0"/>
              <a:t> </a:t>
            </a:r>
            <a:r>
              <a:rPr sz="2000" dirty="0" err="1"/>
              <a:t>başarısız</a:t>
            </a:r>
            <a:r>
              <a:rPr sz="2000" dirty="0"/>
              <a:t> </a:t>
            </a:r>
            <a:r>
              <a:rPr sz="2000" dirty="0" err="1"/>
              <a:t>sayılır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sıralamaya</a:t>
            </a:r>
            <a:r>
              <a:rPr sz="2000" dirty="0"/>
              <a:t> </a:t>
            </a:r>
            <a:r>
              <a:rPr sz="2000" dirty="0" err="1"/>
              <a:t>alınmaz</a:t>
            </a:r>
            <a:r>
              <a:rPr sz="2000" dirty="0"/>
              <a:t>.</a:t>
            </a:r>
            <a:endParaRPr lang="tr-TR" sz="2000" dirty="0"/>
          </a:p>
          <a:p>
            <a:pPr marL="711200" lvl="1" indent="-254000" algn="just">
              <a:lnSpc>
                <a:spcPct val="72000"/>
              </a:lnSpc>
              <a:spcBef>
                <a:spcPts val="500"/>
              </a:spcBef>
              <a:defRPr sz="1800"/>
            </a:pPr>
            <a:r>
              <a:rPr lang="tr-TR" sz="2000" dirty="0"/>
              <a:t>Genel başarı notuna göre sıralama yapılarak kontenjan kadar öğrenci asil olarak ilan edilir.</a:t>
            </a:r>
            <a:endParaRPr sz="2000" dirty="0"/>
          </a:p>
          <a:p>
            <a:pPr marL="0" lvl="1" indent="301752" algn="just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  <a:endParaRPr sz="2000" dirty="0"/>
          </a:p>
        </p:txBody>
      </p:sp>
      <p:sp>
        <p:nvSpPr>
          <p:cNvPr id="91" name="Shape 91"/>
          <p:cNvSpPr/>
          <p:nvPr/>
        </p:nvSpPr>
        <p:spPr>
          <a:xfrm>
            <a:off x="4473122" y="826722"/>
            <a:ext cx="324575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DEĞERLENDİRME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4294967295"/>
          </p:nvPr>
        </p:nvSpPr>
        <p:spPr>
          <a:xfrm>
            <a:off x="725659" y="1444781"/>
            <a:ext cx="10515601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3200" lvl="0" indent="-203200" algn="just">
              <a:lnSpc>
                <a:spcPct val="72000"/>
              </a:lnSpc>
              <a:defRPr sz="1800"/>
            </a:pPr>
            <a:r>
              <a:rPr lang="tr-TR" sz="3000" dirty="0"/>
              <a:t>Kayıtlar online olarak gerçekleştirilecek olup detaylı bilgilendirme asil/yedek listelerinin ilan edilmesinin ardından Fen Bilimleri Enstitüsü web sayfasında duyuru olarak ilan edilecektir. </a:t>
            </a:r>
          </a:p>
          <a:p>
            <a:pPr marL="203200" lvl="0" indent="-203200" algn="just">
              <a:lnSpc>
                <a:spcPct val="72000"/>
              </a:lnSpc>
              <a:defRPr sz="1800"/>
            </a:pPr>
            <a:r>
              <a:rPr lang="tr-TR" sz="3000" dirty="0"/>
              <a:t>fbe.yildiz.edu.tr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7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Başvuru Şartları</a:t>
            </a:r>
          </a:p>
        </p:txBody>
      </p:sp>
      <p:sp>
        <p:nvSpPr>
          <p:cNvPr id="101" name="Shape 101"/>
          <p:cNvSpPr/>
          <p:nvPr/>
        </p:nvSpPr>
        <p:spPr>
          <a:xfrm>
            <a:off x="3094964" y="763971"/>
            <a:ext cx="60020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KAYIT ESNASINDA GEREKENLER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8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tr-TR" sz="2900" b="1" dirty="0">
                <a:solidFill>
                  <a:srgbClr val="B49855"/>
                </a:solidFill>
              </a:rPr>
              <a:t>Öğrenci Kontenjanları</a:t>
            </a:r>
            <a:endParaRPr sz="2900" b="1" dirty="0">
              <a:solidFill>
                <a:srgbClr val="B49855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2FD3E-8500-2A3F-2BB8-6D426D222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43903"/>
              </p:ext>
            </p:extLst>
          </p:nvPr>
        </p:nvGraphicFramePr>
        <p:xfrm>
          <a:off x="1634742" y="710522"/>
          <a:ext cx="8922512" cy="3126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320">
                  <a:extLst>
                    <a:ext uri="{9D8B030D-6E8A-4147-A177-3AD203B41FA5}">
                      <a16:colId xmlns:a16="http://schemas.microsoft.com/office/drawing/2014/main" val="2755090387"/>
                    </a:ext>
                  </a:extLst>
                </a:gridCol>
                <a:gridCol w="1067308">
                  <a:extLst>
                    <a:ext uri="{9D8B030D-6E8A-4147-A177-3AD203B41FA5}">
                      <a16:colId xmlns:a16="http://schemas.microsoft.com/office/drawing/2014/main" val="981456330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3493568814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1377656356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3911151355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681116197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386053736"/>
                    </a:ext>
                  </a:extLst>
                </a:gridCol>
                <a:gridCol w="1115314">
                  <a:extLst>
                    <a:ext uri="{9D8B030D-6E8A-4147-A177-3AD203B41FA5}">
                      <a16:colId xmlns:a16="http://schemas.microsoft.com/office/drawing/2014/main" val="4060305268"/>
                    </a:ext>
                  </a:extLst>
                </a:gridCol>
              </a:tblGrid>
              <a:tr h="606214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b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T.C. Uyruklu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Yabancı Uyruklu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758913"/>
                  </a:ext>
                </a:extLst>
              </a:tr>
              <a:tr h="862197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0000500000000000000" pitchFamily="2" charset="-94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İçi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İçi Yatay Geçiş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Dışı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Dışı Yatay Geçiş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İçi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Alan Dışı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>
                        <a:latin typeface="Montserrat" panose="00000500000000000000" pitchFamily="2" charset="-94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97937376"/>
                  </a:ext>
                </a:extLst>
              </a:tr>
              <a:tr h="66750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Yüksek Lisans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Montserrat" panose="00000500000000000000" pitchFamily="2" charset="-94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436241"/>
                  </a:ext>
                </a:extLst>
              </a:tr>
              <a:tr h="47281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Doktora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Montserrat" panose="00000500000000000000" pitchFamily="2" charset="-94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222769"/>
                  </a:ext>
                </a:extLst>
              </a:tr>
              <a:tr h="33838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Bütünleşik Doktora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Montserrat" panose="00000500000000000000" pitchFamily="2" charset="-9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Montserrat" panose="00000500000000000000" pitchFamily="2" charset="-94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26292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38A15A-CA00-83FF-DD40-4DFFB47A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51153"/>
              </p:ext>
            </p:extLst>
          </p:nvPr>
        </p:nvGraphicFramePr>
        <p:xfrm>
          <a:off x="1634742" y="3974559"/>
          <a:ext cx="8922512" cy="201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5162">
                  <a:extLst>
                    <a:ext uri="{9D8B030D-6E8A-4147-A177-3AD203B41FA5}">
                      <a16:colId xmlns:a16="http://schemas.microsoft.com/office/drawing/2014/main" val="1774923821"/>
                    </a:ext>
                  </a:extLst>
                </a:gridCol>
                <a:gridCol w="4467350">
                  <a:extLst>
                    <a:ext uri="{9D8B030D-6E8A-4147-A177-3AD203B41FA5}">
                      <a16:colId xmlns:a16="http://schemas.microsoft.com/office/drawing/2014/main" val="447919298"/>
                    </a:ext>
                  </a:extLst>
                </a:gridCol>
              </a:tblGrid>
              <a:tr h="860832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Montserrat" panose="00000500000000000000" pitchFamily="2" charset="-94"/>
                        </a:rPr>
                        <a:t>Adayın Mezun Olduğu Lisans ya da YL programına göre ALAN İÇİ sayılacak programlar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Montserrat" panose="00000500000000000000" pitchFamily="2" charset="-94"/>
                        </a:rPr>
                        <a:t>Adayın Mezun Olduğu Lisans ya da YL programına göre ALAN DIŞI sayılacak programlar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022186"/>
                  </a:ext>
                </a:extLst>
              </a:tr>
              <a:tr h="3409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dirty="0">
                          <a:latin typeface="Montserrat" panose="00000500000000000000" pitchFamily="2" charset="-94"/>
                        </a:rPr>
                        <a:t>İstatistik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Montserrat" panose="00000500000000000000" pitchFamily="2" charset="-94"/>
                        </a:rPr>
                        <a:t>Matematik Mühendisliği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Montserrat" panose="00000500000000000000" pitchFamily="2" charset="-94"/>
                        </a:rPr>
                        <a:t>Endüstri Mühendisliği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Montserrat" panose="00000500000000000000" pitchFamily="2" charset="-94"/>
                        </a:rPr>
                        <a:t>Bilgisayar Mühendisliği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Diğer Tüm Programlar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8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500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4724400" y="6610376"/>
            <a:ext cx="2743200" cy="26425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11993"/>
                </a:solidFill>
              </a:rPr>
              <a:t>9</a:t>
            </a:fld>
            <a:endParaRPr sz="1200">
              <a:solidFill>
                <a:srgbClr val="011993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631360" y="128881"/>
            <a:ext cx="4929281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900" b="1">
                <a:solidFill>
                  <a:srgbClr val="B49855"/>
                </a:solidFill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B49855"/>
                </a:solidFill>
              </a:rPr>
              <a:t>Rakamlarla Programımız</a:t>
            </a:r>
          </a:p>
        </p:txBody>
      </p:sp>
      <p:pic>
        <p:nvPicPr>
          <p:cNvPr id="122" name="image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799436" y="1136253"/>
            <a:ext cx="4598260" cy="458548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9152014" y="5663769"/>
            <a:ext cx="199655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80000"/>
              </a:lnSpc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000"/>
              <a:t>YTÜ Davutpaşa Kampüs / Orta Bahçe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2982"/>
              </p:ext>
            </p:extLst>
          </p:nvPr>
        </p:nvGraphicFramePr>
        <p:xfrm>
          <a:off x="1594270" y="1210234"/>
          <a:ext cx="3684346" cy="19017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66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Akademik</a:t>
                      </a:r>
                      <a:r>
                        <a:rPr lang="tr-TR" baseline="0" dirty="0">
                          <a:latin typeface="Montserrat" panose="00000500000000000000" pitchFamily="2" charset="-94"/>
                        </a:rPr>
                        <a:t> Kadro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Profesör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66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9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Doçent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66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1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Dr.</a:t>
                      </a:r>
                      <a:r>
                        <a:rPr lang="en-US" dirty="0">
                          <a:latin typeface="Montserrat" panose="00000500000000000000" pitchFamily="2" charset="-94"/>
                        </a:rPr>
                        <a:t> </a:t>
                      </a:r>
                      <a:r>
                        <a:rPr lang="tr-TR" dirty="0">
                          <a:latin typeface="Montserrat" panose="00000500000000000000" pitchFamily="2" charset="-94"/>
                        </a:rPr>
                        <a:t>Öğr.</a:t>
                      </a:r>
                      <a:r>
                        <a:rPr lang="en-US" dirty="0">
                          <a:latin typeface="Montserrat" panose="00000500000000000000" pitchFamily="2" charset="-94"/>
                        </a:rPr>
                        <a:t> </a:t>
                      </a:r>
                      <a:r>
                        <a:rPr lang="tr-TR" dirty="0">
                          <a:latin typeface="Montserrat" panose="00000500000000000000" pitchFamily="2" charset="-94"/>
                        </a:rPr>
                        <a:t>Üyesi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66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4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Araştırma</a:t>
                      </a:r>
                      <a:r>
                        <a:rPr lang="tr-TR" baseline="0" dirty="0">
                          <a:latin typeface="Montserrat" panose="00000500000000000000" pitchFamily="2" charset="-94"/>
                        </a:rPr>
                        <a:t> Görevlisi Dr.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66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3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Montserrat" panose="00000500000000000000" pitchFamily="2" charset="-94"/>
                        </a:rPr>
                        <a:t>Araştırma Görevlisi</a:t>
                      </a:r>
                      <a:endParaRPr lang="en-US" dirty="0">
                        <a:latin typeface="Montserrat" panose="00000500000000000000" pitchFamily="2" charset="-9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17794"/>
              </p:ext>
            </p:extLst>
          </p:nvPr>
        </p:nvGraphicFramePr>
        <p:xfrm>
          <a:off x="1594271" y="3542558"/>
          <a:ext cx="3684346" cy="289587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8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497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Bölüm Başkanı</a:t>
                      </a:r>
                    </a:p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sz="1400" b="0" dirty="0">
                          <a:solidFill>
                            <a:schemeClr val="bg1"/>
                          </a:solidFill>
                        </a:rPr>
                        <a:t>Prof. Dr. Filiz KARAMAN</a:t>
                      </a:r>
                      <a:endParaRPr kumimoji="0" lang="tr-TR" sz="14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56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Bölüm Başkan Yardımcısı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sz="1400" b="0" dirty="0">
                          <a:solidFill>
                            <a:schemeClr val="bg1"/>
                          </a:solidFill>
                        </a:rPr>
                        <a:t>Doç. Dr. Öyküm Esra YİĞİT</a:t>
                      </a:r>
                      <a:endParaRPr kumimoji="0" lang="tr-TR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</a:rPr>
                        <a:t>Bölüm Başkan Yardımcısı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</a:rPr>
                        <a:t>Dr. Öğr. Üyesi Elif TUNA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9976" y="730509"/>
            <a:ext cx="1167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1990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yılında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4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yıllık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lisans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öğretimine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başlamış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olan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Bölümümüz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, 2002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yılında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yüksek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lisans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ve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2011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yılında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doktora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öğretimine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başlamıştır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. 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1041</Words>
  <Application>Microsoft Office PowerPoint</Application>
  <PresentationFormat>Widescreen</PresentationFormat>
  <Paragraphs>238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Bold</vt:lpstr>
      <vt:lpstr>Avenir Roman</vt:lpstr>
      <vt:lpstr>Barlow</vt:lpstr>
      <vt:lpstr>Bodoni MT</vt:lpstr>
      <vt:lpstr>Calibri</vt:lpstr>
      <vt:lpstr>Charter BT</vt:lpstr>
      <vt:lpstr>Montserrat</vt:lpstr>
      <vt:lpstr>Times New Roman</vt:lpstr>
      <vt:lpstr>Times New Roman</vt:lpstr>
      <vt:lpstr>Default</vt:lpstr>
      <vt:lpstr>PowerPoint Presentation</vt:lpstr>
      <vt:lpstr>Lisansüstü Programlar  Başvuru ve Kayıt Takvimi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Öyküm</dc:creator>
  <cp:lastModifiedBy>tugay karadağ</cp:lastModifiedBy>
  <cp:revision>41</cp:revision>
  <dcterms:modified xsi:type="dcterms:W3CDTF">2024-06-04T12:24:55Z</dcterms:modified>
</cp:coreProperties>
</file>