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9" r:id="rId3"/>
    <p:sldId id="259" r:id="rId4"/>
    <p:sldId id="261" r:id="rId5"/>
    <p:sldId id="262" r:id="rId6"/>
    <p:sldId id="265" r:id="rId7"/>
    <p:sldId id="266" r:id="rId8"/>
    <p:sldId id="267" r:id="rId9"/>
    <p:sldId id="268" r:id="rId10"/>
    <p:sldId id="269" r:id="rId11"/>
    <p:sldId id="270" r:id="rId12"/>
    <p:sldId id="271" r:id="rId13"/>
    <p:sldId id="272" r:id="rId14"/>
    <p:sldId id="286" r:id="rId15"/>
    <p:sldId id="297" r:id="rId16"/>
    <p:sldId id="294" r:id="rId17"/>
    <p:sldId id="295" r:id="rId18"/>
    <p:sldId id="273" r:id="rId19"/>
    <p:sldId id="281" r:id="rId20"/>
    <p:sldId id="298" r:id="rId21"/>
    <p:sldId id="274" r:id="rId22"/>
    <p:sldId id="287" r:id="rId23"/>
    <p:sldId id="288" r:id="rId24"/>
    <p:sldId id="275" r:id="rId25"/>
    <p:sldId id="276" r:id="rId26"/>
    <p:sldId id="277" r:id="rId27"/>
    <p:sldId id="282" r:id="rId28"/>
    <p:sldId id="283" r:id="rId29"/>
    <p:sldId id="291" r:id="rId30"/>
    <p:sldId id="296" r:id="rId31"/>
    <p:sldId id="293" r:id="rId32"/>
    <p:sldId id="278" r:id="rId33"/>
    <p:sldId id="280" r:id="rId34"/>
    <p:sldId id="290" r:id="rId35"/>
    <p:sldId id="289" r:id="rId36"/>
    <p:sldId id="285"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FF78"/>
    <a:srgbClr val="E4ECFF"/>
    <a:srgbClr val="DCDCDC"/>
    <a:srgbClr val="A7A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4660"/>
  </p:normalViewPr>
  <p:slideViewPr>
    <p:cSldViewPr snapToGrid="0">
      <p:cViewPr varScale="1">
        <p:scale>
          <a:sx n="73" d="100"/>
          <a:sy n="73" d="100"/>
        </p:scale>
        <p:origin x="5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75C723-185E-48E5-876E-536A5709377C}" type="doc">
      <dgm:prSet loTypeId="urn:microsoft.com/office/officeart/2005/8/layout/chevron2" loCatId="list" qsTypeId="urn:microsoft.com/office/officeart/2005/8/quickstyle/3d3" qsCatId="3D" csTypeId="urn:microsoft.com/office/officeart/2005/8/colors/colorful5" csCatId="colorful" phldr="1"/>
      <dgm:spPr/>
      <dgm:t>
        <a:bodyPr/>
        <a:lstStyle/>
        <a:p>
          <a:endParaRPr lang="tr-TR"/>
        </a:p>
      </dgm:t>
    </dgm:pt>
    <dgm:pt modelId="{9FA0629C-FE77-4F96-BDA5-5A6E56505C4A}">
      <dgm:prSet phldrT="[Text]"/>
      <dgm:spPr/>
      <dgm:t>
        <a:bodyPr/>
        <a:lstStyle/>
        <a:p>
          <a:r>
            <a:rPr lang="tr-TR" dirty="0" smtClean="0">
              <a:latin typeface="Oswald" panose="02000503000000000000" pitchFamily="2" charset="0"/>
            </a:rPr>
            <a:t>Misyon</a:t>
          </a:r>
          <a:endParaRPr lang="tr-TR" dirty="0">
            <a:latin typeface="Oswald" panose="02000503000000000000" pitchFamily="2" charset="0"/>
          </a:endParaRPr>
        </a:p>
      </dgm:t>
    </dgm:pt>
    <dgm:pt modelId="{4FD4C46B-E950-4DC8-AD77-F847FF19366B}" type="parTrans" cxnId="{16E150ED-F195-4148-A00E-5A8E38E40C08}">
      <dgm:prSet/>
      <dgm:spPr/>
      <dgm:t>
        <a:bodyPr/>
        <a:lstStyle/>
        <a:p>
          <a:endParaRPr lang="tr-TR"/>
        </a:p>
      </dgm:t>
    </dgm:pt>
    <dgm:pt modelId="{37306FD5-5BB4-4B59-A680-379DBBE214B2}" type="sibTrans" cxnId="{16E150ED-F195-4148-A00E-5A8E38E40C08}">
      <dgm:prSet/>
      <dgm:spPr/>
      <dgm:t>
        <a:bodyPr/>
        <a:lstStyle/>
        <a:p>
          <a:endParaRPr lang="tr-TR"/>
        </a:p>
      </dgm:t>
    </dgm:pt>
    <dgm:pt modelId="{B642E5F2-2AEF-4A3C-A500-2A9A897D7D6B}">
      <dgm:prSet phldrT="[Text]" custT="1"/>
      <dgm:spPr/>
      <dgm:t>
        <a:bodyPr/>
        <a:lstStyle/>
        <a:p>
          <a:pPr algn="just"/>
          <a:r>
            <a:rPr lang="tr-TR" sz="1500" dirty="0" smtClean="0">
              <a:latin typeface="Oswald" panose="02000503000000000000" pitchFamily="2" charset="0"/>
            </a:rPr>
            <a:t>Topluma yön veren, etik ilkelerden ve bilim ahlakından ödün vermeyen, akademik özgürlüğe sahip, öğrencilerin, öğretim elemanlarının ve çalışma dünyasının ilk sırada tercih ettiği saygın bir bölüm olmak.</a:t>
          </a:r>
          <a:endParaRPr lang="tr-TR" sz="1500" dirty="0">
            <a:latin typeface="Oswald" panose="02000503000000000000" pitchFamily="2" charset="0"/>
          </a:endParaRPr>
        </a:p>
      </dgm:t>
    </dgm:pt>
    <dgm:pt modelId="{6498FC7B-E255-42E3-A362-B8DBF4C0025C}" type="parTrans" cxnId="{56F86C11-7738-41E3-BE45-F9299BE1E811}">
      <dgm:prSet/>
      <dgm:spPr/>
      <dgm:t>
        <a:bodyPr/>
        <a:lstStyle/>
        <a:p>
          <a:endParaRPr lang="tr-TR"/>
        </a:p>
      </dgm:t>
    </dgm:pt>
    <dgm:pt modelId="{51C312AF-6CAF-47EF-AFB0-4DFDF9CA966B}" type="sibTrans" cxnId="{56F86C11-7738-41E3-BE45-F9299BE1E811}">
      <dgm:prSet/>
      <dgm:spPr/>
      <dgm:t>
        <a:bodyPr/>
        <a:lstStyle/>
        <a:p>
          <a:endParaRPr lang="tr-TR"/>
        </a:p>
      </dgm:t>
    </dgm:pt>
    <dgm:pt modelId="{50332DCD-C396-4A2A-B814-19F37A4485E5}">
      <dgm:prSet phldrT="[Text]"/>
      <dgm:spPr/>
      <dgm:t>
        <a:bodyPr/>
        <a:lstStyle/>
        <a:p>
          <a:r>
            <a:rPr lang="tr-TR" b="1" i="0" dirty="0" smtClean="0">
              <a:latin typeface="Oswald" panose="02000503000000000000" pitchFamily="2" charset="0"/>
            </a:rPr>
            <a:t>Vizyon</a:t>
          </a:r>
          <a:endParaRPr lang="tr-TR" dirty="0">
            <a:latin typeface="Oswald" panose="02000503000000000000" pitchFamily="2" charset="0"/>
          </a:endParaRPr>
        </a:p>
      </dgm:t>
    </dgm:pt>
    <dgm:pt modelId="{6478EAFC-0675-4E8E-B8E7-6489E0BB9A77}" type="parTrans" cxnId="{F3D3B25D-76AA-4419-B463-725875AAE738}">
      <dgm:prSet/>
      <dgm:spPr/>
      <dgm:t>
        <a:bodyPr/>
        <a:lstStyle/>
        <a:p>
          <a:endParaRPr lang="tr-TR"/>
        </a:p>
      </dgm:t>
    </dgm:pt>
    <dgm:pt modelId="{A14F6A82-00E9-4515-A5D0-ED4AB1F2ECD2}" type="sibTrans" cxnId="{F3D3B25D-76AA-4419-B463-725875AAE738}">
      <dgm:prSet/>
      <dgm:spPr/>
      <dgm:t>
        <a:bodyPr/>
        <a:lstStyle/>
        <a:p>
          <a:endParaRPr lang="tr-TR"/>
        </a:p>
      </dgm:t>
    </dgm:pt>
    <dgm:pt modelId="{0741858A-AE36-4A6E-B302-155DDF1026EA}">
      <dgm:prSet phldrT="[Text]" custT="1"/>
      <dgm:spPr/>
      <dgm:t>
        <a:bodyPr/>
        <a:lstStyle/>
        <a:p>
          <a:pPr algn="just"/>
          <a:r>
            <a:rPr lang="tr-TR" sz="1500" dirty="0" smtClean="0">
              <a:latin typeface="Oswald" panose="02000503000000000000" pitchFamily="2" charset="0"/>
            </a:rPr>
            <a:t>Bilgiyi teknolojik yöntemlerle geliştirerek bilimsel çözümler sunan, hayat boyu öğrenmeyi hedefleyen, alanında yetkin, ülke gelişimine katkıda bulunan, yurt içinde ve yurt dışında saygın ve sözsahibi bir bölüm olmak.</a:t>
          </a:r>
          <a:endParaRPr lang="tr-TR" sz="1500" dirty="0">
            <a:latin typeface="Oswald" panose="02000503000000000000" pitchFamily="2" charset="0"/>
          </a:endParaRPr>
        </a:p>
      </dgm:t>
    </dgm:pt>
    <dgm:pt modelId="{5D6B0C07-5D29-4EB8-9BA2-2F976ADDD5C2}" type="parTrans" cxnId="{F75BF4E2-E9B9-48C0-8B05-892AC938AE1A}">
      <dgm:prSet/>
      <dgm:spPr/>
      <dgm:t>
        <a:bodyPr/>
        <a:lstStyle/>
        <a:p>
          <a:endParaRPr lang="tr-TR"/>
        </a:p>
      </dgm:t>
    </dgm:pt>
    <dgm:pt modelId="{B08D0984-A8A4-43D0-B0E5-465DEA2E1EBF}" type="sibTrans" cxnId="{F75BF4E2-E9B9-48C0-8B05-892AC938AE1A}">
      <dgm:prSet/>
      <dgm:spPr/>
      <dgm:t>
        <a:bodyPr/>
        <a:lstStyle/>
        <a:p>
          <a:endParaRPr lang="tr-TR"/>
        </a:p>
      </dgm:t>
    </dgm:pt>
    <dgm:pt modelId="{F558101F-7419-41E1-B83F-1962071F1446}">
      <dgm:prSet phldrT="[Text]"/>
      <dgm:spPr/>
      <dgm:t>
        <a:bodyPr/>
        <a:lstStyle/>
        <a:p>
          <a:r>
            <a:rPr lang="tr-TR" b="1" i="0" dirty="0" smtClean="0">
              <a:latin typeface="Oswald" panose="02000503000000000000" pitchFamily="2" charset="0"/>
            </a:rPr>
            <a:t>Hedefler</a:t>
          </a:r>
          <a:endParaRPr lang="tr-TR" dirty="0">
            <a:latin typeface="Oswald" panose="02000503000000000000" pitchFamily="2" charset="0"/>
          </a:endParaRPr>
        </a:p>
      </dgm:t>
    </dgm:pt>
    <dgm:pt modelId="{19B1E43C-8B49-432E-9EC8-FCA30BB8B386}" type="parTrans" cxnId="{7C1EA5F2-DCF0-49ED-AE4D-54A405AA7840}">
      <dgm:prSet/>
      <dgm:spPr/>
      <dgm:t>
        <a:bodyPr/>
        <a:lstStyle/>
        <a:p>
          <a:endParaRPr lang="tr-TR"/>
        </a:p>
      </dgm:t>
    </dgm:pt>
    <dgm:pt modelId="{449CD248-5B37-406D-A4C6-09317320F782}" type="sibTrans" cxnId="{7C1EA5F2-DCF0-49ED-AE4D-54A405AA7840}">
      <dgm:prSet/>
      <dgm:spPr/>
      <dgm:t>
        <a:bodyPr/>
        <a:lstStyle/>
        <a:p>
          <a:endParaRPr lang="tr-TR"/>
        </a:p>
      </dgm:t>
    </dgm:pt>
    <dgm:pt modelId="{C733A72C-5E8A-472A-A8C2-90D1D622E6EE}">
      <dgm:prSet phldrT="[Text]" custT="1"/>
      <dgm:spPr/>
      <dgm:t>
        <a:bodyPr/>
        <a:lstStyle/>
        <a:p>
          <a:pPr algn="just"/>
          <a:r>
            <a:rPr lang="tr-TR" sz="1500" dirty="0" smtClean="0">
              <a:latin typeface="Oswald" panose="02000503000000000000" pitchFamily="2" charset="0"/>
            </a:rPr>
            <a:t>Bölümümüzün amacı; ülkemizin ihtiyaçları doğrultusunda analitik düşünme yeteneğine sahip, bilişim teknolojilerini kullanabilen, özgüven sahibi, teori ve uygulamayı birleştirebilen öğrenciler yetiştirmektir. Bu amaçla akademik mükemmeliyet, disiplinlerarası çalışma ve yenilikçi çözüm stratejileri ile bölümü ulusal seviyede bir adım daha ileriye taşımak, uluslararası seviyede ise emsal bölümlerle rekabet edebilecek öncü bir bölüm haline getirmek hedeflenmektedir.</a:t>
          </a:r>
          <a:endParaRPr lang="tr-TR" sz="1500" dirty="0">
            <a:latin typeface="Oswald" panose="02000503000000000000" pitchFamily="2" charset="0"/>
          </a:endParaRPr>
        </a:p>
      </dgm:t>
    </dgm:pt>
    <dgm:pt modelId="{92049D51-CF09-4EF4-8EBD-2E764740884D}" type="parTrans" cxnId="{0F5D570A-796A-4755-A896-C2D546737512}">
      <dgm:prSet/>
      <dgm:spPr/>
      <dgm:t>
        <a:bodyPr/>
        <a:lstStyle/>
        <a:p>
          <a:endParaRPr lang="tr-TR"/>
        </a:p>
      </dgm:t>
    </dgm:pt>
    <dgm:pt modelId="{CACE3367-DE19-4B5B-8053-37B134630A42}" type="sibTrans" cxnId="{0F5D570A-796A-4755-A896-C2D546737512}">
      <dgm:prSet/>
      <dgm:spPr/>
      <dgm:t>
        <a:bodyPr/>
        <a:lstStyle/>
        <a:p>
          <a:endParaRPr lang="tr-TR"/>
        </a:p>
      </dgm:t>
    </dgm:pt>
    <dgm:pt modelId="{3606DC22-5EBB-40C1-B99C-B93ED9B284EE}" type="pres">
      <dgm:prSet presAssocID="{AF75C723-185E-48E5-876E-536A5709377C}" presName="linearFlow" presStyleCnt="0">
        <dgm:presLayoutVars>
          <dgm:dir/>
          <dgm:animLvl val="lvl"/>
          <dgm:resizeHandles val="exact"/>
        </dgm:presLayoutVars>
      </dgm:prSet>
      <dgm:spPr/>
      <dgm:t>
        <a:bodyPr/>
        <a:lstStyle/>
        <a:p>
          <a:endParaRPr lang="tr-TR"/>
        </a:p>
      </dgm:t>
    </dgm:pt>
    <dgm:pt modelId="{2D7077D1-A4A8-44B8-A504-C398EFAC6969}" type="pres">
      <dgm:prSet presAssocID="{9FA0629C-FE77-4F96-BDA5-5A6E56505C4A}" presName="composite" presStyleCnt="0"/>
      <dgm:spPr/>
    </dgm:pt>
    <dgm:pt modelId="{135EB0E5-6BAD-45E1-951A-82B9A8D14AE9}" type="pres">
      <dgm:prSet presAssocID="{9FA0629C-FE77-4F96-BDA5-5A6E56505C4A}" presName="parentText" presStyleLbl="alignNode1" presStyleIdx="0" presStyleCnt="3">
        <dgm:presLayoutVars>
          <dgm:chMax val="1"/>
          <dgm:bulletEnabled val="1"/>
        </dgm:presLayoutVars>
      </dgm:prSet>
      <dgm:spPr/>
      <dgm:t>
        <a:bodyPr/>
        <a:lstStyle/>
        <a:p>
          <a:endParaRPr lang="tr-TR"/>
        </a:p>
      </dgm:t>
    </dgm:pt>
    <dgm:pt modelId="{AD8560D0-EE86-413D-9E45-293098BB178F}" type="pres">
      <dgm:prSet presAssocID="{9FA0629C-FE77-4F96-BDA5-5A6E56505C4A}" presName="descendantText" presStyleLbl="alignAcc1" presStyleIdx="0" presStyleCnt="3" custScaleY="100000">
        <dgm:presLayoutVars>
          <dgm:bulletEnabled val="1"/>
        </dgm:presLayoutVars>
      </dgm:prSet>
      <dgm:spPr/>
      <dgm:t>
        <a:bodyPr/>
        <a:lstStyle/>
        <a:p>
          <a:endParaRPr lang="tr-TR"/>
        </a:p>
      </dgm:t>
    </dgm:pt>
    <dgm:pt modelId="{0FFF613C-1903-4A7E-A1F1-EB6216CB4CF7}" type="pres">
      <dgm:prSet presAssocID="{37306FD5-5BB4-4B59-A680-379DBBE214B2}" presName="sp" presStyleCnt="0"/>
      <dgm:spPr/>
    </dgm:pt>
    <dgm:pt modelId="{E9CE4359-D6B5-4BCA-8AC2-42FFEFE2D59C}" type="pres">
      <dgm:prSet presAssocID="{50332DCD-C396-4A2A-B814-19F37A4485E5}" presName="composite" presStyleCnt="0"/>
      <dgm:spPr/>
    </dgm:pt>
    <dgm:pt modelId="{5A2855A3-9054-4B00-A938-53961BCAEFAD}" type="pres">
      <dgm:prSet presAssocID="{50332DCD-C396-4A2A-B814-19F37A4485E5}" presName="parentText" presStyleLbl="alignNode1" presStyleIdx="1" presStyleCnt="3">
        <dgm:presLayoutVars>
          <dgm:chMax val="1"/>
          <dgm:bulletEnabled val="1"/>
        </dgm:presLayoutVars>
      </dgm:prSet>
      <dgm:spPr/>
      <dgm:t>
        <a:bodyPr/>
        <a:lstStyle/>
        <a:p>
          <a:endParaRPr lang="tr-TR"/>
        </a:p>
      </dgm:t>
    </dgm:pt>
    <dgm:pt modelId="{7618FAE8-F669-46D2-A000-9D8E484420FE}" type="pres">
      <dgm:prSet presAssocID="{50332DCD-C396-4A2A-B814-19F37A4485E5}" presName="descendantText" presStyleLbl="alignAcc1" presStyleIdx="1" presStyleCnt="3" custScaleY="82628">
        <dgm:presLayoutVars>
          <dgm:bulletEnabled val="1"/>
        </dgm:presLayoutVars>
      </dgm:prSet>
      <dgm:spPr/>
      <dgm:t>
        <a:bodyPr/>
        <a:lstStyle/>
        <a:p>
          <a:endParaRPr lang="tr-TR"/>
        </a:p>
      </dgm:t>
    </dgm:pt>
    <dgm:pt modelId="{C6351673-FAD0-4A6F-AC20-FC1940AA99D0}" type="pres">
      <dgm:prSet presAssocID="{A14F6A82-00E9-4515-A5D0-ED4AB1F2ECD2}" presName="sp" presStyleCnt="0"/>
      <dgm:spPr/>
    </dgm:pt>
    <dgm:pt modelId="{FC2FAEB5-A245-4333-87C4-9C5A87609F6E}" type="pres">
      <dgm:prSet presAssocID="{F558101F-7419-41E1-B83F-1962071F1446}" presName="composite" presStyleCnt="0"/>
      <dgm:spPr/>
    </dgm:pt>
    <dgm:pt modelId="{74195030-E4D2-426F-8830-67A034393FEF}" type="pres">
      <dgm:prSet presAssocID="{F558101F-7419-41E1-B83F-1962071F1446}" presName="parentText" presStyleLbl="alignNode1" presStyleIdx="2" presStyleCnt="3">
        <dgm:presLayoutVars>
          <dgm:chMax val="1"/>
          <dgm:bulletEnabled val="1"/>
        </dgm:presLayoutVars>
      </dgm:prSet>
      <dgm:spPr/>
      <dgm:t>
        <a:bodyPr/>
        <a:lstStyle/>
        <a:p>
          <a:endParaRPr lang="tr-TR"/>
        </a:p>
      </dgm:t>
    </dgm:pt>
    <dgm:pt modelId="{820E11D3-E704-432D-8259-901BEFD31218}" type="pres">
      <dgm:prSet presAssocID="{F558101F-7419-41E1-B83F-1962071F1446}" presName="descendantText" presStyleLbl="alignAcc1" presStyleIdx="2" presStyleCnt="3" custScaleY="114463">
        <dgm:presLayoutVars>
          <dgm:bulletEnabled val="1"/>
        </dgm:presLayoutVars>
      </dgm:prSet>
      <dgm:spPr/>
      <dgm:t>
        <a:bodyPr/>
        <a:lstStyle/>
        <a:p>
          <a:endParaRPr lang="tr-TR"/>
        </a:p>
      </dgm:t>
    </dgm:pt>
  </dgm:ptLst>
  <dgm:cxnLst>
    <dgm:cxn modelId="{0F5D570A-796A-4755-A896-C2D546737512}" srcId="{F558101F-7419-41E1-B83F-1962071F1446}" destId="{C733A72C-5E8A-472A-A8C2-90D1D622E6EE}" srcOrd="0" destOrd="0" parTransId="{92049D51-CF09-4EF4-8EBD-2E764740884D}" sibTransId="{CACE3367-DE19-4B5B-8053-37B134630A42}"/>
    <dgm:cxn modelId="{53E6634C-8EDF-4747-B130-31EA1F7DA15E}" type="presOf" srcId="{0741858A-AE36-4A6E-B302-155DDF1026EA}" destId="{7618FAE8-F669-46D2-A000-9D8E484420FE}" srcOrd="0" destOrd="0" presId="urn:microsoft.com/office/officeart/2005/8/layout/chevron2"/>
    <dgm:cxn modelId="{0D676AA9-B652-440A-99DC-D5E9DC960963}" type="presOf" srcId="{9FA0629C-FE77-4F96-BDA5-5A6E56505C4A}" destId="{135EB0E5-6BAD-45E1-951A-82B9A8D14AE9}" srcOrd="0" destOrd="0" presId="urn:microsoft.com/office/officeart/2005/8/layout/chevron2"/>
    <dgm:cxn modelId="{307AD6CD-ACB8-4094-B2D5-4C863B098BEA}" type="presOf" srcId="{F558101F-7419-41E1-B83F-1962071F1446}" destId="{74195030-E4D2-426F-8830-67A034393FEF}" srcOrd="0" destOrd="0" presId="urn:microsoft.com/office/officeart/2005/8/layout/chevron2"/>
    <dgm:cxn modelId="{F3D3B25D-76AA-4419-B463-725875AAE738}" srcId="{AF75C723-185E-48E5-876E-536A5709377C}" destId="{50332DCD-C396-4A2A-B814-19F37A4485E5}" srcOrd="1" destOrd="0" parTransId="{6478EAFC-0675-4E8E-B8E7-6489E0BB9A77}" sibTransId="{A14F6A82-00E9-4515-A5D0-ED4AB1F2ECD2}"/>
    <dgm:cxn modelId="{D67861C0-04EC-4686-BC30-6382E2026EDA}" type="presOf" srcId="{B642E5F2-2AEF-4A3C-A500-2A9A897D7D6B}" destId="{AD8560D0-EE86-413D-9E45-293098BB178F}" srcOrd="0" destOrd="0" presId="urn:microsoft.com/office/officeart/2005/8/layout/chevron2"/>
    <dgm:cxn modelId="{F75BF4E2-E9B9-48C0-8B05-892AC938AE1A}" srcId="{50332DCD-C396-4A2A-B814-19F37A4485E5}" destId="{0741858A-AE36-4A6E-B302-155DDF1026EA}" srcOrd="0" destOrd="0" parTransId="{5D6B0C07-5D29-4EB8-9BA2-2F976ADDD5C2}" sibTransId="{B08D0984-A8A4-43D0-B0E5-465DEA2E1EBF}"/>
    <dgm:cxn modelId="{56F86C11-7738-41E3-BE45-F9299BE1E811}" srcId="{9FA0629C-FE77-4F96-BDA5-5A6E56505C4A}" destId="{B642E5F2-2AEF-4A3C-A500-2A9A897D7D6B}" srcOrd="0" destOrd="0" parTransId="{6498FC7B-E255-42E3-A362-B8DBF4C0025C}" sibTransId="{51C312AF-6CAF-47EF-AFB0-4DFDF9CA966B}"/>
    <dgm:cxn modelId="{6FAF0C68-7784-4AEB-8837-7C209E5000A6}" type="presOf" srcId="{AF75C723-185E-48E5-876E-536A5709377C}" destId="{3606DC22-5EBB-40C1-B99C-B93ED9B284EE}" srcOrd="0" destOrd="0" presId="urn:microsoft.com/office/officeart/2005/8/layout/chevron2"/>
    <dgm:cxn modelId="{C4930645-0378-4756-8768-A95DA1136B08}" type="presOf" srcId="{50332DCD-C396-4A2A-B814-19F37A4485E5}" destId="{5A2855A3-9054-4B00-A938-53961BCAEFAD}" srcOrd="0" destOrd="0" presId="urn:microsoft.com/office/officeart/2005/8/layout/chevron2"/>
    <dgm:cxn modelId="{16E150ED-F195-4148-A00E-5A8E38E40C08}" srcId="{AF75C723-185E-48E5-876E-536A5709377C}" destId="{9FA0629C-FE77-4F96-BDA5-5A6E56505C4A}" srcOrd="0" destOrd="0" parTransId="{4FD4C46B-E950-4DC8-AD77-F847FF19366B}" sibTransId="{37306FD5-5BB4-4B59-A680-379DBBE214B2}"/>
    <dgm:cxn modelId="{7C1EA5F2-DCF0-49ED-AE4D-54A405AA7840}" srcId="{AF75C723-185E-48E5-876E-536A5709377C}" destId="{F558101F-7419-41E1-B83F-1962071F1446}" srcOrd="2" destOrd="0" parTransId="{19B1E43C-8B49-432E-9EC8-FCA30BB8B386}" sibTransId="{449CD248-5B37-406D-A4C6-09317320F782}"/>
    <dgm:cxn modelId="{95C80CBF-A727-43B5-9FDB-745148141BD0}" type="presOf" srcId="{C733A72C-5E8A-472A-A8C2-90D1D622E6EE}" destId="{820E11D3-E704-432D-8259-901BEFD31218}" srcOrd="0" destOrd="0" presId="urn:microsoft.com/office/officeart/2005/8/layout/chevron2"/>
    <dgm:cxn modelId="{F7C7BAB2-8B8B-440D-9E8E-957451569201}" type="presParOf" srcId="{3606DC22-5EBB-40C1-B99C-B93ED9B284EE}" destId="{2D7077D1-A4A8-44B8-A504-C398EFAC6969}" srcOrd="0" destOrd="0" presId="urn:microsoft.com/office/officeart/2005/8/layout/chevron2"/>
    <dgm:cxn modelId="{F1919989-476B-46A8-A219-6EEE514B1F61}" type="presParOf" srcId="{2D7077D1-A4A8-44B8-A504-C398EFAC6969}" destId="{135EB0E5-6BAD-45E1-951A-82B9A8D14AE9}" srcOrd="0" destOrd="0" presId="urn:microsoft.com/office/officeart/2005/8/layout/chevron2"/>
    <dgm:cxn modelId="{54F991AF-1FEE-4C99-931C-B2A6B85A38C6}" type="presParOf" srcId="{2D7077D1-A4A8-44B8-A504-C398EFAC6969}" destId="{AD8560D0-EE86-413D-9E45-293098BB178F}" srcOrd="1" destOrd="0" presId="urn:microsoft.com/office/officeart/2005/8/layout/chevron2"/>
    <dgm:cxn modelId="{5866CD4E-ADBC-4450-BFB9-F229425888D6}" type="presParOf" srcId="{3606DC22-5EBB-40C1-B99C-B93ED9B284EE}" destId="{0FFF613C-1903-4A7E-A1F1-EB6216CB4CF7}" srcOrd="1" destOrd="0" presId="urn:microsoft.com/office/officeart/2005/8/layout/chevron2"/>
    <dgm:cxn modelId="{933F31B1-FDAF-42D0-8E0A-743A7D15F658}" type="presParOf" srcId="{3606DC22-5EBB-40C1-B99C-B93ED9B284EE}" destId="{E9CE4359-D6B5-4BCA-8AC2-42FFEFE2D59C}" srcOrd="2" destOrd="0" presId="urn:microsoft.com/office/officeart/2005/8/layout/chevron2"/>
    <dgm:cxn modelId="{FCDC75A4-9C43-4245-82F3-799CE6C46DBB}" type="presParOf" srcId="{E9CE4359-D6B5-4BCA-8AC2-42FFEFE2D59C}" destId="{5A2855A3-9054-4B00-A938-53961BCAEFAD}" srcOrd="0" destOrd="0" presId="urn:microsoft.com/office/officeart/2005/8/layout/chevron2"/>
    <dgm:cxn modelId="{3FB4465B-264D-4899-B5F6-D2CEB646F559}" type="presParOf" srcId="{E9CE4359-D6B5-4BCA-8AC2-42FFEFE2D59C}" destId="{7618FAE8-F669-46D2-A000-9D8E484420FE}" srcOrd="1" destOrd="0" presId="urn:microsoft.com/office/officeart/2005/8/layout/chevron2"/>
    <dgm:cxn modelId="{BE8F2931-5A37-431E-ADF6-E734F2190F87}" type="presParOf" srcId="{3606DC22-5EBB-40C1-B99C-B93ED9B284EE}" destId="{C6351673-FAD0-4A6F-AC20-FC1940AA99D0}" srcOrd="3" destOrd="0" presId="urn:microsoft.com/office/officeart/2005/8/layout/chevron2"/>
    <dgm:cxn modelId="{ACCB4334-6651-47FC-95C6-483F5563A5A6}" type="presParOf" srcId="{3606DC22-5EBB-40C1-B99C-B93ED9B284EE}" destId="{FC2FAEB5-A245-4333-87C4-9C5A87609F6E}" srcOrd="4" destOrd="0" presId="urn:microsoft.com/office/officeart/2005/8/layout/chevron2"/>
    <dgm:cxn modelId="{D936D16D-6CD1-44D3-819E-DCC91798E903}" type="presParOf" srcId="{FC2FAEB5-A245-4333-87C4-9C5A87609F6E}" destId="{74195030-E4D2-426F-8830-67A034393FEF}" srcOrd="0" destOrd="0" presId="urn:microsoft.com/office/officeart/2005/8/layout/chevron2"/>
    <dgm:cxn modelId="{38D73382-B23D-4D0C-B551-6BDF30416759}" type="presParOf" srcId="{FC2FAEB5-A245-4333-87C4-9C5A87609F6E}" destId="{820E11D3-E704-432D-8259-901BEFD3121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0529BB-3314-4920-95D1-63F4DA4ED465}"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D19EDC42-D21B-4EC2-B60A-25C8A29A999D}">
      <dgm:prSet phldrT="[Metin]"/>
      <dgm:spPr/>
      <dgm:t>
        <a:bodyPr/>
        <a:lstStyle/>
        <a:p>
          <a:r>
            <a:rPr lang="tr-TR" dirty="0" smtClean="0">
              <a:latin typeface="Oswald" panose="02000503000000000000" pitchFamily="2" charset="0"/>
            </a:rPr>
            <a:t>1990</a:t>
          </a:r>
          <a:endParaRPr lang="en-US" dirty="0">
            <a:latin typeface="Oswald" panose="02000503000000000000" pitchFamily="2" charset="0"/>
          </a:endParaRPr>
        </a:p>
      </dgm:t>
    </dgm:pt>
    <dgm:pt modelId="{EE8AF3DD-4B62-4F37-B279-157110A5FB16}" type="parTrans" cxnId="{CA3FFFD9-20D1-4064-BD93-D7993793CAE5}">
      <dgm:prSet/>
      <dgm:spPr/>
      <dgm:t>
        <a:bodyPr/>
        <a:lstStyle/>
        <a:p>
          <a:endParaRPr lang="en-US"/>
        </a:p>
      </dgm:t>
    </dgm:pt>
    <dgm:pt modelId="{3C9504B9-3884-4E7E-A9BA-F398983AAFEC}" type="sibTrans" cxnId="{CA3FFFD9-20D1-4064-BD93-D7993793CAE5}">
      <dgm:prSet/>
      <dgm:spPr/>
      <dgm:t>
        <a:bodyPr/>
        <a:lstStyle/>
        <a:p>
          <a:endParaRPr lang="en-US"/>
        </a:p>
      </dgm:t>
    </dgm:pt>
    <dgm:pt modelId="{6D92F847-1220-4313-9604-C02E82DAB5B8}">
      <dgm:prSet phldrT="[Metin]"/>
      <dgm:spPr/>
      <dgm:t>
        <a:bodyPr/>
        <a:lstStyle/>
        <a:p>
          <a:r>
            <a:rPr lang="tr-TR" dirty="0" smtClean="0">
              <a:latin typeface="Oswald" panose="02000503000000000000" pitchFamily="2" charset="0"/>
            </a:rPr>
            <a:t>Lisans Programı</a:t>
          </a:r>
          <a:endParaRPr lang="en-US" dirty="0">
            <a:latin typeface="Oswald" panose="02000503000000000000" pitchFamily="2" charset="0"/>
          </a:endParaRPr>
        </a:p>
      </dgm:t>
    </dgm:pt>
    <dgm:pt modelId="{EA270A5D-4C6E-4257-864F-439E3A63F4F9}" type="parTrans" cxnId="{747ADB8C-4B09-4477-BF62-384D81E1EE6E}">
      <dgm:prSet/>
      <dgm:spPr/>
      <dgm:t>
        <a:bodyPr/>
        <a:lstStyle/>
        <a:p>
          <a:endParaRPr lang="en-US"/>
        </a:p>
      </dgm:t>
    </dgm:pt>
    <dgm:pt modelId="{B01894EC-5943-4086-89F1-F6AFB4C1EF65}" type="sibTrans" cxnId="{747ADB8C-4B09-4477-BF62-384D81E1EE6E}">
      <dgm:prSet/>
      <dgm:spPr/>
      <dgm:t>
        <a:bodyPr/>
        <a:lstStyle/>
        <a:p>
          <a:endParaRPr lang="en-US"/>
        </a:p>
      </dgm:t>
    </dgm:pt>
    <dgm:pt modelId="{FABB0CE9-9540-4D56-A6E4-E66322A1BC7A}">
      <dgm:prSet phldrT="[Metin]"/>
      <dgm:spPr/>
      <dgm:t>
        <a:bodyPr/>
        <a:lstStyle/>
        <a:p>
          <a:r>
            <a:rPr lang="tr-TR" dirty="0" smtClean="0">
              <a:latin typeface="Oswald" panose="02000503000000000000" pitchFamily="2" charset="0"/>
            </a:rPr>
            <a:t>2002</a:t>
          </a:r>
          <a:endParaRPr lang="en-US" dirty="0">
            <a:latin typeface="Oswald" panose="02000503000000000000" pitchFamily="2" charset="0"/>
          </a:endParaRPr>
        </a:p>
      </dgm:t>
    </dgm:pt>
    <dgm:pt modelId="{22EDD30A-0334-4739-BE71-72A2F2EB3150}" type="parTrans" cxnId="{DC27DD85-F6BF-447E-A26F-9823F97A01CD}">
      <dgm:prSet/>
      <dgm:spPr/>
      <dgm:t>
        <a:bodyPr/>
        <a:lstStyle/>
        <a:p>
          <a:endParaRPr lang="en-US"/>
        </a:p>
      </dgm:t>
    </dgm:pt>
    <dgm:pt modelId="{337EBFCF-03E9-4079-862F-D84517516003}" type="sibTrans" cxnId="{DC27DD85-F6BF-447E-A26F-9823F97A01CD}">
      <dgm:prSet/>
      <dgm:spPr/>
      <dgm:t>
        <a:bodyPr/>
        <a:lstStyle/>
        <a:p>
          <a:endParaRPr lang="en-US"/>
        </a:p>
      </dgm:t>
    </dgm:pt>
    <dgm:pt modelId="{D2732327-7D88-49DB-9513-030BC47E08F6}">
      <dgm:prSet phldrT="[Metin]"/>
      <dgm:spPr/>
      <dgm:t>
        <a:bodyPr/>
        <a:lstStyle/>
        <a:p>
          <a:r>
            <a:rPr lang="tr-TR" dirty="0" smtClean="0">
              <a:latin typeface="Oswald" panose="02000503000000000000" pitchFamily="2" charset="0"/>
            </a:rPr>
            <a:t>Yüksek Lisans</a:t>
          </a:r>
          <a:endParaRPr lang="en-US" dirty="0">
            <a:latin typeface="Oswald" panose="02000503000000000000" pitchFamily="2" charset="0"/>
          </a:endParaRPr>
        </a:p>
      </dgm:t>
    </dgm:pt>
    <dgm:pt modelId="{BE7DA93D-D43B-4016-BCFA-1AF01B926CD0}" type="parTrans" cxnId="{F81703E8-F809-434B-BCEC-25A5D968E291}">
      <dgm:prSet/>
      <dgm:spPr/>
      <dgm:t>
        <a:bodyPr/>
        <a:lstStyle/>
        <a:p>
          <a:endParaRPr lang="en-US"/>
        </a:p>
      </dgm:t>
    </dgm:pt>
    <dgm:pt modelId="{AA2CF549-FB2D-4580-B42E-E5AC187DD9AF}" type="sibTrans" cxnId="{F81703E8-F809-434B-BCEC-25A5D968E291}">
      <dgm:prSet/>
      <dgm:spPr/>
      <dgm:t>
        <a:bodyPr/>
        <a:lstStyle/>
        <a:p>
          <a:endParaRPr lang="en-US"/>
        </a:p>
      </dgm:t>
    </dgm:pt>
    <dgm:pt modelId="{66DE1661-4FF6-4A0E-AD77-D7B776F4541E}">
      <dgm:prSet phldrT="[Metin]"/>
      <dgm:spPr/>
      <dgm:t>
        <a:bodyPr/>
        <a:lstStyle/>
        <a:p>
          <a:r>
            <a:rPr lang="tr-TR" dirty="0" smtClean="0">
              <a:latin typeface="Oswald" panose="02000503000000000000" pitchFamily="2" charset="0"/>
            </a:rPr>
            <a:t>2011</a:t>
          </a:r>
          <a:endParaRPr lang="en-US" dirty="0">
            <a:latin typeface="Oswald" panose="02000503000000000000" pitchFamily="2" charset="0"/>
          </a:endParaRPr>
        </a:p>
      </dgm:t>
    </dgm:pt>
    <dgm:pt modelId="{400C4D41-D5D9-4AC3-AF45-7FF44687246B}" type="parTrans" cxnId="{7542B8C3-8F12-4B61-9E50-214698A60D3F}">
      <dgm:prSet/>
      <dgm:spPr/>
      <dgm:t>
        <a:bodyPr/>
        <a:lstStyle/>
        <a:p>
          <a:endParaRPr lang="en-US"/>
        </a:p>
      </dgm:t>
    </dgm:pt>
    <dgm:pt modelId="{F0A073B5-3820-4E11-B808-559F883DCD6D}" type="sibTrans" cxnId="{7542B8C3-8F12-4B61-9E50-214698A60D3F}">
      <dgm:prSet/>
      <dgm:spPr/>
      <dgm:t>
        <a:bodyPr/>
        <a:lstStyle/>
        <a:p>
          <a:endParaRPr lang="en-US"/>
        </a:p>
      </dgm:t>
    </dgm:pt>
    <dgm:pt modelId="{C78DA67C-86D6-43B6-8465-71F319A2CB94}">
      <dgm:prSet phldrT="[Metin]"/>
      <dgm:spPr/>
      <dgm:t>
        <a:bodyPr/>
        <a:lstStyle/>
        <a:p>
          <a:r>
            <a:rPr lang="tr-TR" dirty="0" smtClean="0">
              <a:latin typeface="Oswald" panose="02000503000000000000" pitchFamily="2" charset="0"/>
            </a:rPr>
            <a:t>Doktora</a:t>
          </a:r>
          <a:endParaRPr lang="en-US" dirty="0">
            <a:latin typeface="Oswald" panose="02000503000000000000" pitchFamily="2" charset="0"/>
          </a:endParaRPr>
        </a:p>
      </dgm:t>
    </dgm:pt>
    <dgm:pt modelId="{8A0690F3-9726-446A-B124-7DCFEB134A69}" type="parTrans" cxnId="{F67FB884-7597-4A41-95A0-8AC20B51BA36}">
      <dgm:prSet/>
      <dgm:spPr/>
      <dgm:t>
        <a:bodyPr/>
        <a:lstStyle/>
        <a:p>
          <a:endParaRPr lang="en-US"/>
        </a:p>
      </dgm:t>
    </dgm:pt>
    <dgm:pt modelId="{BB846E16-8F21-4372-899D-55933E2B7FE5}" type="sibTrans" cxnId="{F67FB884-7597-4A41-95A0-8AC20B51BA36}">
      <dgm:prSet/>
      <dgm:spPr/>
      <dgm:t>
        <a:bodyPr/>
        <a:lstStyle/>
        <a:p>
          <a:endParaRPr lang="en-US"/>
        </a:p>
      </dgm:t>
    </dgm:pt>
    <dgm:pt modelId="{21CD9147-1C21-47BE-AEE7-B0B86002B403}" type="pres">
      <dgm:prSet presAssocID="{D70529BB-3314-4920-95D1-63F4DA4ED465}" presName="linear" presStyleCnt="0">
        <dgm:presLayoutVars>
          <dgm:dir/>
          <dgm:animLvl val="lvl"/>
          <dgm:resizeHandles val="exact"/>
        </dgm:presLayoutVars>
      </dgm:prSet>
      <dgm:spPr/>
      <dgm:t>
        <a:bodyPr/>
        <a:lstStyle/>
        <a:p>
          <a:endParaRPr lang="en-US"/>
        </a:p>
      </dgm:t>
    </dgm:pt>
    <dgm:pt modelId="{2684A530-C042-42EE-B2E6-F0B9CEC009FC}" type="pres">
      <dgm:prSet presAssocID="{D19EDC42-D21B-4EC2-B60A-25C8A29A999D}" presName="parentLin" presStyleCnt="0"/>
      <dgm:spPr/>
    </dgm:pt>
    <dgm:pt modelId="{9D5CBC33-251F-44E6-8205-255300F1E27E}" type="pres">
      <dgm:prSet presAssocID="{D19EDC42-D21B-4EC2-B60A-25C8A29A999D}" presName="parentLeftMargin" presStyleLbl="node1" presStyleIdx="0" presStyleCnt="3"/>
      <dgm:spPr/>
      <dgm:t>
        <a:bodyPr/>
        <a:lstStyle/>
        <a:p>
          <a:endParaRPr lang="en-US"/>
        </a:p>
      </dgm:t>
    </dgm:pt>
    <dgm:pt modelId="{EE7794B3-F7CE-4282-826F-572959A8BD82}" type="pres">
      <dgm:prSet presAssocID="{D19EDC42-D21B-4EC2-B60A-25C8A29A999D}" presName="parentText" presStyleLbl="node1" presStyleIdx="0" presStyleCnt="3">
        <dgm:presLayoutVars>
          <dgm:chMax val="0"/>
          <dgm:bulletEnabled val="1"/>
        </dgm:presLayoutVars>
      </dgm:prSet>
      <dgm:spPr/>
      <dgm:t>
        <a:bodyPr/>
        <a:lstStyle/>
        <a:p>
          <a:endParaRPr lang="en-US"/>
        </a:p>
      </dgm:t>
    </dgm:pt>
    <dgm:pt modelId="{590FC119-665B-4967-9E28-71884932F7C5}" type="pres">
      <dgm:prSet presAssocID="{D19EDC42-D21B-4EC2-B60A-25C8A29A999D}" presName="negativeSpace" presStyleCnt="0"/>
      <dgm:spPr/>
    </dgm:pt>
    <dgm:pt modelId="{632028F9-EA02-4CB5-AB80-478A12721CB4}" type="pres">
      <dgm:prSet presAssocID="{D19EDC42-D21B-4EC2-B60A-25C8A29A999D}" presName="childText" presStyleLbl="conFgAcc1" presStyleIdx="0" presStyleCnt="3">
        <dgm:presLayoutVars>
          <dgm:bulletEnabled val="1"/>
        </dgm:presLayoutVars>
      </dgm:prSet>
      <dgm:spPr/>
      <dgm:t>
        <a:bodyPr/>
        <a:lstStyle/>
        <a:p>
          <a:endParaRPr lang="en-US"/>
        </a:p>
      </dgm:t>
    </dgm:pt>
    <dgm:pt modelId="{FF584679-A92C-4F5E-81A8-CBD60D7C15BC}" type="pres">
      <dgm:prSet presAssocID="{3C9504B9-3884-4E7E-A9BA-F398983AAFEC}" presName="spaceBetweenRectangles" presStyleCnt="0"/>
      <dgm:spPr/>
    </dgm:pt>
    <dgm:pt modelId="{8E55D4BB-E365-42B2-8230-1795EBA318F7}" type="pres">
      <dgm:prSet presAssocID="{FABB0CE9-9540-4D56-A6E4-E66322A1BC7A}" presName="parentLin" presStyleCnt="0"/>
      <dgm:spPr/>
    </dgm:pt>
    <dgm:pt modelId="{E925CCF9-B72A-4F7B-81D2-8DF9D712D5BE}" type="pres">
      <dgm:prSet presAssocID="{FABB0CE9-9540-4D56-A6E4-E66322A1BC7A}" presName="parentLeftMargin" presStyleLbl="node1" presStyleIdx="0" presStyleCnt="3"/>
      <dgm:spPr/>
      <dgm:t>
        <a:bodyPr/>
        <a:lstStyle/>
        <a:p>
          <a:endParaRPr lang="en-US"/>
        </a:p>
      </dgm:t>
    </dgm:pt>
    <dgm:pt modelId="{9B0037E2-5EAB-4B7B-ACCA-E5A13C73645F}" type="pres">
      <dgm:prSet presAssocID="{FABB0CE9-9540-4D56-A6E4-E66322A1BC7A}" presName="parentText" presStyleLbl="node1" presStyleIdx="1" presStyleCnt="3">
        <dgm:presLayoutVars>
          <dgm:chMax val="0"/>
          <dgm:bulletEnabled val="1"/>
        </dgm:presLayoutVars>
      </dgm:prSet>
      <dgm:spPr/>
      <dgm:t>
        <a:bodyPr/>
        <a:lstStyle/>
        <a:p>
          <a:endParaRPr lang="en-US"/>
        </a:p>
      </dgm:t>
    </dgm:pt>
    <dgm:pt modelId="{AA96D7B0-B382-41D6-8406-142F69D3F7C6}" type="pres">
      <dgm:prSet presAssocID="{FABB0CE9-9540-4D56-A6E4-E66322A1BC7A}" presName="negativeSpace" presStyleCnt="0"/>
      <dgm:spPr/>
    </dgm:pt>
    <dgm:pt modelId="{7DE4A470-4CD6-47DB-A1F7-6CD3F4FF52D4}" type="pres">
      <dgm:prSet presAssocID="{FABB0CE9-9540-4D56-A6E4-E66322A1BC7A}" presName="childText" presStyleLbl="conFgAcc1" presStyleIdx="1" presStyleCnt="3">
        <dgm:presLayoutVars>
          <dgm:bulletEnabled val="1"/>
        </dgm:presLayoutVars>
      </dgm:prSet>
      <dgm:spPr/>
      <dgm:t>
        <a:bodyPr/>
        <a:lstStyle/>
        <a:p>
          <a:endParaRPr lang="en-US"/>
        </a:p>
      </dgm:t>
    </dgm:pt>
    <dgm:pt modelId="{8E878E52-8926-41C3-A8D4-F58D5E9AF28D}" type="pres">
      <dgm:prSet presAssocID="{337EBFCF-03E9-4079-862F-D84517516003}" presName="spaceBetweenRectangles" presStyleCnt="0"/>
      <dgm:spPr/>
    </dgm:pt>
    <dgm:pt modelId="{BEAE3B34-0024-42D9-8882-59671AE94F02}" type="pres">
      <dgm:prSet presAssocID="{66DE1661-4FF6-4A0E-AD77-D7B776F4541E}" presName="parentLin" presStyleCnt="0"/>
      <dgm:spPr/>
    </dgm:pt>
    <dgm:pt modelId="{C240F9F2-8506-4886-ABEA-5F34B15FEBB7}" type="pres">
      <dgm:prSet presAssocID="{66DE1661-4FF6-4A0E-AD77-D7B776F4541E}" presName="parentLeftMargin" presStyleLbl="node1" presStyleIdx="1" presStyleCnt="3"/>
      <dgm:spPr/>
      <dgm:t>
        <a:bodyPr/>
        <a:lstStyle/>
        <a:p>
          <a:endParaRPr lang="en-US"/>
        </a:p>
      </dgm:t>
    </dgm:pt>
    <dgm:pt modelId="{6E47D255-3057-4A20-8762-808D2EAA3A9C}" type="pres">
      <dgm:prSet presAssocID="{66DE1661-4FF6-4A0E-AD77-D7B776F4541E}" presName="parentText" presStyleLbl="node1" presStyleIdx="2" presStyleCnt="3">
        <dgm:presLayoutVars>
          <dgm:chMax val="0"/>
          <dgm:bulletEnabled val="1"/>
        </dgm:presLayoutVars>
      </dgm:prSet>
      <dgm:spPr/>
      <dgm:t>
        <a:bodyPr/>
        <a:lstStyle/>
        <a:p>
          <a:endParaRPr lang="en-US"/>
        </a:p>
      </dgm:t>
    </dgm:pt>
    <dgm:pt modelId="{1F4FDDE6-EE89-420F-AC78-F566E4F25842}" type="pres">
      <dgm:prSet presAssocID="{66DE1661-4FF6-4A0E-AD77-D7B776F4541E}" presName="negativeSpace" presStyleCnt="0"/>
      <dgm:spPr/>
    </dgm:pt>
    <dgm:pt modelId="{5693F22E-08FA-4B7B-B9CA-71209515C60F}" type="pres">
      <dgm:prSet presAssocID="{66DE1661-4FF6-4A0E-AD77-D7B776F4541E}" presName="childText" presStyleLbl="conFgAcc1" presStyleIdx="2" presStyleCnt="3">
        <dgm:presLayoutVars>
          <dgm:bulletEnabled val="1"/>
        </dgm:presLayoutVars>
      </dgm:prSet>
      <dgm:spPr/>
      <dgm:t>
        <a:bodyPr/>
        <a:lstStyle/>
        <a:p>
          <a:endParaRPr lang="en-US"/>
        </a:p>
      </dgm:t>
    </dgm:pt>
  </dgm:ptLst>
  <dgm:cxnLst>
    <dgm:cxn modelId="{DED6C623-F084-4B19-B986-500D50E4B6E9}" type="presOf" srcId="{D19EDC42-D21B-4EC2-B60A-25C8A29A999D}" destId="{9D5CBC33-251F-44E6-8205-255300F1E27E}" srcOrd="0" destOrd="0" presId="urn:microsoft.com/office/officeart/2005/8/layout/list1"/>
    <dgm:cxn modelId="{F81703E8-F809-434B-BCEC-25A5D968E291}" srcId="{FABB0CE9-9540-4D56-A6E4-E66322A1BC7A}" destId="{D2732327-7D88-49DB-9513-030BC47E08F6}" srcOrd="0" destOrd="0" parTransId="{BE7DA93D-D43B-4016-BCFA-1AF01B926CD0}" sibTransId="{AA2CF549-FB2D-4580-B42E-E5AC187DD9AF}"/>
    <dgm:cxn modelId="{2D83E0D1-D287-4173-9C01-9F8A82EAD778}" type="presOf" srcId="{66DE1661-4FF6-4A0E-AD77-D7B776F4541E}" destId="{C240F9F2-8506-4886-ABEA-5F34B15FEBB7}" srcOrd="0" destOrd="0" presId="urn:microsoft.com/office/officeart/2005/8/layout/list1"/>
    <dgm:cxn modelId="{7542B8C3-8F12-4B61-9E50-214698A60D3F}" srcId="{D70529BB-3314-4920-95D1-63F4DA4ED465}" destId="{66DE1661-4FF6-4A0E-AD77-D7B776F4541E}" srcOrd="2" destOrd="0" parTransId="{400C4D41-D5D9-4AC3-AF45-7FF44687246B}" sibTransId="{F0A073B5-3820-4E11-B808-559F883DCD6D}"/>
    <dgm:cxn modelId="{FA1930F9-D96F-4114-A19C-A21BFED8817E}" type="presOf" srcId="{66DE1661-4FF6-4A0E-AD77-D7B776F4541E}" destId="{6E47D255-3057-4A20-8762-808D2EAA3A9C}" srcOrd="1" destOrd="0" presId="urn:microsoft.com/office/officeart/2005/8/layout/list1"/>
    <dgm:cxn modelId="{CA3FFFD9-20D1-4064-BD93-D7993793CAE5}" srcId="{D70529BB-3314-4920-95D1-63F4DA4ED465}" destId="{D19EDC42-D21B-4EC2-B60A-25C8A29A999D}" srcOrd="0" destOrd="0" parTransId="{EE8AF3DD-4B62-4F37-B279-157110A5FB16}" sibTransId="{3C9504B9-3884-4E7E-A9BA-F398983AAFEC}"/>
    <dgm:cxn modelId="{D19A2A56-2044-4916-ADE0-1F8A054140C3}" type="presOf" srcId="{C78DA67C-86D6-43B6-8465-71F319A2CB94}" destId="{5693F22E-08FA-4B7B-B9CA-71209515C60F}" srcOrd="0" destOrd="0" presId="urn:microsoft.com/office/officeart/2005/8/layout/list1"/>
    <dgm:cxn modelId="{DC27DD85-F6BF-447E-A26F-9823F97A01CD}" srcId="{D70529BB-3314-4920-95D1-63F4DA4ED465}" destId="{FABB0CE9-9540-4D56-A6E4-E66322A1BC7A}" srcOrd="1" destOrd="0" parTransId="{22EDD30A-0334-4739-BE71-72A2F2EB3150}" sibTransId="{337EBFCF-03E9-4079-862F-D84517516003}"/>
    <dgm:cxn modelId="{62833DE9-B97B-4D38-890D-FD652C6ED93E}" type="presOf" srcId="{D70529BB-3314-4920-95D1-63F4DA4ED465}" destId="{21CD9147-1C21-47BE-AEE7-B0B86002B403}" srcOrd="0" destOrd="0" presId="urn:microsoft.com/office/officeart/2005/8/layout/list1"/>
    <dgm:cxn modelId="{F67FB884-7597-4A41-95A0-8AC20B51BA36}" srcId="{66DE1661-4FF6-4A0E-AD77-D7B776F4541E}" destId="{C78DA67C-86D6-43B6-8465-71F319A2CB94}" srcOrd="0" destOrd="0" parTransId="{8A0690F3-9726-446A-B124-7DCFEB134A69}" sibTransId="{BB846E16-8F21-4372-899D-55933E2B7FE5}"/>
    <dgm:cxn modelId="{C0F0799B-A6AE-4FD0-BCC4-D1ED48DA3916}" type="presOf" srcId="{FABB0CE9-9540-4D56-A6E4-E66322A1BC7A}" destId="{E925CCF9-B72A-4F7B-81D2-8DF9D712D5BE}" srcOrd="0" destOrd="0" presId="urn:microsoft.com/office/officeart/2005/8/layout/list1"/>
    <dgm:cxn modelId="{0C48F067-4F83-4656-B572-0E7E06568AA7}" type="presOf" srcId="{6D92F847-1220-4313-9604-C02E82DAB5B8}" destId="{632028F9-EA02-4CB5-AB80-478A12721CB4}" srcOrd="0" destOrd="0" presId="urn:microsoft.com/office/officeart/2005/8/layout/list1"/>
    <dgm:cxn modelId="{B6C85B5F-52CB-4F11-9C00-94A46A371742}" type="presOf" srcId="{D2732327-7D88-49DB-9513-030BC47E08F6}" destId="{7DE4A470-4CD6-47DB-A1F7-6CD3F4FF52D4}" srcOrd="0" destOrd="0" presId="urn:microsoft.com/office/officeart/2005/8/layout/list1"/>
    <dgm:cxn modelId="{747ADB8C-4B09-4477-BF62-384D81E1EE6E}" srcId="{D19EDC42-D21B-4EC2-B60A-25C8A29A999D}" destId="{6D92F847-1220-4313-9604-C02E82DAB5B8}" srcOrd="0" destOrd="0" parTransId="{EA270A5D-4C6E-4257-864F-439E3A63F4F9}" sibTransId="{B01894EC-5943-4086-89F1-F6AFB4C1EF65}"/>
    <dgm:cxn modelId="{861E287B-A139-4931-9F6D-F1F4523DA040}" type="presOf" srcId="{FABB0CE9-9540-4D56-A6E4-E66322A1BC7A}" destId="{9B0037E2-5EAB-4B7B-ACCA-E5A13C73645F}" srcOrd="1" destOrd="0" presId="urn:microsoft.com/office/officeart/2005/8/layout/list1"/>
    <dgm:cxn modelId="{82C4A418-9EDE-4557-BCAA-3BAF468FA424}" type="presOf" srcId="{D19EDC42-D21B-4EC2-B60A-25C8A29A999D}" destId="{EE7794B3-F7CE-4282-826F-572959A8BD82}" srcOrd="1" destOrd="0" presId="urn:microsoft.com/office/officeart/2005/8/layout/list1"/>
    <dgm:cxn modelId="{2FF0CF61-5D81-421C-89EF-8E3A5A6C9EA8}" type="presParOf" srcId="{21CD9147-1C21-47BE-AEE7-B0B86002B403}" destId="{2684A530-C042-42EE-B2E6-F0B9CEC009FC}" srcOrd="0" destOrd="0" presId="urn:microsoft.com/office/officeart/2005/8/layout/list1"/>
    <dgm:cxn modelId="{8768041F-25BF-4EF5-8B8F-001F36B73207}" type="presParOf" srcId="{2684A530-C042-42EE-B2E6-F0B9CEC009FC}" destId="{9D5CBC33-251F-44E6-8205-255300F1E27E}" srcOrd="0" destOrd="0" presId="urn:microsoft.com/office/officeart/2005/8/layout/list1"/>
    <dgm:cxn modelId="{8937721E-A54E-46BB-9411-96A963F0A20F}" type="presParOf" srcId="{2684A530-C042-42EE-B2E6-F0B9CEC009FC}" destId="{EE7794B3-F7CE-4282-826F-572959A8BD82}" srcOrd="1" destOrd="0" presId="urn:microsoft.com/office/officeart/2005/8/layout/list1"/>
    <dgm:cxn modelId="{A3B0CBE2-E9AA-426D-B82E-4F3B8A7F1BA3}" type="presParOf" srcId="{21CD9147-1C21-47BE-AEE7-B0B86002B403}" destId="{590FC119-665B-4967-9E28-71884932F7C5}" srcOrd="1" destOrd="0" presId="urn:microsoft.com/office/officeart/2005/8/layout/list1"/>
    <dgm:cxn modelId="{3B690425-1DDB-49B9-A51F-A86D9F9125FB}" type="presParOf" srcId="{21CD9147-1C21-47BE-AEE7-B0B86002B403}" destId="{632028F9-EA02-4CB5-AB80-478A12721CB4}" srcOrd="2" destOrd="0" presId="urn:microsoft.com/office/officeart/2005/8/layout/list1"/>
    <dgm:cxn modelId="{870DE7FF-8956-4800-BC1C-DDB3E020134C}" type="presParOf" srcId="{21CD9147-1C21-47BE-AEE7-B0B86002B403}" destId="{FF584679-A92C-4F5E-81A8-CBD60D7C15BC}" srcOrd="3" destOrd="0" presId="urn:microsoft.com/office/officeart/2005/8/layout/list1"/>
    <dgm:cxn modelId="{E9A975F0-C590-4033-BE58-70F18CF79789}" type="presParOf" srcId="{21CD9147-1C21-47BE-AEE7-B0B86002B403}" destId="{8E55D4BB-E365-42B2-8230-1795EBA318F7}" srcOrd="4" destOrd="0" presId="urn:microsoft.com/office/officeart/2005/8/layout/list1"/>
    <dgm:cxn modelId="{79597998-F6C3-4AC3-890F-E4307A986A68}" type="presParOf" srcId="{8E55D4BB-E365-42B2-8230-1795EBA318F7}" destId="{E925CCF9-B72A-4F7B-81D2-8DF9D712D5BE}" srcOrd="0" destOrd="0" presId="urn:microsoft.com/office/officeart/2005/8/layout/list1"/>
    <dgm:cxn modelId="{6E8CCA7D-0EE2-42BC-AC7D-9CA306554C5D}" type="presParOf" srcId="{8E55D4BB-E365-42B2-8230-1795EBA318F7}" destId="{9B0037E2-5EAB-4B7B-ACCA-E5A13C73645F}" srcOrd="1" destOrd="0" presId="urn:microsoft.com/office/officeart/2005/8/layout/list1"/>
    <dgm:cxn modelId="{635E8A92-EACA-4EC4-BD90-BD0ED06BD6FB}" type="presParOf" srcId="{21CD9147-1C21-47BE-AEE7-B0B86002B403}" destId="{AA96D7B0-B382-41D6-8406-142F69D3F7C6}" srcOrd="5" destOrd="0" presId="urn:microsoft.com/office/officeart/2005/8/layout/list1"/>
    <dgm:cxn modelId="{54122F3E-AAA7-46DD-B5F3-3EC8D2A417C4}" type="presParOf" srcId="{21CD9147-1C21-47BE-AEE7-B0B86002B403}" destId="{7DE4A470-4CD6-47DB-A1F7-6CD3F4FF52D4}" srcOrd="6" destOrd="0" presId="urn:microsoft.com/office/officeart/2005/8/layout/list1"/>
    <dgm:cxn modelId="{4B86345E-8B6D-457A-ACE0-C18F8A58E1B4}" type="presParOf" srcId="{21CD9147-1C21-47BE-AEE7-B0B86002B403}" destId="{8E878E52-8926-41C3-A8D4-F58D5E9AF28D}" srcOrd="7" destOrd="0" presId="urn:microsoft.com/office/officeart/2005/8/layout/list1"/>
    <dgm:cxn modelId="{D5863F0C-9614-4DDE-9A97-6234BCC6C2B3}" type="presParOf" srcId="{21CD9147-1C21-47BE-AEE7-B0B86002B403}" destId="{BEAE3B34-0024-42D9-8882-59671AE94F02}" srcOrd="8" destOrd="0" presId="urn:microsoft.com/office/officeart/2005/8/layout/list1"/>
    <dgm:cxn modelId="{B59CAB8D-F20D-453E-947B-0EE0D5DD4134}" type="presParOf" srcId="{BEAE3B34-0024-42D9-8882-59671AE94F02}" destId="{C240F9F2-8506-4886-ABEA-5F34B15FEBB7}" srcOrd="0" destOrd="0" presId="urn:microsoft.com/office/officeart/2005/8/layout/list1"/>
    <dgm:cxn modelId="{4B73B8B5-B66E-49AF-80A9-F47656CBC9EF}" type="presParOf" srcId="{BEAE3B34-0024-42D9-8882-59671AE94F02}" destId="{6E47D255-3057-4A20-8762-808D2EAA3A9C}" srcOrd="1" destOrd="0" presId="urn:microsoft.com/office/officeart/2005/8/layout/list1"/>
    <dgm:cxn modelId="{BD29E4CA-C808-422D-A422-C875B548DD8A}" type="presParOf" srcId="{21CD9147-1C21-47BE-AEE7-B0B86002B403}" destId="{1F4FDDE6-EE89-420F-AC78-F566E4F25842}" srcOrd="9" destOrd="0" presId="urn:microsoft.com/office/officeart/2005/8/layout/list1"/>
    <dgm:cxn modelId="{F3AEE861-9158-43BD-8755-C064EC3944C0}" type="presParOf" srcId="{21CD9147-1C21-47BE-AEE7-B0B86002B403}" destId="{5693F22E-08FA-4B7B-B9CA-71209515C60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B835C7-F95A-4C93-B3A1-72B9BB038DBA}" type="doc">
      <dgm:prSet loTypeId="urn:microsoft.com/office/officeart/2008/layout/VerticalAccentList" loCatId="list" qsTypeId="urn:microsoft.com/office/officeart/2005/8/quickstyle/simple1" qsCatId="simple" csTypeId="urn:microsoft.com/office/officeart/2005/8/colors/accent0_3" csCatId="mainScheme" phldr="1"/>
      <dgm:spPr/>
      <dgm:t>
        <a:bodyPr/>
        <a:lstStyle/>
        <a:p>
          <a:endParaRPr lang="tr-TR"/>
        </a:p>
      </dgm:t>
    </dgm:pt>
    <dgm:pt modelId="{44AF2C81-045B-4109-BA7F-9640378D0B05}">
      <dgm:prSet phldrT="[Text]"/>
      <dgm:spPr/>
      <dgm:t>
        <a:bodyPr/>
        <a:lstStyle/>
        <a:p>
          <a:r>
            <a:rPr lang="tr-TR" dirty="0" smtClean="0">
              <a:solidFill>
                <a:schemeClr val="bg1"/>
              </a:solidFill>
              <a:latin typeface="Oswald" panose="02000503000000000000" pitchFamily="2" charset="0"/>
            </a:rPr>
            <a:t>Bölüm Başkanı</a:t>
          </a:r>
          <a:endParaRPr lang="tr-TR" dirty="0">
            <a:solidFill>
              <a:schemeClr val="bg1"/>
            </a:solidFill>
            <a:latin typeface="Oswald" panose="02000503000000000000" pitchFamily="2" charset="0"/>
          </a:endParaRPr>
        </a:p>
      </dgm:t>
    </dgm:pt>
    <dgm:pt modelId="{EAD48E40-6246-43EF-87DD-2F4C57B978EF}" type="parTrans" cxnId="{605320D4-CB60-479E-84D4-C663039FE9D6}">
      <dgm:prSet/>
      <dgm:spPr/>
      <dgm:t>
        <a:bodyPr/>
        <a:lstStyle/>
        <a:p>
          <a:endParaRPr lang="tr-TR"/>
        </a:p>
      </dgm:t>
    </dgm:pt>
    <dgm:pt modelId="{DA369F63-8494-469F-9950-BA030F5D4933}" type="sibTrans" cxnId="{605320D4-CB60-479E-84D4-C663039FE9D6}">
      <dgm:prSet/>
      <dgm:spPr/>
      <dgm:t>
        <a:bodyPr/>
        <a:lstStyle/>
        <a:p>
          <a:endParaRPr lang="tr-TR"/>
        </a:p>
      </dgm:t>
    </dgm:pt>
    <dgm:pt modelId="{C63C3F59-9CEF-4A38-886D-0350C06D184C}">
      <dgm:prSet phldrT="[Text]"/>
      <dgm:spPr/>
      <dgm:t>
        <a:bodyPr/>
        <a:lstStyle/>
        <a:p>
          <a:r>
            <a:rPr lang="en-US" dirty="0" smtClean="0">
              <a:latin typeface="Oswald" panose="02000503000000000000" pitchFamily="2" charset="0"/>
            </a:rPr>
            <a:t>Prof. Dr. </a:t>
          </a:r>
          <a:r>
            <a:rPr lang="en-US" dirty="0" err="1" smtClean="0">
              <a:latin typeface="Oswald" panose="02000503000000000000" pitchFamily="2" charset="0"/>
            </a:rPr>
            <a:t>Filiz</a:t>
          </a:r>
          <a:r>
            <a:rPr lang="en-US" dirty="0" smtClean="0">
              <a:latin typeface="Oswald" panose="02000503000000000000" pitchFamily="2" charset="0"/>
            </a:rPr>
            <a:t> KARAMAN</a:t>
          </a:r>
          <a:endParaRPr lang="tr-TR" dirty="0">
            <a:latin typeface="Oswald" panose="02000503000000000000" pitchFamily="2" charset="0"/>
          </a:endParaRPr>
        </a:p>
      </dgm:t>
    </dgm:pt>
    <dgm:pt modelId="{F1358A19-6B9A-424A-B400-C0FD1579C7EB}" type="parTrans" cxnId="{6AFBDEBD-E77C-4B5D-AD9F-11001AA3E7AE}">
      <dgm:prSet/>
      <dgm:spPr/>
      <dgm:t>
        <a:bodyPr/>
        <a:lstStyle/>
        <a:p>
          <a:endParaRPr lang="tr-TR"/>
        </a:p>
      </dgm:t>
    </dgm:pt>
    <dgm:pt modelId="{FA452CB9-0EF9-4A69-83B9-CAA7A7B2937E}" type="sibTrans" cxnId="{6AFBDEBD-E77C-4B5D-AD9F-11001AA3E7AE}">
      <dgm:prSet/>
      <dgm:spPr/>
      <dgm:t>
        <a:bodyPr/>
        <a:lstStyle/>
        <a:p>
          <a:endParaRPr lang="tr-TR"/>
        </a:p>
      </dgm:t>
    </dgm:pt>
    <dgm:pt modelId="{DBFE841C-42B6-421A-8005-18BFB19C4CBD}">
      <dgm:prSet phldrT="[Text]"/>
      <dgm:spPr/>
      <dgm:t>
        <a:bodyPr/>
        <a:lstStyle/>
        <a:p>
          <a:r>
            <a:rPr lang="tr-TR" dirty="0" smtClean="0">
              <a:solidFill>
                <a:schemeClr val="bg1"/>
              </a:solidFill>
              <a:latin typeface="Oswald" panose="02000503000000000000" pitchFamily="2" charset="0"/>
            </a:rPr>
            <a:t>Bölüm Başkan Yardımcısı</a:t>
          </a:r>
          <a:endParaRPr lang="tr-TR" dirty="0">
            <a:solidFill>
              <a:schemeClr val="bg1"/>
            </a:solidFill>
            <a:latin typeface="Oswald" panose="02000503000000000000" pitchFamily="2" charset="0"/>
          </a:endParaRPr>
        </a:p>
      </dgm:t>
    </dgm:pt>
    <dgm:pt modelId="{48F958DD-472E-4732-8914-1AE001244682}" type="parTrans" cxnId="{1C16C5A2-24FA-4353-84CE-6F1E715C9FA4}">
      <dgm:prSet/>
      <dgm:spPr/>
      <dgm:t>
        <a:bodyPr/>
        <a:lstStyle/>
        <a:p>
          <a:endParaRPr lang="tr-TR"/>
        </a:p>
      </dgm:t>
    </dgm:pt>
    <dgm:pt modelId="{0828C19D-F640-4287-A99A-7BC5EE038E5E}" type="sibTrans" cxnId="{1C16C5A2-24FA-4353-84CE-6F1E715C9FA4}">
      <dgm:prSet/>
      <dgm:spPr/>
      <dgm:t>
        <a:bodyPr/>
        <a:lstStyle/>
        <a:p>
          <a:endParaRPr lang="tr-TR"/>
        </a:p>
      </dgm:t>
    </dgm:pt>
    <dgm:pt modelId="{D7CA182D-3485-4C60-A18D-BE24FC645F1E}">
      <dgm:prSet phldrT="[Text]"/>
      <dgm:spPr/>
      <dgm:t>
        <a:bodyPr/>
        <a:lstStyle/>
        <a:p>
          <a:r>
            <a:rPr lang="en-US" smtClean="0">
              <a:latin typeface="Oswald" panose="02000503000000000000" pitchFamily="2" charset="0"/>
            </a:rPr>
            <a:t>Doç. Dr. Öyküm Esra YİĞİT</a:t>
          </a:r>
          <a:endParaRPr lang="tr-TR" dirty="0">
            <a:latin typeface="Oswald" panose="02000503000000000000" pitchFamily="2" charset="0"/>
          </a:endParaRPr>
        </a:p>
      </dgm:t>
    </dgm:pt>
    <dgm:pt modelId="{E0DE93D0-3FA7-4B87-8582-B58313C305BD}" type="parTrans" cxnId="{4E918080-01CC-46FD-8379-BDFD1E689C95}">
      <dgm:prSet/>
      <dgm:spPr/>
      <dgm:t>
        <a:bodyPr/>
        <a:lstStyle/>
        <a:p>
          <a:endParaRPr lang="tr-TR"/>
        </a:p>
      </dgm:t>
    </dgm:pt>
    <dgm:pt modelId="{DF709960-AFF8-4A46-819E-32B7A9B4CD3E}" type="sibTrans" cxnId="{4E918080-01CC-46FD-8379-BDFD1E689C95}">
      <dgm:prSet/>
      <dgm:spPr/>
      <dgm:t>
        <a:bodyPr/>
        <a:lstStyle/>
        <a:p>
          <a:endParaRPr lang="tr-TR"/>
        </a:p>
      </dgm:t>
    </dgm:pt>
    <dgm:pt modelId="{26AA876D-F0EA-4E39-9F30-F75A9A27DD6E}">
      <dgm:prSet phldrT="[Text]"/>
      <dgm:spPr/>
      <dgm:t>
        <a:bodyPr/>
        <a:lstStyle/>
        <a:p>
          <a:r>
            <a:rPr lang="tr-TR" dirty="0" smtClean="0">
              <a:solidFill>
                <a:schemeClr val="bg1"/>
              </a:solidFill>
              <a:latin typeface="Oswald" panose="02000503000000000000" pitchFamily="2" charset="0"/>
            </a:rPr>
            <a:t>Bölüm Başkan Yardımcısı</a:t>
          </a:r>
          <a:endParaRPr lang="tr-TR" dirty="0">
            <a:solidFill>
              <a:schemeClr val="bg1"/>
            </a:solidFill>
            <a:latin typeface="Oswald" panose="02000503000000000000" pitchFamily="2" charset="0"/>
          </a:endParaRPr>
        </a:p>
      </dgm:t>
    </dgm:pt>
    <dgm:pt modelId="{C04E9E9D-1849-4D16-BBF6-BDB06208CDCD}" type="parTrans" cxnId="{77ADA600-8195-4414-999F-D384851C06F9}">
      <dgm:prSet/>
      <dgm:spPr/>
      <dgm:t>
        <a:bodyPr/>
        <a:lstStyle/>
        <a:p>
          <a:endParaRPr lang="tr-TR"/>
        </a:p>
      </dgm:t>
    </dgm:pt>
    <dgm:pt modelId="{5CBC3A69-BE84-4150-84CF-9085AD95CB08}" type="sibTrans" cxnId="{77ADA600-8195-4414-999F-D384851C06F9}">
      <dgm:prSet/>
      <dgm:spPr/>
      <dgm:t>
        <a:bodyPr/>
        <a:lstStyle/>
        <a:p>
          <a:endParaRPr lang="tr-TR"/>
        </a:p>
      </dgm:t>
    </dgm:pt>
    <dgm:pt modelId="{D45BF106-2280-48DD-B7C5-5F753DA2266A}">
      <dgm:prSet phldrT="[Text]"/>
      <dgm:spPr/>
      <dgm:t>
        <a:bodyPr/>
        <a:lstStyle/>
        <a:p>
          <a:r>
            <a:rPr lang="fi-FI" dirty="0" smtClean="0">
              <a:latin typeface="Oswald" panose="02000503000000000000" pitchFamily="2" charset="0"/>
            </a:rPr>
            <a:t>Dr. Öğr. Üyesi Elif TUNA</a:t>
          </a:r>
          <a:endParaRPr lang="tr-TR" dirty="0">
            <a:latin typeface="Oswald" panose="02000503000000000000" pitchFamily="2" charset="0"/>
          </a:endParaRPr>
        </a:p>
      </dgm:t>
    </dgm:pt>
    <dgm:pt modelId="{2B7E7977-8307-40E5-9C10-6C8F325FE471}" type="parTrans" cxnId="{F81FFEA2-8A1A-4682-8038-30F68AB75D1A}">
      <dgm:prSet/>
      <dgm:spPr/>
      <dgm:t>
        <a:bodyPr/>
        <a:lstStyle/>
        <a:p>
          <a:endParaRPr lang="tr-TR"/>
        </a:p>
      </dgm:t>
    </dgm:pt>
    <dgm:pt modelId="{18B1036F-E453-44E7-8FD0-3FDEADEA523F}" type="sibTrans" cxnId="{F81FFEA2-8A1A-4682-8038-30F68AB75D1A}">
      <dgm:prSet/>
      <dgm:spPr/>
      <dgm:t>
        <a:bodyPr/>
        <a:lstStyle/>
        <a:p>
          <a:endParaRPr lang="tr-TR"/>
        </a:p>
      </dgm:t>
    </dgm:pt>
    <dgm:pt modelId="{3373F101-ACF4-4B99-B3BF-28C171EF9696}" type="pres">
      <dgm:prSet presAssocID="{5EB835C7-F95A-4C93-B3A1-72B9BB038DBA}" presName="Name0" presStyleCnt="0">
        <dgm:presLayoutVars>
          <dgm:chMax/>
          <dgm:chPref/>
          <dgm:dir/>
        </dgm:presLayoutVars>
      </dgm:prSet>
      <dgm:spPr/>
      <dgm:t>
        <a:bodyPr/>
        <a:lstStyle/>
        <a:p>
          <a:endParaRPr lang="tr-TR"/>
        </a:p>
      </dgm:t>
    </dgm:pt>
    <dgm:pt modelId="{3EF6BC48-5977-4B6C-9E77-A8734D372B63}" type="pres">
      <dgm:prSet presAssocID="{44AF2C81-045B-4109-BA7F-9640378D0B05}" presName="parenttextcomposite" presStyleCnt="0"/>
      <dgm:spPr/>
    </dgm:pt>
    <dgm:pt modelId="{CBDEFA56-B27B-4C3C-9B2D-E28784327036}" type="pres">
      <dgm:prSet presAssocID="{44AF2C81-045B-4109-BA7F-9640378D0B05}" presName="parenttext" presStyleLbl="revTx" presStyleIdx="0" presStyleCnt="3">
        <dgm:presLayoutVars>
          <dgm:chMax/>
          <dgm:chPref val="2"/>
          <dgm:bulletEnabled val="1"/>
        </dgm:presLayoutVars>
      </dgm:prSet>
      <dgm:spPr/>
      <dgm:t>
        <a:bodyPr/>
        <a:lstStyle/>
        <a:p>
          <a:endParaRPr lang="tr-TR"/>
        </a:p>
      </dgm:t>
    </dgm:pt>
    <dgm:pt modelId="{0CA9461D-0B03-407B-BF36-22DEA3B05716}" type="pres">
      <dgm:prSet presAssocID="{44AF2C81-045B-4109-BA7F-9640378D0B05}" presName="composite" presStyleCnt="0"/>
      <dgm:spPr/>
    </dgm:pt>
    <dgm:pt modelId="{9018CFCA-FF6E-42FE-A2A0-60C3067F2AF9}" type="pres">
      <dgm:prSet presAssocID="{44AF2C81-045B-4109-BA7F-9640378D0B05}" presName="chevron1" presStyleLbl="alignNode1" presStyleIdx="0" presStyleCnt="21" custAng="10800000" custLinFactNeighborX="-22086" custLinFactNeighborY="-4016"/>
      <dgm:spPr/>
    </dgm:pt>
    <dgm:pt modelId="{F3E89F96-248F-45D9-86D8-3BDCE8F46668}" type="pres">
      <dgm:prSet presAssocID="{44AF2C81-045B-4109-BA7F-9640378D0B05}" presName="chevron2" presStyleLbl="alignNode1" presStyleIdx="1" presStyleCnt="21" custAng="10800000" custLinFactNeighborX="-22086" custLinFactNeighborY="-4016"/>
      <dgm:spPr/>
    </dgm:pt>
    <dgm:pt modelId="{BC8174CF-7885-423D-B39B-735FAE09DAC2}" type="pres">
      <dgm:prSet presAssocID="{44AF2C81-045B-4109-BA7F-9640378D0B05}" presName="chevron3" presStyleLbl="alignNode1" presStyleIdx="2" presStyleCnt="21" custAng="10800000" custLinFactNeighborX="-22086" custLinFactNeighborY="-4016"/>
      <dgm:spPr/>
    </dgm:pt>
    <dgm:pt modelId="{FDDC9C5B-CDEA-44CC-83D3-92EDF5F14860}" type="pres">
      <dgm:prSet presAssocID="{44AF2C81-045B-4109-BA7F-9640378D0B05}" presName="chevron4" presStyleLbl="alignNode1" presStyleIdx="3" presStyleCnt="21" custAng="10800000" custLinFactNeighborX="-22086" custLinFactNeighborY="-4016"/>
      <dgm:spPr/>
    </dgm:pt>
    <dgm:pt modelId="{2A901C1B-DBA4-4C7B-8ED2-A35AEC7E51AA}" type="pres">
      <dgm:prSet presAssocID="{44AF2C81-045B-4109-BA7F-9640378D0B05}" presName="chevron5" presStyleLbl="alignNode1" presStyleIdx="4" presStyleCnt="21" custAng="10800000" custLinFactNeighborX="-22086" custLinFactNeighborY="-4016"/>
      <dgm:spPr/>
    </dgm:pt>
    <dgm:pt modelId="{5D452F52-6A64-4EEF-948B-E3D4BFCEDA3E}" type="pres">
      <dgm:prSet presAssocID="{44AF2C81-045B-4109-BA7F-9640378D0B05}" presName="chevron6" presStyleLbl="alignNode1" presStyleIdx="5" presStyleCnt="21" custAng="10800000" custLinFactNeighborX="-22086" custLinFactNeighborY="-4016"/>
      <dgm:spPr/>
    </dgm:pt>
    <dgm:pt modelId="{9181111D-8CCF-4C7B-B8A5-536992C6C662}" type="pres">
      <dgm:prSet presAssocID="{44AF2C81-045B-4109-BA7F-9640378D0B05}" presName="chevron7" presStyleLbl="alignNode1" presStyleIdx="6" presStyleCnt="21" custAng="10800000" custLinFactNeighborX="-22086" custLinFactNeighborY="-4016"/>
      <dgm:spPr/>
    </dgm:pt>
    <dgm:pt modelId="{2A7F2D6D-AE36-4B8B-9A10-E4B7F80DC2E9}" type="pres">
      <dgm:prSet presAssocID="{44AF2C81-045B-4109-BA7F-9640378D0B05}" presName="childtext" presStyleLbl="solidFgAcc1" presStyleIdx="0" presStyleCnt="3" custScaleY="72857">
        <dgm:presLayoutVars>
          <dgm:chMax/>
          <dgm:chPref val="0"/>
          <dgm:bulletEnabled val="1"/>
        </dgm:presLayoutVars>
      </dgm:prSet>
      <dgm:spPr/>
      <dgm:t>
        <a:bodyPr/>
        <a:lstStyle/>
        <a:p>
          <a:endParaRPr lang="tr-TR"/>
        </a:p>
      </dgm:t>
    </dgm:pt>
    <dgm:pt modelId="{44D37196-2B16-45B1-998A-6D9F29844BE0}" type="pres">
      <dgm:prSet presAssocID="{DA369F63-8494-469F-9950-BA030F5D4933}" presName="sibTrans" presStyleCnt="0"/>
      <dgm:spPr/>
    </dgm:pt>
    <dgm:pt modelId="{0C24C3E2-68C2-4D95-A588-D7F13DCE02B9}" type="pres">
      <dgm:prSet presAssocID="{DBFE841C-42B6-421A-8005-18BFB19C4CBD}" presName="parenttextcomposite" presStyleCnt="0"/>
      <dgm:spPr/>
    </dgm:pt>
    <dgm:pt modelId="{B7AA325B-0009-4528-A1C3-93F5C91791F8}" type="pres">
      <dgm:prSet presAssocID="{DBFE841C-42B6-421A-8005-18BFB19C4CBD}" presName="parenttext" presStyleLbl="revTx" presStyleIdx="1" presStyleCnt="3">
        <dgm:presLayoutVars>
          <dgm:chMax/>
          <dgm:chPref val="2"/>
          <dgm:bulletEnabled val="1"/>
        </dgm:presLayoutVars>
      </dgm:prSet>
      <dgm:spPr/>
      <dgm:t>
        <a:bodyPr/>
        <a:lstStyle/>
        <a:p>
          <a:endParaRPr lang="tr-TR"/>
        </a:p>
      </dgm:t>
    </dgm:pt>
    <dgm:pt modelId="{7633CC01-1F48-4872-860E-0C48F2CF6430}" type="pres">
      <dgm:prSet presAssocID="{DBFE841C-42B6-421A-8005-18BFB19C4CBD}" presName="composite" presStyleCnt="0"/>
      <dgm:spPr/>
    </dgm:pt>
    <dgm:pt modelId="{DAE22CC7-DC7D-460F-AC72-48C00C876D2F}" type="pres">
      <dgm:prSet presAssocID="{DBFE841C-42B6-421A-8005-18BFB19C4CBD}" presName="chevron1" presStyleLbl="alignNode1" presStyleIdx="7" presStyleCnt="21"/>
      <dgm:spPr/>
    </dgm:pt>
    <dgm:pt modelId="{BEA62CCD-6781-4B18-B12E-2249AD0FC6B3}" type="pres">
      <dgm:prSet presAssocID="{DBFE841C-42B6-421A-8005-18BFB19C4CBD}" presName="chevron2" presStyleLbl="alignNode1" presStyleIdx="8" presStyleCnt="21"/>
      <dgm:spPr/>
    </dgm:pt>
    <dgm:pt modelId="{D4C0BBEA-58F4-4165-93DA-FB9342831E79}" type="pres">
      <dgm:prSet presAssocID="{DBFE841C-42B6-421A-8005-18BFB19C4CBD}" presName="chevron3" presStyleLbl="alignNode1" presStyleIdx="9" presStyleCnt="21"/>
      <dgm:spPr/>
    </dgm:pt>
    <dgm:pt modelId="{49532028-2F81-416A-BBDA-8E2FAFB64825}" type="pres">
      <dgm:prSet presAssocID="{DBFE841C-42B6-421A-8005-18BFB19C4CBD}" presName="chevron4" presStyleLbl="alignNode1" presStyleIdx="10" presStyleCnt="21"/>
      <dgm:spPr/>
    </dgm:pt>
    <dgm:pt modelId="{D46DB3E4-2427-421B-83A8-9A1D3545E24D}" type="pres">
      <dgm:prSet presAssocID="{DBFE841C-42B6-421A-8005-18BFB19C4CBD}" presName="chevron5" presStyleLbl="alignNode1" presStyleIdx="11" presStyleCnt="21"/>
      <dgm:spPr/>
    </dgm:pt>
    <dgm:pt modelId="{13117F7D-809F-4BEE-832C-D1DBEA9B8955}" type="pres">
      <dgm:prSet presAssocID="{DBFE841C-42B6-421A-8005-18BFB19C4CBD}" presName="chevron6" presStyleLbl="alignNode1" presStyleIdx="12" presStyleCnt="21"/>
      <dgm:spPr/>
    </dgm:pt>
    <dgm:pt modelId="{B10C82B5-0256-47FD-9A26-5F0DB028B58D}" type="pres">
      <dgm:prSet presAssocID="{DBFE841C-42B6-421A-8005-18BFB19C4CBD}" presName="chevron7" presStyleLbl="alignNode1" presStyleIdx="13" presStyleCnt="21"/>
      <dgm:spPr/>
    </dgm:pt>
    <dgm:pt modelId="{710012BF-D34C-4213-90B9-AD71D3234A0C}" type="pres">
      <dgm:prSet presAssocID="{DBFE841C-42B6-421A-8005-18BFB19C4CBD}" presName="childtext" presStyleLbl="solidFgAcc1" presStyleIdx="1" presStyleCnt="3" custScaleY="68326">
        <dgm:presLayoutVars>
          <dgm:chMax/>
          <dgm:chPref val="0"/>
          <dgm:bulletEnabled val="1"/>
        </dgm:presLayoutVars>
      </dgm:prSet>
      <dgm:spPr/>
      <dgm:t>
        <a:bodyPr/>
        <a:lstStyle/>
        <a:p>
          <a:endParaRPr lang="tr-TR"/>
        </a:p>
      </dgm:t>
    </dgm:pt>
    <dgm:pt modelId="{9506E8AD-1E34-4FA4-9E21-4D3F6ABD2DA8}" type="pres">
      <dgm:prSet presAssocID="{0828C19D-F640-4287-A99A-7BC5EE038E5E}" presName="sibTrans" presStyleCnt="0"/>
      <dgm:spPr/>
    </dgm:pt>
    <dgm:pt modelId="{6A3726D1-7DB4-44F0-9583-285E917A696F}" type="pres">
      <dgm:prSet presAssocID="{26AA876D-F0EA-4E39-9F30-F75A9A27DD6E}" presName="parenttextcomposite" presStyleCnt="0"/>
      <dgm:spPr/>
    </dgm:pt>
    <dgm:pt modelId="{3C9ADB75-876A-45D9-9D57-27DC90F955C9}" type="pres">
      <dgm:prSet presAssocID="{26AA876D-F0EA-4E39-9F30-F75A9A27DD6E}" presName="parenttext" presStyleLbl="revTx" presStyleIdx="2" presStyleCnt="3">
        <dgm:presLayoutVars>
          <dgm:chMax/>
          <dgm:chPref val="2"/>
          <dgm:bulletEnabled val="1"/>
        </dgm:presLayoutVars>
      </dgm:prSet>
      <dgm:spPr/>
      <dgm:t>
        <a:bodyPr/>
        <a:lstStyle/>
        <a:p>
          <a:endParaRPr lang="tr-TR"/>
        </a:p>
      </dgm:t>
    </dgm:pt>
    <dgm:pt modelId="{F9472E58-FB0B-4681-9CDF-305CF3D0AD4E}" type="pres">
      <dgm:prSet presAssocID="{26AA876D-F0EA-4E39-9F30-F75A9A27DD6E}" presName="composite" presStyleCnt="0"/>
      <dgm:spPr/>
    </dgm:pt>
    <dgm:pt modelId="{4B78E5EC-8C67-47C4-898E-2FA3C33FDAED}" type="pres">
      <dgm:prSet presAssocID="{26AA876D-F0EA-4E39-9F30-F75A9A27DD6E}" presName="chevron1" presStyleLbl="alignNode1" presStyleIdx="14" presStyleCnt="21" custAng="10800000" custLinFactNeighborX="-22669"/>
      <dgm:spPr/>
    </dgm:pt>
    <dgm:pt modelId="{FCD681CD-6F30-41A6-93A9-17A94E40AD68}" type="pres">
      <dgm:prSet presAssocID="{26AA876D-F0EA-4E39-9F30-F75A9A27DD6E}" presName="chevron2" presStyleLbl="alignNode1" presStyleIdx="15" presStyleCnt="21" custAng="10800000" custLinFactNeighborX="-22669"/>
      <dgm:spPr/>
    </dgm:pt>
    <dgm:pt modelId="{E6CC34BB-7788-45E5-97A0-07BB6AFF7DF9}" type="pres">
      <dgm:prSet presAssocID="{26AA876D-F0EA-4E39-9F30-F75A9A27DD6E}" presName="chevron3" presStyleLbl="alignNode1" presStyleIdx="16" presStyleCnt="21" custAng="10800000" custLinFactNeighborX="-22669"/>
      <dgm:spPr/>
    </dgm:pt>
    <dgm:pt modelId="{2510E857-ADBE-473F-AB98-C88DE4D52A0B}" type="pres">
      <dgm:prSet presAssocID="{26AA876D-F0EA-4E39-9F30-F75A9A27DD6E}" presName="chevron4" presStyleLbl="alignNode1" presStyleIdx="17" presStyleCnt="21" custAng="10800000" custLinFactNeighborX="-22669"/>
      <dgm:spPr/>
    </dgm:pt>
    <dgm:pt modelId="{8C2EF808-7524-4A1F-B05B-0B858EB19B7E}" type="pres">
      <dgm:prSet presAssocID="{26AA876D-F0EA-4E39-9F30-F75A9A27DD6E}" presName="chevron5" presStyleLbl="alignNode1" presStyleIdx="18" presStyleCnt="21" custAng="10800000" custLinFactNeighborX="-22669"/>
      <dgm:spPr/>
    </dgm:pt>
    <dgm:pt modelId="{5B554047-C71B-4A77-9829-7AC7E1D415A7}" type="pres">
      <dgm:prSet presAssocID="{26AA876D-F0EA-4E39-9F30-F75A9A27DD6E}" presName="chevron6" presStyleLbl="alignNode1" presStyleIdx="19" presStyleCnt="21" custAng="10800000" custLinFactNeighborX="-22669"/>
      <dgm:spPr/>
    </dgm:pt>
    <dgm:pt modelId="{DB050897-EDC4-48C2-B6A5-EBF749F56A3D}" type="pres">
      <dgm:prSet presAssocID="{26AA876D-F0EA-4E39-9F30-F75A9A27DD6E}" presName="chevron7" presStyleLbl="alignNode1" presStyleIdx="20" presStyleCnt="21" custAng="10800000" custLinFactNeighborX="-22669"/>
      <dgm:spPr/>
    </dgm:pt>
    <dgm:pt modelId="{B17491E5-9146-4265-A768-D723EB8F6565}" type="pres">
      <dgm:prSet presAssocID="{26AA876D-F0EA-4E39-9F30-F75A9A27DD6E}" presName="childtext" presStyleLbl="solidFgAcc1" presStyleIdx="2" presStyleCnt="3" custScaleY="66549">
        <dgm:presLayoutVars>
          <dgm:chMax/>
          <dgm:chPref val="0"/>
          <dgm:bulletEnabled val="1"/>
        </dgm:presLayoutVars>
      </dgm:prSet>
      <dgm:spPr/>
      <dgm:t>
        <a:bodyPr/>
        <a:lstStyle/>
        <a:p>
          <a:endParaRPr lang="tr-TR"/>
        </a:p>
      </dgm:t>
    </dgm:pt>
  </dgm:ptLst>
  <dgm:cxnLst>
    <dgm:cxn modelId="{F81FFEA2-8A1A-4682-8038-30F68AB75D1A}" srcId="{26AA876D-F0EA-4E39-9F30-F75A9A27DD6E}" destId="{D45BF106-2280-48DD-B7C5-5F753DA2266A}" srcOrd="0" destOrd="0" parTransId="{2B7E7977-8307-40E5-9C10-6C8F325FE471}" sibTransId="{18B1036F-E453-44E7-8FD0-3FDEADEA523F}"/>
    <dgm:cxn modelId="{67C6C4C8-F9CB-44C8-B6D5-704194D2045E}" type="presOf" srcId="{44AF2C81-045B-4109-BA7F-9640378D0B05}" destId="{CBDEFA56-B27B-4C3C-9B2D-E28784327036}" srcOrd="0" destOrd="0" presId="urn:microsoft.com/office/officeart/2008/layout/VerticalAccentList"/>
    <dgm:cxn modelId="{77ADA600-8195-4414-999F-D384851C06F9}" srcId="{5EB835C7-F95A-4C93-B3A1-72B9BB038DBA}" destId="{26AA876D-F0EA-4E39-9F30-F75A9A27DD6E}" srcOrd="2" destOrd="0" parTransId="{C04E9E9D-1849-4D16-BBF6-BDB06208CDCD}" sibTransId="{5CBC3A69-BE84-4150-84CF-9085AD95CB08}"/>
    <dgm:cxn modelId="{00854C69-A45C-42D2-AE13-E855E2A7484F}" type="presOf" srcId="{C63C3F59-9CEF-4A38-886D-0350C06D184C}" destId="{2A7F2D6D-AE36-4B8B-9A10-E4B7F80DC2E9}" srcOrd="0" destOrd="0" presId="urn:microsoft.com/office/officeart/2008/layout/VerticalAccentList"/>
    <dgm:cxn modelId="{4E918080-01CC-46FD-8379-BDFD1E689C95}" srcId="{DBFE841C-42B6-421A-8005-18BFB19C4CBD}" destId="{D7CA182D-3485-4C60-A18D-BE24FC645F1E}" srcOrd="0" destOrd="0" parTransId="{E0DE93D0-3FA7-4B87-8582-B58313C305BD}" sibTransId="{DF709960-AFF8-4A46-819E-32B7A9B4CD3E}"/>
    <dgm:cxn modelId="{0CBCC2D7-A196-4981-A100-32393D6627F7}" type="presOf" srcId="{D45BF106-2280-48DD-B7C5-5F753DA2266A}" destId="{B17491E5-9146-4265-A768-D723EB8F6565}" srcOrd="0" destOrd="0" presId="urn:microsoft.com/office/officeart/2008/layout/VerticalAccentList"/>
    <dgm:cxn modelId="{605320D4-CB60-479E-84D4-C663039FE9D6}" srcId="{5EB835C7-F95A-4C93-B3A1-72B9BB038DBA}" destId="{44AF2C81-045B-4109-BA7F-9640378D0B05}" srcOrd="0" destOrd="0" parTransId="{EAD48E40-6246-43EF-87DD-2F4C57B978EF}" sibTransId="{DA369F63-8494-469F-9950-BA030F5D4933}"/>
    <dgm:cxn modelId="{6AFBDEBD-E77C-4B5D-AD9F-11001AA3E7AE}" srcId="{44AF2C81-045B-4109-BA7F-9640378D0B05}" destId="{C63C3F59-9CEF-4A38-886D-0350C06D184C}" srcOrd="0" destOrd="0" parTransId="{F1358A19-6B9A-424A-B400-C0FD1579C7EB}" sibTransId="{FA452CB9-0EF9-4A69-83B9-CAA7A7B2937E}"/>
    <dgm:cxn modelId="{B1623071-D67E-464D-BB3C-2B6B7B0E90BB}" type="presOf" srcId="{D7CA182D-3485-4C60-A18D-BE24FC645F1E}" destId="{710012BF-D34C-4213-90B9-AD71D3234A0C}" srcOrd="0" destOrd="0" presId="urn:microsoft.com/office/officeart/2008/layout/VerticalAccentList"/>
    <dgm:cxn modelId="{1C16C5A2-24FA-4353-84CE-6F1E715C9FA4}" srcId="{5EB835C7-F95A-4C93-B3A1-72B9BB038DBA}" destId="{DBFE841C-42B6-421A-8005-18BFB19C4CBD}" srcOrd="1" destOrd="0" parTransId="{48F958DD-472E-4732-8914-1AE001244682}" sibTransId="{0828C19D-F640-4287-A99A-7BC5EE038E5E}"/>
    <dgm:cxn modelId="{76373308-247F-45C9-978A-6484F1B73170}" type="presOf" srcId="{26AA876D-F0EA-4E39-9F30-F75A9A27DD6E}" destId="{3C9ADB75-876A-45D9-9D57-27DC90F955C9}" srcOrd="0" destOrd="0" presId="urn:microsoft.com/office/officeart/2008/layout/VerticalAccentList"/>
    <dgm:cxn modelId="{7835EAC9-2CFD-45E1-9B53-479D63B44547}" type="presOf" srcId="{5EB835C7-F95A-4C93-B3A1-72B9BB038DBA}" destId="{3373F101-ACF4-4B99-B3BF-28C171EF9696}" srcOrd="0" destOrd="0" presId="urn:microsoft.com/office/officeart/2008/layout/VerticalAccentList"/>
    <dgm:cxn modelId="{0E73A99D-5F1A-4EAE-B053-ED4BF699ECF4}" type="presOf" srcId="{DBFE841C-42B6-421A-8005-18BFB19C4CBD}" destId="{B7AA325B-0009-4528-A1C3-93F5C91791F8}" srcOrd="0" destOrd="0" presId="urn:microsoft.com/office/officeart/2008/layout/VerticalAccentList"/>
    <dgm:cxn modelId="{518906E4-AF05-422D-86C5-585500F3865C}" type="presParOf" srcId="{3373F101-ACF4-4B99-B3BF-28C171EF9696}" destId="{3EF6BC48-5977-4B6C-9E77-A8734D372B63}" srcOrd="0" destOrd="0" presId="urn:microsoft.com/office/officeart/2008/layout/VerticalAccentList"/>
    <dgm:cxn modelId="{4086EC4C-749F-45D3-B6E6-B563F751B1DC}" type="presParOf" srcId="{3EF6BC48-5977-4B6C-9E77-A8734D372B63}" destId="{CBDEFA56-B27B-4C3C-9B2D-E28784327036}" srcOrd="0" destOrd="0" presId="urn:microsoft.com/office/officeart/2008/layout/VerticalAccentList"/>
    <dgm:cxn modelId="{B9397EC8-11FF-43F3-90A6-579313CC6694}" type="presParOf" srcId="{3373F101-ACF4-4B99-B3BF-28C171EF9696}" destId="{0CA9461D-0B03-407B-BF36-22DEA3B05716}" srcOrd="1" destOrd="0" presId="urn:microsoft.com/office/officeart/2008/layout/VerticalAccentList"/>
    <dgm:cxn modelId="{E79F59B4-9B84-4BC7-B3C5-87FE516FD3A3}" type="presParOf" srcId="{0CA9461D-0B03-407B-BF36-22DEA3B05716}" destId="{9018CFCA-FF6E-42FE-A2A0-60C3067F2AF9}" srcOrd="0" destOrd="0" presId="urn:microsoft.com/office/officeart/2008/layout/VerticalAccentList"/>
    <dgm:cxn modelId="{14CB2A99-1E9A-4A46-AC67-FAB2CAAB5452}" type="presParOf" srcId="{0CA9461D-0B03-407B-BF36-22DEA3B05716}" destId="{F3E89F96-248F-45D9-86D8-3BDCE8F46668}" srcOrd="1" destOrd="0" presId="urn:microsoft.com/office/officeart/2008/layout/VerticalAccentList"/>
    <dgm:cxn modelId="{F7CF26F8-1F72-40BC-BA7C-509B7DB297D8}" type="presParOf" srcId="{0CA9461D-0B03-407B-BF36-22DEA3B05716}" destId="{BC8174CF-7885-423D-B39B-735FAE09DAC2}" srcOrd="2" destOrd="0" presId="urn:microsoft.com/office/officeart/2008/layout/VerticalAccentList"/>
    <dgm:cxn modelId="{CEDCF2C5-1659-41BB-98A7-70C5DF706F28}" type="presParOf" srcId="{0CA9461D-0B03-407B-BF36-22DEA3B05716}" destId="{FDDC9C5B-CDEA-44CC-83D3-92EDF5F14860}" srcOrd="3" destOrd="0" presId="urn:microsoft.com/office/officeart/2008/layout/VerticalAccentList"/>
    <dgm:cxn modelId="{E8C5C4FC-D592-4310-82BE-6DDEEB27C128}" type="presParOf" srcId="{0CA9461D-0B03-407B-BF36-22DEA3B05716}" destId="{2A901C1B-DBA4-4C7B-8ED2-A35AEC7E51AA}" srcOrd="4" destOrd="0" presId="urn:microsoft.com/office/officeart/2008/layout/VerticalAccentList"/>
    <dgm:cxn modelId="{9B0EA527-DC85-4EFA-A804-C8C81B2AE1DE}" type="presParOf" srcId="{0CA9461D-0B03-407B-BF36-22DEA3B05716}" destId="{5D452F52-6A64-4EEF-948B-E3D4BFCEDA3E}" srcOrd="5" destOrd="0" presId="urn:microsoft.com/office/officeart/2008/layout/VerticalAccentList"/>
    <dgm:cxn modelId="{A45007B9-391B-476D-BCE3-30801A4B9D42}" type="presParOf" srcId="{0CA9461D-0B03-407B-BF36-22DEA3B05716}" destId="{9181111D-8CCF-4C7B-B8A5-536992C6C662}" srcOrd="6" destOrd="0" presId="urn:microsoft.com/office/officeart/2008/layout/VerticalAccentList"/>
    <dgm:cxn modelId="{59BCFFEF-DE31-4E6D-960E-A78F0C27D2CD}" type="presParOf" srcId="{0CA9461D-0B03-407B-BF36-22DEA3B05716}" destId="{2A7F2D6D-AE36-4B8B-9A10-E4B7F80DC2E9}" srcOrd="7" destOrd="0" presId="urn:microsoft.com/office/officeart/2008/layout/VerticalAccentList"/>
    <dgm:cxn modelId="{1FB04B57-D8BE-4009-ACBD-7BF6B86D9044}" type="presParOf" srcId="{3373F101-ACF4-4B99-B3BF-28C171EF9696}" destId="{44D37196-2B16-45B1-998A-6D9F29844BE0}" srcOrd="2" destOrd="0" presId="urn:microsoft.com/office/officeart/2008/layout/VerticalAccentList"/>
    <dgm:cxn modelId="{95FF154D-1DB3-4A60-9892-69A01EE1FFBE}" type="presParOf" srcId="{3373F101-ACF4-4B99-B3BF-28C171EF9696}" destId="{0C24C3E2-68C2-4D95-A588-D7F13DCE02B9}" srcOrd="3" destOrd="0" presId="urn:microsoft.com/office/officeart/2008/layout/VerticalAccentList"/>
    <dgm:cxn modelId="{779FF78E-126C-41E6-8213-C9F0E63171E5}" type="presParOf" srcId="{0C24C3E2-68C2-4D95-A588-D7F13DCE02B9}" destId="{B7AA325B-0009-4528-A1C3-93F5C91791F8}" srcOrd="0" destOrd="0" presId="urn:microsoft.com/office/officeart/2008/layout/VerticalAccentList"/>
    <dgm:cxn modelId="{15C7F86D-F1CB-40D1-A530-C9ECCE759B74}" type="presParOf" srcId="{3373F101-ACF4-4B99-B3BF-28C171EF9696}" destId="{7633CC01-1F48-4872-860E-0C48F2CF6430}" srcOrd="4" destOrd="0" presId="urn:microsoft.com/office/officeart/2008/layout/VerticalAccentList"/>
    <dgm:cxn modelId="{F6965E84-1441-487A-B5C1-510B95B81C6D}" type="presParOf" srcId="{7633CC01-1F48-4872-860E-0C48F2CF6430}" destId="{DAE22CC7-DC7D-460F-AC72-48C00C876D2F}" srcOrd="0" destOrd="0" presId="urn:microsoft.com/office/officeart/2008/layout/VerticalAccentList"/>
    <dgm:cxn modelId="{84742DCD-1B7B-4002-882C-8064BAAC3A59}" type="presParOf" srcId="{7633CC01-1F48-4872-860E-0C48F2CF6430}" destId="{BEA62CCD-6781-4B18-B12E-2249AD0FC6B3}" srcOrd="1" destOrd="0" presId="urn:microsoft.com/office/officeart/2008/layout/VerticalAccentList"/>
    <dgm:cxn modelId="{7D198266-A1A8-47B8-BCF8-B5AC3A21FA25}" type="presParOf" srcId="{7633CC01-1F48-4872-860E-0C48F2CF6430}" destId="{D4C0BBEA-58F4-4165-93DA-FB9342831E79}" srcOrd="2" destOrd="0" presId="urn:microsoft.com/office/officeart/2008/layout/VerticalAccentList"/>
    <dgm:cxn modelId="{CC2FFAEE-0A96-44EB-8D6F-9CEEDA527DC6}" type="presParOf" srcId="{7633CC01-1F48-4872-860E-0C48F2CF6430}" destId="{49532028-2F81-416A-BBDA-8E2FAFB64825}" srcOrd="3" destOrd="0" presId="urn:microsoft.com/office/officeart/2008/layout/VerticalAccentList"/>
    <dgm:cxn modelId="{35E8DB68-D794-42BD-AFFB-186441733B18}" type="presParOf" srcId="{7633CC01-1F48-4872-860E-0C48F2CF6430}" destId="{D46DB3E4-2427-421B-83A8-9A1D3545E24D}" srcOrd="4" destOrd="0" presId="urn:microsoft.com/office/officeart/2008/layout/VerticalAccentList"/>
    <dgm:cxn modelId="{96885178-2528-4B74-A0B9-5B5A00D586B6}" type="presParOf" srcId="{7633CC01-1F48-4872-860E-0C48F2CF6430}" destId="{13117F7D-809F-4BEE-832C-D1DBEA9B8955}" srcOrd="5" destOrd="0" presId="urn:microsoft.com/office/officeart/2008/layout/VerticalAccentList"/>
    <dgm:cxn modelId="{E13A97C6-8880-4D9A-90D4-15B81370806F}" type="presParOf" srcId="{7633CC01-1F48-4872-860E-0C48F2CF6430}" destId="{B10C82B5-0256-47FD-9A26-5F0DB028B58D}" srcOrd="6" destOrd="0" presId="urn:microsoft.com/office/officeart/2008/layout/VerticalAccentList"/>
    <dgm:cxn modelId="{18A2A650-3F18-437A-8461-9592FFB714C0}" type="presParOf" srcId="{7633CC01-1F48-4872-860E-0C48F2CF6430}" destId="{710012BF-D34C-4213-90B9-AD71D3234A0C}" srcOrd="7" destOrd="0" presId="urn:microsoft.com/office/officeart/2008/layout/VerticalAccentList"/>
    <dgm:cxn modelId="{E5EEAD9F-6CEF-49D1-963A-69BDD205AB14}" type="presParOf" srcId="{3373F101-ACF4-4B99-B3BF-28C171EF9696}" destId="{9506E8AD-1E34-4FA4-9E21-4D3F6ABD2DA8}" srcOrd="5" destOrd="0" presId="urn:microsoft.com/office/officeart/2008/layout/VerticalAccentList"/>
    <dgm:cxn modelId="{9B436B6C-1551-4DC0-8786-DE89FC90D680}" type="presParOf" srcId="{3373F101-ACF4-4B99-B3BF-28C171EF9696}" destId="{6A3726D1-7DB4-44F0-9583-285E917A696F}" srcOrd="6" destOrd="0" presId="urn:microsoft.com/office/officeart/2008/layout/VerticalAccentList"/>
    <dgm:cxn modelId="{3F595DB4-E60A-419C-93DF-EB8314932C09}" type="presParOf" srcId="{6A3726D1-7DB4-44F0-9583-285E917A696F}" destId="{3C9ADB75-876A-45D9-9D57-27DC90F955C9}" srcOrd="0" destOrd="0" presId="urn:microsoft.com/office/officeart/2008/layout/VerticalAccentList"/>
    <dgm:cxn modelId="{07F30C72-037D-40F6-BE51-7367D4886206}" type="presParOf" srcId="{3373F101-ACF4-4B99-B3BF-28C171EF9696}" destId="{F9472E58-FB0B-4681-9CDF-305CF3D0AD4E}" srcOrd="7" destOrd="0" presId="urn:microsoft.com/office/officeart/2008/layout/VerticalAccentList"/>
    <dgm:cxn modelId="{E5397688-BA0E-4405-A2A5-63402E3C07B4}" type="presParOf" srcId="{F9472E58-FB0B-4681-9CDF-305CF3D0AD4E}" destId="{4B78E5EC-8C67-47C4-898E-2FA3C33FDAED}" srcOrd="0" destOrd="0" presId="urn:microsoft.com/office/officeart/2008/layout/VerticalAccentList"/>
    <dgm:cxn modelId="{4B5B8ED3-8595-4C43-A14F-77DD1D0A41E2}" type="presParOf" srcId="{F9472E58-FB0B-4681-9CDF-305CF3D0AD4E}" destId="{FCD681CD-6F30-41A6-93A9-17A94E40AD68}" srcOrd="1" destOrd="0" presId="urn:microsoft.com/office/officeart/2008/layout/VerticalAccentList"/>
    <dgm:cxn modelId="{3668CD09-1522-44DB-B8EF-83607E57FF1C}" type="presParOf" srcId="{F9472E58-FB0B-4681-9CDF-305CF3D0AD4E}" destId="{E6CC34BB-7788-45E5-97A0-07BB6AFF7DF9}" srcOrd="2" destOrd="0" presId="urn:microsoft.com/office/officeart/2008/layout/VerticalAccentList"/>
    <dgm:cxn modelId="{AF7FC5B3-DA55-48DF-9927-CC1DB8169AC0}" type="presParOf" srcId="{F9472E58-FB0B-4681-9CDF-305CF3D0AD4E}" destId="{2510E857-ADBE-473F-AB98-C88DE4D52A0B}" srcOrd="3" destOrd="0" presId="urn:microsoft.com/office/officeart/2008/layout/VerticalAccentList"/>
    <dgm:cxn modelId="{6FFF47E4-A5B3-46A2-B6F7-24B9037208C3}" type="presParOf" srcId="{F9472E58-FB0B-4681-9CDF-305CF3D0AD4E}" destId="{8C2EF808-7524-4A1F-B05B-0B858EB19B7E}" srcOrd="4" destOrd="0" presId="urn:microsoft.com/office/officeart/2008/layout/VerticalAccentList"/>
    <dgm:cxn modelId="{0247C241-6BEA-4545-8644-F2617A92E470}" type="presParOf" srcId="{F9472E58-FB0B-4681-9CDF-305CF3D0AD4E}" destId="{5B554047-C71B-4A77-9829-7AC7E1D415A7}" srcOrd="5" destOrd="0" presId="urn:microsoft.com/office/officeart/2008/layout/VerticalAccentList"/>
    <dgm:cxn modelId="{340886AB-782D-47A4-92C2-4C2930A91778}" type="presParOf" srcId="{F9472E58-FB0B-4681-9CDF-305CF3D0AD4E}" destId="{DB050897-EDC4-48C2-B6A5-EBF749F56A3D}" srcOrd="6" destOrd="0" presId="urn:microsoft.com/office/officeart/2008/layout/VerticalAccentList"/>
    <dgm:cxn modelId="{833CC20C-A1DD-4A46-8723-5C5DB994068A}" type="presParOf" srcId="{F9472E58-FB0B-4681-9CDF-305CF3D0AD4E}" destId="{B17491E5-9146-4265-A768-D723EB8F6565}"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EB0E5-6BAD-45E1-951A-82B9A8D14AE9}">
      <dsp:nvSpPr>
        <dsp:cNvPr id="0" name=""/>
        <dsp:cNvSpPr/>
      </dsp:nvSpPr>
      <dsp:spPr>
        <a:xfrm rot="5400000">
          <a:off x="-319375" y="326801"/>
          <a:ext cx="2129170" cy="1490419"/>
        </a:xfrm>
        <a:prstGeom prst="chevron">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latin typeface="Oswald" panose="02000503000000000000" pitchFamily="2" charset="0"/>
            </a:rPr>
            <a:t>Misyon</a:t>
          </a:r>
          <a:endParaRPr lang="tr-TR" sz="3200" kern="1200" dirty="0">
            <a:latin typeface="Oswald" panose="02000503000000000000" pitchFamily="2" charset="0"/>
          </a:endParaRPr>
        </a:p>
      </dsp:txBody>
      <dsp:txXfrm rot="-5400000">
        <a:off x="1" y="752636"/>
        <a:ext cx="1490419" cy="638751"/>
      </dsp:txXfrm>
    </dsp:sp>
    <dsp:sp modelId="{AD8560D0-EE86-413D-9E45-293098BB178F}">
      <dsp:nvSpPr>
        <dsp:cNvPr id="0" name=""/>
        <dsp:cNvSpPr/>
      </dsp:nvSpPr>
      <dsp:spPr>
        <a:xfrm rot="5400000">
          <a:off x="4689623" y="-3191778"/>
          <a:ext cx="1383960" cy="778236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tr-TR" sz="1500" kern="1200" dirty="0" smtClean="0">
              <a:latin typeface="Oswald" panose="02000503000000000000" pitchFamily="2" charset="0"/>
            </a:rPr>
            <a:t>Topluma yön veren, etik ilkelerden ve bilim ahlakından ödün vermeyen, akademik özgürlüğe sahip, öğrencilerin, öğretim elemanlarının ve çalışma dünyasının ilk sırada tercih ettiği saygın bir bölüm olmak.</a:t>
          </a:r>
          <a:endParaRPr lang="tr-TR" sz="1500" kern="1200" dirty="0">
            <a:latin typeface="Oswald" panose="02000503000000000000" pitchFamily="2" charset="0"/>
          </a:endParaRPr>
        </a:p>
      </dsp:txBody>
      <dsp:txXfrm rot="-5400000">
        <a:off x="1490420" y="74984"/>
        <a:ext cx="7714809" cy="1248842"/>
      </dsp:txXfrm>
    </dsp:sp>
    <dsp:sp modelId="{5A2855A3-9054-4B00-A938-53961BCAEFAD}">
      <dsp:nvSpPr>
        <dsp:cNvPr id="0" name=""/>
        <dsp:cNvSpPr/>
      </dsp:nvSpPr>
      <dsp:spPr>
        <a:xfrm rot="5400000">
          <a:off x="-319375" y="2269921"/>
          <a:ext cx="2129170" cy="1490419"/>
        </a:xfrm>
        <a:prstGeom prst="chevron">
          <a:avLst/>
        </a:prstGeom>
        <a:solidFill>
          <a:schemeClr val="accent5">
            <a:hueOff val="-3676672"/>
            <a:satOff val="-5114"/>
            <a:lumOff val="-19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b="1" i="0" kern="1200" dirty="0" smtClean="0">
              <a:latin typeface="Oswald" panose="02000503000000000000" pitchFamily="2" charset="0"/>
            </a:rPr>
            <a:t>Vizyon</a:t>
          </a:r>
          <a:endParaRPr lang="tr-TR" sz="3200" kern="1200" dirty="0">
            <a:latin typeface="Oswald" panose="02000503000000000000" pitchFamily="2" charset="0"/>
          </a:endParaRPr>
        </a:p>
      </dsp:txBody>
      <dsp:txXfrm rot="-5400000">
        <a:off x="1" y="2695756"/>
        <a:ext cx="1490419" cy="638751"/>
      </dsp:txXfrm>
    </dsp:sp>
    <dsp:sp modelId="{7618FAE8-F669-46D2-A000-9D8E484420FE}">
      <dsp:nvSpPr>
        <dsp:cNvPr id="0" name=""/>
        <dsp:cNvSpPr/>
      </dsp:nvSpPr>
      <dsp:spPr>
        <a:xfrm rot="5400000">
          <a:off x="4809834" y="-1248658"/>
          <a:ext cx="1143539" cy="778236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tr-TR" sz="1500" kern="1200" dirty="0" smtClean="0">
              <a:latin typeface="Oswald" panose="02000503000000000000" pitchFamily="2" charset="0"/>
            </a:rPr>
            <a:t>Bilgiyi teknolojik yöntemlerle geliştirerek bilimsel çözümler sunan, hayat boyu öğrenmeyi hedefleyen, alanında yetkin, ülke gelişimine katkıda bulunan, yurt içinde ve yurt dışında saygın ve sözsahibi bir bölüm olmak.</a:t>
          </a:r>
          <a:endParaRPr lang="tr-TR" sz="1500" kern="1200" dirty="0">
            <a:latin typeface="Oswald" panose="02000503000000000000" pitchFamily="2" charset="0"/>
          </a:endParaRPr>
        </a:p>
      </dsp:txBody>
      <dsp:txXfrm rot="-5400000">
        <a:off x="1490420" y="2126579"/>
        <a:ext cx="7726545" cy="1031893"/>
      </dsp:txXfrm>
    </dsp:sp>
    <dsp:sp modelId="{74195030-E4D2-426F-8830-67A034393FEF}">
      <dsp:nvSpPr>
        <dsp:cNvPr id="0" name=""/>
        <dsp:cNvSpPr/>
      </dsp:nvSpPr>
      <dsp:spPr>
        <a:xfrm rot="5400000">
          <a:off x="-319375" y="4313122"/>
          <a:ext cx="2129170" cy="1490419"/>
        </a:xfrm>
        <a:prstGeom prst="chevron">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b="1" i="0" kern="1200" dirty="0" smtClean="0">
              <a:latin typeface="Oswald" panose="02000503000000000000" pitchFamily="2" charset="0"/>
            </a:rPr>
            <a:t>Hedefler</a:t>
          </a:r>
          <a:endParaRPr lang="tr-TR" sz="3200" kern="1200" dirty="0">
            <a:latin typeface="Oswald" panose="02000503000000000000" pitchFamily="2" charset="0"/>
          </a:endParaRPr>
        </a:p>
      </dsp:txBody>
      <dsp:txXfrm rot="-5400000">
        <a:off x="1" y="4738957"/>
        <a:ext cx="1490419" cy="638751"/>
      </dsp:txXfrm>
    </dsp:sp>
    <dsp:sp modelId="{820E11D3-E704-432D-8259-901BEFD31218}">
      <dsp:nvSpPr>
        <dsp:cNvPr id="0" name=""/>
        <dsp:cNvSpPr/>
      </dsp:nvSpPr>
      <dsp:spPr>
        <a:xfrm rot="5400000">
          <a:off x="4589542" y="794543"/>
          <a:ext cx="1584123" cy="778236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tr-TR" sz="1500" kern="1200" dirty="0" smtClean="0">
              <a:latin typeface="Oswald" panose="02000503000000000000" pitchFamily="2" charset="0"/>
            </a:rPr>
            <a:t>Bölümümüzün amacı; ülkemizin ihtiyaçları doğrultusunda analitik düşünme yeteneğine sahip, bilişim teknolojilerini kullanabilen, özgüven sahibi, teori ve uygulamayı birleştirebilen öğrenciler yetiştirmektir. Bu amaçla akademik mükemmeliyet, disiplinlerarası çalışma ve yenilikçi çözüm stratejileri ile bölümü ulusal seviyede bir adım daha ileriye taşımak, uluslararası seviyede ise emsal bölümlerle rekabet edebilecek öncü bir bölüm haline getirmek hedeflenmektedir.</a:t>
          </a:r>
          <a:endParaRPr lang="tr-TR" sz="1500" kern="1200" dirty="0">
            <a:latin typeface="Oswald" panose="02000503000000000000" pitchFamily="2" charset="0"/>
          </a:endParaRPr>
        </a:p>
      </dsp:txBody>
      <dsp:txXfrm rot="-5400000">
        <a:off x="1490420" y="3970997"/>
        <a:ext cx="7705037" cy="1429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028F9-EA02-4CB5-AB80-478A12721CB4}">
      <dsp:nvSpPr>
        <dsp:cNvPr id="0" name=""/>
        <dsp:cNvSpPr/>
      </dsp:nvSpPr>
      <dsp:spPr>
        <a:xfrm>
          <a:off x="0" y="457310"/>
          <a:ext cx="7675809" cy="116707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5728" tIns="541528" rIns="595728" bIns="184912" numCol="1" spcCol="1270" anchor="t" anchorCtr="0">
          <a:noAutofit/>
        </a:bodyPr>
        <a:lstStyle/>
        <a:p>
          <a:pPr marL="228600" lvl="1" indent="-228600" algn="l" defTabSz="1155700">
            <a:lnSpc>
              <a:spcPct val="90000"/>
            </a:lnSpc>
            <a:spcBef>
              <a:spcPct val="0"/>
            </a:spcBef>
            <a:spcAft>
              <a:spcPct val="15000"/>
            </a:spcAft>
            <a:buChar char="••"/>
          </a:pPr>
          <a:r>
            <a:rPr lang="tr-TR" sz="2600" kern="1200" dirty="0" smtClean="0">
              <a:latin typeface="Oswald" panose="02000503000000000000" pitchFamily="2" charset="0"/>
            </a:rPr>
            <a:t>Lisans Programı</a:t>
          </a:r>
          <a:endParaRPr lang="en-US" sz="2600" kern="1200" dirty="0">
            <a:latin typeface="Oswald" panose="02000503000000000000" pitchFamily="2" charset="0"/>
          </a:endParaRPr>
        </a:p>
      </dsp:txBody>
      <dsp:txXfrm>
        <a:off x="0" y="457310"/>
        <a:ext cx="7675809" cy="1167075"/>
      </dsp:txXfrm>
    </dsp:sp>
    <dsp:sp modelId="{EE7794B3-F7CE-4282-826F-572959A8BD82}">
      <dsp:nvSpPr>
        <dsp:cNvPr id="0" name=""/>
        <dsp:cNvSpPr/>
      </dsp:nvSpPr>
      <dsp:spPr>
        <a:xfrm>
          <a:off x="383790" y="73550"/>
          <a:ext cx="5373066" cy="7675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089" tIns="0" rIns="203089" bIns="0" numCol="1" spcCol="1270" anchor="ctr" anchorCtr="0">
          <a:noAutofit/>
        </a:bodyPr>
        <a:lstStyle/>
        <a:p>
          <a:pPr lvl="0" algn="l" defTabSz="1155700">
            <a:lnSpc>
              <a:spcPct val="90000"/>
            </a:lnSpc>
            <a:spcBef>
              <a:spcPct val="0"/>
            </a:spcBef>
            <a:spcAft>
              <a:spcPct val="35000"/>
            </a:spcAft>
          </a:pPr>
          <a:r>
            <a:rPr lang="tr-TR" sz="2600" kern="1200" dirty="0" smtClean="0">
              <a:latin typeface="Oswald" panose="02000503000000000000" pitchFamily="2" charset="0"/>
            </a:rPr>
            <a:t>1990</a:t>
          </a:r>
          <a:endParaRPr lang="en-US" sz="2600" kern="1200" dirty="0">
            <a:latin typeface="Oswald" panose="02000503000000000000" pitchFamily="2" charset="0"/>
          </a:endParaRPr>
        </a:p>
      </dsp:txBody>
      <dsp:txXfrm>
        <a:off x="421257" y="111017"/>
        <a:ext cx="5298132" cy="692586"/>
      </dsp:txXfrm>
    </dsp:sp>
    <dsp:sp modelId="{7DE4A470-4CD6-47DB-A1F7-6CD3F4FF52D4}">
      <dsp:nvSpPr>
        <dsp:cNvPr id="0" name=""/>
        <dsp:cNvSpPr/>
      </dsp:nvSpPr>
      <dsp:spPr>
        <a:xfrm>
          <a:off x="0" y="2148545"/>
          <a:ext cx="7675809" cy="1167075"/>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5728" tIns="541528" rIns="595728" bIns="184912" numCol="1" spcCol="1270" anchor="t" anchorCtr="0">
          <a:noAutofit/>
        </a:bodyPr>
        <a:lstStyle/>
        <a:p>
          <a:pPr marL="228600" lvl="1" indent="-228600" algn="l" defTabSz="1155700">
            <a:lnSpc>
              <a:spcPct val="90000"/>
            </a:lnSpc>
            <a:spcBef>
              <a:spcPct val="0"/>
            </a:spcBef>
            <a:spcAft>
              <a:spcPct val="15000"/>
            </a:spcAft>
            <a:buChar char="••"/>
          </a:pPr>
          <a:r>
            <a:rPr lang="tr-TR" sz="2600" kern="1200" dirty="0" smtClean="0">
              <a:latin typeface="Oswald" panose="02000503000000000000" pitchFamily="2" charset="0"/>
            </a:rPr>
            <a:t>Yüksek Lisans</a:t>
          </a:r>
          <a:endParaRPr lang="en-US" sz="2600" kern="1200" dirty="0">
            <a:latin typeface="Oswald" panose="02000503000000000000" pitchFamily="2" charset="0"/>
          </a:endParaRPr>
        </a:p>
      </dsp:txBody>
      <dsp:txXfrm>
        <a:off x="0" y="2148545"/>
        <a:ext cx="7675809" cy="1167075"/>
      </dsp:txXfrm>
    </dsp:sp>
    <dsp:sp modelId="{9B0037E2-5EAB-4B7B-ACCA-E5A13C73645F}">
      <dsp:nvSpPr>
        <dsp:cNvPr id="0" name=""/>
        <dsp:cNvSpPr/>
      </dsp:nvSpPr>
      <dsp:spPr>
        <a:xfrm>
          <a:off x="383790" y="1764785"/>
          <a:ext cx="5373066" cy="76752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089" tIns="0" rIns="203089" bIns="0" numCol="1" spcCol="1270" anchor="ctr" anchorCtr="0">
          <a:noAutofit/>
        </a:bodyPr>
        <a:lstStyle/>
        <a:p>
          <a:pPr lvl="0" algn="l" defTabSz="1155700">
            <a:lnSpc>
              <a:spcPct val="90000"/>
            </a:lnSpc>
            <a:spcBef>
              <a:spcPct val="0"/>
            </a:spcBef>
            <a:spcAft>
              <a:spcPct val="35000"/>
            </a:spcAft>
          </a:pPr>
          <a:r>
            <a:rPr lang="tr-TR" sz="2600" kern="1200" dirty="0" smtClean="0">
              <a:latin typeface="Oswald" panose="02000503000000000000" pitchFamily="2" charset="0"/>
            </a:rPr>
            <a:t>2002</a:t>
          </a:r>
          <a:endParaRPr lang="en-US" sz="2600" kern="1200" dirty="0">
            <a:latin typeface="Oswald" panose="02000503000000000000" pitchFamily="2" charset="0"/>
          </a:endParaRPr>
        </a:p>
      </dsp:txBody>
      <dsp:txXfrm>
        <a:off x="421257" y="1802252"/>
        <a:ext cx="5298132" cy="692586"/>
      </dsp:txXfrm>
    </dsp:sp>
    <dsp:sp modelId="{5693F22E-08FA-4B7B-B9CA-71209515C60F}">
      <dsp:nvSpPr>
        <dsp:cNvPr id="0" name=""/>
        <dsp:cNvSpPr/>
      </dsp:nvSpPr>
      <dsp:spPr>
        <a:xfrm>
          <a:off x="0" y="3839780"/>
          <a:ext cx="7675809" cy="1167075"/>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5728" tIns="541528" rIns="595728" bIns="184912" numCol="1" spcCol="1270" anchor="t" anchorCtr="0">
          <a:noAutofit/>
        </a:bodyPr>
        <a:lstStyle/>
        <a:p>
          <a:pPr marL="228600" lvl="1" indent="-228600" algn="l" defTabSz="1155700">
            <a:lnSpc>
              <a:spcPct val="90000"/>
            </a:lnSpc>
            <a:spcBef>
              <a:spcPct val="0"/>
            </a:spcBef>
            <a:spcAft>
              <a:spcPct val="15000"/>
            </a:spcAft>
            <a:buChar char="••"/>
          </a:pPr>
          <a:r>
            <a:rPr lang="tr-TR" sz="2600" kern="1200" dirty="0" smtClean="0">
              <a:latin typeface="Oswald" panose="02000503000000000000" pitchFamily="2" charset="0"/>
            </a:rPr>
            <a:t>Doktora</a:t>
          </a:r>
          <a:endParaRPr lang="en-US" sz="2600" kern="1200" dirty="0">
            <a:latin typeface="Oswald" panose="02000503000000000000" pitchFamily="2" charset="0"/>
          </a:endParaRPr>
        </a:p>
      </dsp:txBody>
      <dsp:txXfrm>
        <a:off x="0" y="3839780"/>
        <a:ext cx="7675809" cy="1167075"/>
      </dsp:txXfrm>
    </dsp:sp>
    <dsp:sp modelId="{6E47D255-3057-4A20-8762-808D2EAA3A9C}">
      <dsp:nvSpPr>
        <dsp:cNvPr id="0" name=""/>
        <dsp:cNvSpPr/>
      </dsp:nvSpPr>
      <dsp:spPr>
        <a:xfrm>
          <a:off x="383790" y="3456020"/>
          <a:ext cx="5373066" cy="76752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089" tIns="0" rIns="203089" bIns="0" numCol="1" spcCol="1270" anchor="ctr" anchorCtr="0">
          <a:noAutofit/>
        </a:bodyPr>
        <a:lstStyle/>
        <a:p>
          <a:pPr lvl="0" algn="l" defTabSz="1155700">
            <a:lnSpc>
              <a:spcPct val="90000"/>
            </a:lnSpc>
            <a:spcBef>
              <a:spcPct val="0"/>
            </a:spcBef>
            <a:spcAft>
              <a:spcPct val="35000"/>
            </a:spcAft>
          </a:pPr>
          <a:r>
            <a:rPr lang="tr-TR" sz="2600" kern="1200" dirty="0" smtClean="0">
              <a:latin typeface="Oswald" panose="02000503000000000000" pitchFamily="2" charset="0"/>
            </a:rPr>
            <a:t>2011</a:t>
          </a:r>
          <a:endParaRPr lang="en-US" sz="2600" kern="1200" dirty="0">
            <a:latin typeface="Oswald" panose="02000503000000000000" pitchFamily="2" charset="0"/>
          </a:endParaRPr>
        </a:p>
      </dsp:txBody>
      <dsp:txXfrm>
        <a:off x="421257" y="3493487"/>
        <a:ext cx="5298132"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EFA56-B27B-4C3C-9B2D-E28784327036}">
      <dsp:nvSpPr>
        <dsp:cNvPr id="0" name=""/>
        <dsp:cNvSpPr/>
      </dsp:nvSpPr>
      <dsp:spPr>
        <a:xfrm>
          <a:off x="661227" y="442"/>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tr-TR" sz="2300" kern="1200" dirty="0" smtClean="0">
              <a:solidFill>
                <a:schemeClr val="bg1"/>
              </a:solidFill>
              <a:latin typeface="Oswald" panose="02000503000000000000" pitchFamily="2" charset="0"/>
            </a:rPr>
            <a:t>Bölüm Başkanı</a:t>
          </a:r>
          <a:endParaRPr lang="tr-TR" sz="2300" kern="1200" dirty="0">
            <a:solidFill>
              <a:schemeClr val="bg1"/>
            </a:solidFill>
            <a:latin typeface="Oswald" panose="02000503000000000000" pitchFamily="2" charset="0"/>
          </a:endParaRPr>
        </a:p>
      </dsp:txBody>
      <dsp:txXfrm>
        <a:off x="661227" y="442"/>
        <a:ext cx="6315075" cy="574097"/>
      </dsp:txXfrm>
    </dsp:sp>
    <dsp:sp modelId="{9018CFCA-FF6E-42FE-A2A0-60C3067F2AF9}">
      <dsp:nvSpPr>
        <dsp:cNvPr id="0" name=""/>
        <dsp:cNvSpPr/>
      </dsp:nvSpPr>
      <dsp:spPr>
        <a:xfrm rot="10800000">
          <a:off x="334856" y="52757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E89F96-248F-45D9-86D8-3BDCE8F46668}">
      <dsp:nvSpPr>
        <dsp:cNvPr id="0" name=""/>
        <dsp:cNvSpPr/>
      </dsp:nvSpPr>
      <dsp:spPr>
        <a:xfrm rot="10800000">
          <a:off x="1222475" y="52757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8174CF-7885-423D-B39B-735FAE09DAC2}">
      <dsp:nvSpPr>
        <dsp:cNvPr id="0" name=""/>
        <dsp:cNvSpPr/>
      </dsp:nvSpPr>
      <dsp:spPr>
        <a:xfrm rot="10800000">
          <a:off x="2110795" y="52757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DC9C5B-CDEA-44CC-83D3-92EDF5F14860}">
      <dsp:nvSpPr>
        <dsp:cNvPr id="0" name=""/>
        <dsp:cNvSpPr/>
      </dsp:nvSpPr>
      <dsp:spPr>
        <a:xfrm rot="10800000">
          <a:off x="2998414" y="52757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901C1B-DBA4-4C7B-8ED2-A35AEC7E51AA}">
      <dsp:nvSpPr>
        <dsp:cNvPr id="0" name=""/>
        <dsp:cNvSpPr/>
      </dsp:nvSpPr>
      <dsp:spPr>
        <a:xfrm rot="10800000">
          <a:off x="3886735" y="52757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452F52-6A64-4EEF-948B-E3D4BFCEDA3E}">
      <dsp:nvSpPr>
        <dsp:cNvPr id="0" name=""/>
        <dsp:cNvSpPr/>
      </dsp:nvSpPr>
      <dsp:spPr>
        <a:xfrm rot="10800000">
          <a:off x="4774353" y="52757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81111D-8CCF-4C7B-B8A5-536992C6C662}">
      <dsp:nvSpPr>
        <dsp:cNvPr id="0" name=""/>
        <dsp:cNvSpPr/>
      </dsp:nvSpPr>
      <dsp:spPr>
        <a:xfrm rot="10800000">
          <a:off x="5662674" y="52757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7F2D6D-AE36-4B8B-9A10-E4B7F80DC2E9}">
      <dsp:nvSpPr>
        <dsp:cNvPr id="0" name=""/>
        <dsp:cNvSpPr/>
      </dsp:nvSpPr>
      <dsp:spPr>
        <a:xfrm>
          <a:off x="661227" y="818456"/>
          <a:ext cx="6397170" cy="68162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latin typeface="Oswald" panose="02000503000000000000" pitchFamily="2" charset="0"/>
            </a:rPr>
            <a:t>Prof. Dr. </a:t>
          </a:r>
          <a:r>
            <a:rPr lang="en-US" sz="2300" kern="1200" dirty="0" err="1" smtClean="0">
              <a:latin typeface="Oswald" panose="02000503000000000000" pitchFamily="2" charset="0"/>
            </a:rPr>
            <a:t>Filiz</a:t>
          </a:r>
          <a:r>
            <a:rPr lang="en-US" sz="2300" kern="1200" dirty="0" smtClean="0">
              <a:latin typeface="Oswald" panose="02000503000000000000" pitchFamily="2" charset="0"/>
            </a:rPr>
            <a:t> KARAMAN</a:t>
          </a:r>
          <a:endParaRPr lang="tr-TR" sz="2300" kern="1200" dirty="0">
            <a:latin typeface="Oswald" panose="02000503000000000000" pitchFamily="2" charset="0"/>
          </a:endParaRPr>
        </a:p>
      </dsp:txBody>
      <dsp:txXfrm>
        <a:off x="661227" y="818456"/>
        <a:ext cx="6397170" cy="681625"/>
      </dsp:txXfrm>
    </dsp:sp>
    <dsp:sp modelId="{B7AA325B-0009-4528-A1C3-93F5C91791F8}">
      <dsp:nvSpPr>
        <dsp:cNvPr id="0" name=""/>
        <dsp:cNvSpPr/>
      </dsp:nvSpPr>
      <dsp:spPr>
        <a:xfrm>
          <a:off x="661227" y="1837555"/>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tr-TR" sz="2300" kern="1200" dirty="0" smtClean="0">
              <a:solidFill>
                <a:schemeClr val="bg1"/>
              </a:solidFill>
              <a:latin typeface="Oswald" panose="02000503000000000000" pitchFamily="2" charset="0"/>
            </a:rPr>
            <a:t>Bölüm Başkan Yardımcısı</a:t>
          </a:r>
          <a:endParaRPr lang="tr-TR" sz="2300" kern="1200" dirty="0">
            <a:solidFill>
              <a:schemeClr val="bg1"/>
            </a:solidFill>
            <a:latin typeface="Oswald" panose="02000503000000000000" pitchFamily="2" charset="0"/>
          </a:endParaRPr>
        </a:p>
      </dsp:txBody>
      <dsp:txXfrm>
        <a:off x="661227" y="1837555"/>
        <a:ext cx="6315075" cy="574097"/>
      </dsp:txXfrm>
    </dsp:sp>
    <dsp:sp modelId="{DAE22CC7-DC7D-460F-AC72-48C00C876D2F}">
      <dsp:nvSpPr>
        <dsp:cNvPr id="0" name=""/>
        <dsp:cNvSpPr/>
      </dsp:nvSpPr>
      <dsp:spPr>
        <a:xfrm>
          <a:off x="661227" y="2411653"/>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62CCD-6781-4B18-B12E-2249AD0FC6B3}">
      <dsp:nvSpPr>
        <dsp:cNvPr id="0" name=""/>
        <dsp:cNvSpPr/>
      </dsp:nvSpPr>
      <dsp:spPr>
        <a:xfrm>
          <a:off x="1548845" y="2411653"/>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0BBEA-58F4-4165-93DA-FB9342831E79}">
      <dsp:nvSpPr>
        <dsp:cNvPr id="0" name=""/>
        <dsp:cNvSpPr/>
      </dsp:nvSpPr>
      <dsp:spPr>
        <a:xfrm>
          <a:off x="2437166" y="2411653"/>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532028-2F81-416A-BBDA-8E2FAFB64825}">
      <dsp:nvSpPr>
        <dsp:cNvPr id="0" name=""/>
        <dsp:cNvSpPr/>
      </dsp:nvSpPr>
      <dsp:spPr>
        <a:xfrm>
          <a:off x="3324785" y="2411653"/>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DB3E4-2427-421B-83A8-9A1D3545E24D}">
      <dsp:nvSpPr>
        <dsp:cNvPr id="0" name=""/>
        <dsp:cNvSpPr/>
      </dsp:nvSpPr>
      <dsp:spPr>
        <a:xfrm>
          <a:off x="4213105" y="2411653"/>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17F7D-809F-4BEE-832C-D1DBEA9B8955}">
      <dsp:nvSpPr>
        <dsp:cNvPr id="0" name=""/>
        <dsp:cNvSpPr/>
      </dsp:nvSpPr>
      <dsp:spPr>
        <a:xfrm>
          <a:off x="5100724" y="2411653"/>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C82B5-0256-47FD-9A26-5F0DB028B58D}">
      <dsp:nvSpPr>
        <dsp:cNvPr id="0" name=""/>
        <dsp:cNvSpPr/>
      </dsp:nvSpPr>
      <dsp:spPr>
        <a:xfrm>
          <a:off x="5989045" y="2411653"/>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0012BF-D34C-4213-90B9-AD71D3234A0C}">
      <dsp:nvSpPr>
        <dsp:cNvPr id="0" name=""/>
        <dsp:cNvSpPr/>
      </dsp:nvSpPr>
      <dsp:spPr>
        <a:xfrm>
          <a:off x="661227" y="2676764"/>
          <a:ext cx="6397170" cy="639235"/>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en-US" sz="2300" kern="1200" smtClean="0">
              <a:latin typeface="Oswald" panose="02000503000000000000" pitchFamily="2" charset="0"/>
            </a:rPr>
            <a:t>Doç. Dr. Öyküm Esra YİĞİT</a:t>
          </a:r>
          <a:endParaRPr lang="tr-TR" sz="2300" kern="1200" dirty="0">
            <a:latin typeface="Oswald" panose="02000503000000000000" pitchFamily="2" charset="0"/>
          </a:endParaRPr>
        </a:p>
      </dsp:txBody>
      <dsp:txXfrm>
        <a:off x="661227" y="2676764"/>
        <a:ext cx="6397170" cy="639235"/>
      </dsp:txXfrm>
    </dsp:sp>
    <dsp:sp modelId="{3C9ADB75-876A-45D9-9D57-27DC90F955C9}">
      <dsp:nvSpPr>
        <dsp:cNvPr id="0" name=""/>
        <dsp:cNvSpPr/>
      </dsp:nvSpPr>
      <dsp:spPr>
        <a:xfrm>
          <a:off x="661227" y="3674668"/>
          <a:ext cx="6315075" cy="574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tr-TR" sz="2300" kern="1200" dirty="0" smtClean="0">
              <a:solidFill>
                <a:schemeClr val="bg1"/>
              </a:solidFill>
              <a:latin typeface="Oswald" panose="02000503000000000000" pitchFamily="2" charset="0"/>
            </a:rPr>
            <a:t>Bölüm Başkan Yardımcısı</a:t>
          </a:r>
          <a:endParaRPr lang="tr-TR" sz="2300" kern="1200" dirty="0">
            <a:solidFill>
              <a:schemeClr val="bg1"/>
            </a:solidFill>
            <a:latin typeface="Oswald" panose="02000503000000000000" pitchFamily="2" charset="0"/>
          </a:endParaRPr>
        </a:p>
      </dsp:txBody>
      <dsp:txXfrm>
        <a:off x="661227" y="3674668"/>
        <a:ext cx="6315075" cy="574097"/>
      </dsp:txXfrm>
    </dsp:sp>
    <dsp:sp modelId="{4B78E5EC-8C67-47C4-898E-2FA3C33FDAED}">
      <dsp:nvSpPr>
        <dsp:cNvPr id="0" name=""/>
        <dsp:cNvSpPr/>
      </dsp:nvSpPr>
      <dsp:spPr>
        <a:xfrm rot="10800000">
          <a:off x="326241" y="424876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D681CD-6F30-41A6-93A9-17A94E40AD68}">
      <dsp:nvSpPr>
        <dsp:cNvPr id="0" name=""/>
        <dsp:cNvSpPr/>
      </dsp:nvSpPr>
      <dsp:spPr>
        <a:xfrm rot="10800000">
          <a:off x="1213859" y="424876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CC34BB-7788-45E5-97A0-07BB6AFF7DF9}">
      <dsp:nvSpPr>
        <dsp:cNvPr id="0" name=""/>
        <dsp:cNvSpPr/>
      </dsp:nvSpPr>
      <dsp:spPr>
        <a:xfrm rot="10800000">
          <a:off x="2102180" y="424876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10E857-ADBE-473F-AB98-C88DE4D52A0B}">
      <dsp:nvSpPr>
        <dsp:cNvPr id="0" name=""/>
        <dsp:cNvSpPr/>
      </dsp:nvSpPr>
      <dsp:spPr>
        <a:xfrm rot="10800000">
          <a:off x="2989799" y="424876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2EF808-7524-4A1F-B05B-0B858EB19B7E}">
      <dsp:nvSpPr>
        <dsp:cNvPr id="0" name=""/>
        <dsp:cNvSpPr/>
      </dsp:nvSpPr>
      <dsp:spPr>
        <a:xfrm rot="10800000">
          <a:off x="3878119" y="424876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554047-C71B-4A77-9829-7AC7E1D415A7}">
      <dsp:nvSpPr>
        <dsp:cNvPr id="0" name=""/>
        <dsp:cNvSpPr/>
      </dsp:nvSpPr>
      <dsp:spPr>
        <a:xfrm rot="10800000">
          <a:off x="4765738" y="424876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050897-EDC4-48C2-B6A5-EBF749F56A3D}">
      <dsp:nvSpPr>
        <dsp:cNvPr id="0" name=""/>
        <dsp:cNvSpPr/>
      </dsp:nvSpPr>
      <dsp:spPr>
        <a:xfrm rot="10800000">
          <a:off x="5654059" y="4248765"/>
          <a:ext cx="1477727" cy="1169458"/>
        </a:xfrm>
        <a:prstGeom prst="chevron">
          <a:avLst>
            <a:gd name="adj" fmla="val 70610"/>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7491E5-9146-4265-A768-D723EB8F6565}">
      <dsp:nvSpPr>
        <dsp:cNvPr id="0" name=""/>
        <dsp:cNvSpPr/>
      </dsp:nvSpPr>
      <dsp:spPr>
        <a:xfrm>
          <a:off x="661227" y="4522189"/>
          <a:ext cx="6397170" cy="622610"/>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l" defTabSz="1022350">
            <a:lnSpc>
              <a:spcPct val="90000"/>
            </a:lnSpc>
            <a:spcBef>
              <a:spcPct val="0"/>
            </a:spcBef>
            <a:spcAft>
              <a:spcPct val="35000"/>
            </a:spcAft>
          </a:pPr>
          <a:r>
            <a:rPr lang="fi-FI" sz="2300" kern="1200" dirty="0" smtClean="0">
              <a:latin typeface="Oswald" panose="02000503000000000000" pitchFamily="2" charset="0"/>
            </a:rPr>
            <a:t>Dr. Öğr. Üyesi Elif TUNA</a:t>
          </a:r>
          <a:endParaRPr lang="tr-TR" sz="2300" kern="1200" dirty="0">
            <a:latin typeface="Oswald" panose="02000503000000000000" pitchFamily="2" charset="0"/>
          </a:endParaRPr>
        </a:p>
      </dsp:txBody>
      <dsp:txXfrm>
        <a:off x="661227" y="4522189"/>
        <a:ext cx="6397170" cy="6226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642170F3-DEE6-4253-91C8-A0DC16124629}" type="datetimeFigureOut">
              <a:rPr lang="tr-TR" smtClean="0"/>
              <a:t>4.10.2022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4085660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642170F3-DEE6-4253-91C8-A0DC16124629}" type="datetimeFigureOut">
              <a:rPr lang="tr-TR" smtClean="0"/>
              <a:t>4.10.2022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3582412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642170F3-DEE6-4253-91C8-A0DC16124629}" type="datetimeFigureOut">
              <a:rPr lang="tr-TR" smtClean="0"/>
              <a:t>4.10.2022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387288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642170F3-DEE6-4253-91C8-A0DC16124629}" type="datetimeFigureOut">
              <a:rPr lang="tr-TR" smtClean="0"/>
              <a:t>4.10.2022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2667892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170F3-DEE6-4253-91C8-A0DC16124629}" type="datetimeFigureOut">
              <a:rPr lang="tr-TR" smtClean="0"/>
              <a:t>4.10.2022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1069353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642170F3-DEE6-4253-91C8-A0DC16124629}" type="datetimeFigureOut">
              <a:rPr lang="tr-TR" smtClean="0"/>
              <a:t>4.10.2022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409315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642170F3-DEE6-4253-91C8-A0DC16124629}" type="datetimeFigureOut">
              <a:rPr lang="tr-TR" smtClean="0"/>
              <a:t>4.10.2022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3689756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642170F3-DEE6-4253-91C8-A0DC16124629}" type="datetimeFigureOut">
              <a:rPr lang="tr-TR" smtClean="0"/>
              <a:t>4.10.2022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2019959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170F3-DEE6-4253-91C8-A0DC16124629}" type="datetimeFigureOut">
              <a:rPr lang="tr-TR" smtClean="0"/>
              <a:t>4.10.2022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1666474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170F3-DEE6-4253-91C8-A0DC16124629}" type="datetimeFigureOut">
              <a:rPr lang="tr-TR" smtClean="0"/>
              <a:t>4.10.2022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325247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170F3-DEE6-4253-91C8-A0DC16124629}" type="datetimeFigureOut">
              <a:rPr lang="tr-TR" smtClean="0"/>
              <a:t>4.10.2022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17EBB31-A81E-4D2E-A175-AAC0FBC68950}" type="slidenum">
              <a:rPr lang="tr-TR" smtClean="0"/>
              <a:t>‹#›</a:t>
            </a:fld>
            <a:endParaRPr lang="tr-TR"/>
          </a:p>
        </p:txBody>
      </p:sp>
    </p:spTree>
    <p:extLst>
      <p:ext uri="{BB962C8B-B14F-4D97-AF65-F5344CB8AC3E}">
        <p14:creationId xmlns:p14="http://schemas.microsoft.com/office/powerpoint/2010/main" val="1156831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170F3-DEE6-4253-91C8-A0DC16124629}" type="datetimeFigureOut">
              <a:rPr lang="tr-TR" smtClean="0"/>
              <a:t>4.10.2022</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EBB31-A81E-4D2E-A175-AAC0FBC68950}" type="slidenum">
              <a:rPr lang="tr-TR" smtClean="0"/>
              <a:t>‹#›</a:t>
            </a:fld>
            <a:endParaRPr lang="tr-TR"/>
          </a:p>
        </p:txBody>
      </p:sp>
    </p:spTree>
    <p:extLst>
      <p:ext uri="{BB962C8B-B14F-4D97-AF65-F5344CB8AC3E}">
        <p14:creationId xmlns:p14="http://schemas.microsoft.com/office/powerpoint/2010/main" val="3460520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sks.yildiz.edu.tr/sks/7/Ula%C5%9F%C4%B1m/42" TargetMode="External"/><Relationship Id="rId5" Type="http://schemas.openxmlformats.org/officeDocument/2006/relationships/image" Target="../media/image20.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26.png"/><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5.jpg"/><Relationship Id="rId4" Type="http://schemas.openxmlformats.org/officeDocument/2006/relationships/diagramLayout" Target="../diagrams/layout3.xml"/><Relationship Id="rId9"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2095496" y="1015507"/>
            <a:ext cx="8229600" cy="1470025"/>
          </a:xfrm>
        </p:spPr>
        <p:txBody>
          <a:bodyPr>
            <a:normAutofit fontScale="90000"/>
          </a:bodyPr>
          <a:lstStyle/>
          <a:p>
            <a:r>
              <a:rPr lang="tr-T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Oswald" panose="02000503000000000000" pitchFamily="2" charset="0"/>
              </a:rPr>
              <a:t>İSTATİSTİK BÖLÜMÜ</a:t>
            </a:r>
            <a:br>
              <a:rPr lang="tr-T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Oswald" panose="02000503000000000000" pitchFamily="2" charset="0"/>
              </a:rPr>
            </a:br>
            <a:r>
              <a:rPr lang="tr-TR"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Oswald" panose="02000503000000000000" pitchFamily="2" charset="0"/>
              </a:rPr>
              <a:t>ORYANTASYON</a:t>
            </a:r>
            <a:r>
              <a:rPr lang="tr-T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Oswald" panose="02000503000000000000" pitchFamily="2" charset="0"/>
              </a:rPr>
              <a:t/>
            </a:r>
            <a:br>
              <a:rPr lang="tr-T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Oswald" panose="02000503000000000000" pitchFamily="2" charset="0"/>
              </a:rPr>
            </a:br>
            <a:endPar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Oswald" panose="02000503000000000000" pitchFamily="2" charset="0"/>
            </a:endParaRPr>
          </a:p>
        </p:txBody>
      </p:sp>
      <p:sp>
        <p:nvSpPr>
          <p:cNvPr id="3" name="Alt Başlık 2"/>
          <p:cNvSpPr>
            <a:spLocks noGrp="1"/>
          </p:cNvSpPr>
          <p:nvPr>
            <p:ph type="subTitle" idx="1"/>
          </p:nvPr>
        </p:nvSpPr>
        <p:spPr>
          <a:xfrm>
            <a:off x="2873829" y="6544488"/>
            <a:ext cx="6400800" cy="1752600"/>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b="1" dirty="0" smtClean="0">
                <a:ln>
                  <a:prstDash val="solid"/>
                </a:ln>
                <a:solidFill>
                  <a:schemeClr val="bg1"/>
                </a:solidFill>
                <a:effectLst>
                  <a:outerShdw blurRad="88000" dist="50800" dir="5040000" algn="tl">
                    <a:schemeClr val="accent4">
                      <a:tint val="80000"/>
                      <a:satMod val="250000"/>
                      <a:alpha val="45000"/>
                    </a:schemeClr>
                  </a:outerShdw>
                </a:effectLst>
                <a:latin typeface="Montserrat" panose="02000505000000020004" pitchFamily="2" charset="0"/>
              </a:rPr>
              <a:t>1990’dan beri...</a:t>
            </a:r>
          </a:p>
        </p:txBody>
      </p:sp>
      <p:sp>
        <p:nvSpPr>
          <p:cNvPr id="6" name="Oval 5"/>
          <p:cNvSpPr/>
          <p:nvPr/>
        </p:nvSpPr>
        <p:spPr>
          <a:xfrm>
            <a:off x="5126413" y="4650725"/>
            <a:ext cx="2031700" cy="1893763"/>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640" y="4744357"/>
            <a:ext cx="1845246" cy="1611215"/>
          </a:xfrm>
          <a:prstGeom prst="rect">
            <a:avLst/>
          </a:prstGeom>
        </p:spPr>
      </p:pic>
      <p:sp>
        <p:nvSpPr>
          <p:cNvPr id="4" name="TextBox 3"/>
          <p:cNvSpPr txBox="1"/>
          <p:nvPr/>
        </p:nvSpPr>
        <p:spPr>
          <a:xfrm>
            <a:off x="-21771" y="2485532"/>
            <a:ext cx="12192000" cy="1815882"/>
          </a:xfrm>
          <a:prstGeom prst="rect">
            <a:avLst/>
          </a:prstGeom>
          <a:noFill/>
        </p:spPr>
        <p:txBody>
          <a:bodyPr wrap="square" rtlCol="0">
            <a:spAutoFit/>
          </a:bodyPr>
          <a:lstStyle/>
          <a:p>
            <a:pPr algn="ctr"/>
            <a:r>
              <a:rPr lang="tr-TR" sz="2800" dirty="0" smtClean="0">
                <a:solidFill>
                  <a:schemeClr val="bg1"/>
                </a:solidFill>
                <a:latin typeface="Oswald" pitchFamily="2" charset="-94"/>
              </a:rPr>
              <a:t>Tarih: 4 Ekim 2022 Salı</a:t>
            </a:r>
          </a:p>
          <a:p>
            <a:pPr algn="ctr"/>
            <a:r>
              <a:rPr lang="tr-TR" sz="2800" dirty="0" smtClean="0">
                <a:solidFill>
                  <a:schemeClr val="bg1"/>
                </a:solidFill>
                <a:latin typeface="Oswald" pitchFamily="2" charset="-94"/>
              </a:rPr>
              <a:t>Saat: 13:00</a:t>
            </a:r>
          </a:p>
          <a:p>
            <a:pPr algn="ctr"/>
            <a:r>
              <a:rPr lang="tr-TR" sz="2800" dirty="0" smtClean="0">
                <a:solidFill>
                  <a:schemeClr val="bg1"/>
                </a:solidFill>
                <a:latin typeface="Oswald" pitchFamily="2" charset="-94"/>
              </a:rPr>
              <a:t>Yer: </a:t>
            </a:r>
            <a:r>
              <a:rPr lang="tr-TR" sz="2800" b="1" dirty="0" smtClean="0">
                <a:solidFill>
                  <a:schemeClr val="bg1"/>
                </a:solidFill>
                <a:latin typeface="Oswald" pitchFamily="2" charset="-94"/>
              </a:rPr>
              <a:t>B1-A06 </a:t>
            </a:r>
          </a:p>
          <a:p>
            <a:pPr algn="ctr"/>
            <a:r>
              <a:rPr lang="tr-TR" sz="2800" dirty="0" smtClean="0">
                <a:solidFill>
                  <a:schemeClr val="bg1"/>
                </a:solidFill>
                <a:latin typeface="Oswald" pitchFamily="2" charset="-94"/>
              </a:rPr>
              <a:t>(Fen-Edebiyat Fakültesi B Blok, Derslik Binası)</a:t>
            </a:r>
            <a:endParaRPr lang="tr-TR" sz="2800" b="1" dirty="0">
              <a:solidFill>
                <a:schemeClr val="bg1"/>
              </a:solidFill>
              <a:latin typeface="Oswald" pitchFamily="2" charset="-94"/>
            </a:endParaRPr>
          </a:p>
        </p:txBody>
      </p:sp>
    </p:spTree>
    <p:extLst>
      <p:ext uri="{BB962C8B-B14F-4D97-AF65-F5344CB8AC3E}">
        <p14:creationId xmlns:p14="http://schemas.microsoft.com/office/powerpoint/2010/main" val="2478602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Başarı Değerlendirmesi</a:t>
            </a:r>
            <a:endParaRPr lang="tr-TR" sz="4800" dirty="0">
              <a:solidFill>
                <a:schemeClr val="bg1"/>
              </a:solidFill>
              <a:latin typeface="Oswald" panose="02000503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92857936"/>
              </p:ext>
            </p:extLst>
          </p:nvPr>
        </p:nvGraphicFramePr>
        <p:xfrm>
          <a:off x="128592" y="1049938"/>
          <a:ext cx="4817085" cy="5309441"/>
        </p:xfrm>
        <a:graphic>
          <a:graphicData uri="http://schemas.openxmlformats.org/drawingml/2006/table">
            <a:tbl>
              <a:tblPr/>
              <a:tblGrid>
                <a:gridCol w="1605695">
                  <a:extLst>
                    <a:ext uri="{9D8B030D-6E8A-4147-A177-3AD203B41FA5}">
                      <a16:colId xmlns:a16="http://schemas.microsoft.com/office/drawing/2014/main" val="20000"/>
                    </a:ext>
                  </a:extLst>
                </a:gridCol>
                <a:gridCol w="1605695">
                  <a:extLst>
                    <a:ext uri="{9D8B030D-6E8A-4147-A177-3AD203B41FA5}">
                      <a16:colId xmlns:a16="http://schemas.microsoft.com/office/drawing/2014/main" val="20001"/>
                    </a:ext>
                  </a:extLst>
                </a:gridCol>
                <a:gridCol w="1605695">
                  <a:extLst>
                    <a:ext uri="{9D8B030D-6E8A-4147-A177-3AD203B41FA5}">
                      <a16:colId xmlns:a16="http://schemas.microsoft.com/office/drawing/2014/main" val="20002"/>
                    </a:ext>
                  </a:extLst>
                </a:gridCol>
              </a:tblGrid>
              <a:tr h="348426">
                <a:tc>
                  <a:txBody>
                    <a:bodyPr/>
                    <a:lstStyle/>
                    <a:p>
                      <a:pPr algn="ctr" fontAlgn="ctr"/>
                      <a:r>
                        <a:rPr lang="tr-TR" sz="1400" b="1" dirty="0">
                          <a:effectLst/>
                          <a:latin typeface="Oswald" panose="02000503000000000000" pitchFamily="2" charset="0"/>
                        </a:rPr>
                        <a:t>Başarı Notu</a:t>
                      </a:r>
                      <a:r>
                        <a:rPr lang="tr-TR" sz="1400" b="0" dirty="0">
                          <a:effectLst/>
                          <a:latin typeface="Oswald" panose="02000503000000000000" pitchFamily="2" charset="0"/>
                        </a:rPr>
                        <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1" dirty="0">
                          <a:effectLst/>
                          <a:latin typeface="Oswald" panose="02000503000000000000" pitchFamily="2" charset="0"/>
                        </a:rPr>
                        <a:t>Katsayı</a:t>
                      </a:r>
                      <a:r>
                        <a:rPr lang="tr-TR" sz="1400" b="0" dirty="0">
                          <a:effectLst/>
                          <a:latin typeface="Oswald" panose="02000503000000000000" pitchFamily="2" charset="0"/>
                        </a:rPr>
                        <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1">
                          <a:effectLst/>
                          <a:latin typeface="Oswald" panose="02000503000000000000" pitchFamily="2" charset="0"/>
                        </a:rPr>
                        <a:t>Açıklama</a:t>
                      </a:r>
                      <a:r>
                        <a:rPr lang="tr-TR" sz="1400" b="0">
                          <a:effectLst/>
                          <a:latin typeface="Oswald" panose="02000503000000000000" pitchFamily="2" charset="0"/>
                        </a:rPr>
                        <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0"/>
                  </a:ext>
                </a:extLst>
              </a:tr>
              <a:tr h="348426">
                <a:tc>
                  <a:txBody>
                    <a:bodyPr/>
                    <a:lstStyle/>
                    <a:p>
                      <a:pPr algn="ctr" fontAlgn="ctr"/>
                      <a:r>
                        <a:rPr lang="tr-TR" sz="1400" b="0" dirty="0">
                          <a:effectLst/>
                          <a:latin typeface="Oswald" panose="02000503000000000000" pitchFamily="2" charset="0"/>
                        </a:rPr>
                        <a:t>AA</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4.00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Mükemmel</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1"/>
                  </a:ext>
                </a:extLst>
              </a:tr>
              <a:tr h="348426">
                <a:tc>
                  <a:txBody>
                    <a:bodyPr/>
                    <a:lstStyle/>
                    <a:p>
                      <a:pPr algn="ctr" fontAlgn="ctr"/>
                      <a:r>
                        <a:rPr lang="tr-TR" sz="1400" b="0">
                          <a:effectLst/>
                          <a:latin typeface="Oswald" panose="02000503000000000000" pitchFamily="2" charset="0"/>
                        </a:rPr>
                        <a:t>BA</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3.50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Pekiyi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2"/>
                  </a:ext>
                </a:extLst>
              </a:tr>
              <a:tr h="348426">
                <a:tc>
                  <a:txBody>
                    <a:bodyPr/>
                    <a:lstStyle/>
                    <a:p>
                      <a:pPr algn="ctr" fontAlgn="ctr"/>
                      <a:r>
                        <a:rPr lang="tr-TR" sz="1400" b="0">
                          <a:effectLst/>
                          <a:latin typeface="Oswald" panose="02000503000000000000" pitchFamily="2" charset="0"/>
                        </a:rPr>
                        <a:t>BB</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3.00</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İyi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3"/>
                  </a:ext>
                </a:extLst>
              </a:tr>
              <a:tr h="348426">
                <a:tc>
                  <a:txBody>
                    <a:bodyPr/>
                    <a:lstStyle/>
                    <a:p>
                      <a:pPr algn="ctr" fontAlgn="ctr"/>
                      <a:r>
                        <a:rPr lang="tr-TR" sz="1400" b="0">
                          <a:effectLst/>
                          <a:latin typeface="Oswald" panose="02000503000000000000" pitchFamily="2" charset="0"/>
                        </a:rPr>
                        <a:t>CB</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2.50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Orta</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4"/>
                  </a:ext>
                </a:extLst>
              </a:tr>
              <a:tr h="348426">
                <a:tc>
                  <a:txBody>
                    <a:bodyPr/>
                    <a:lstStyle/>
                    <a:p>
                      <a:pPr algn="ctr" fontAlgn="ctr"/>
                      <a:r>
                        <a:rPr lang="tr-TR" sz="1400" b="0">
                          <a:effectLst/>
                          <a:latin typeface="Oswald" panose="02000503000000000000" pitchFamily="2" charset="0"/>
                        </a:rPr>
                        <a:t>CC</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2.00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Yeterli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5"/>
                  </a:ext>
                </a:extLst>
              </a:tr>
              <a:tr h="498321">
                <a:tc>
                  <a:txBody>
                    <a:bodyPr/>
                    <a:lstStyle/>
                    <a:p>
                      <a:pPr algn="ctr" fontAlgn="ctr"/>
                      <a:r>
                        <a:rPr lang="tr-TR" sz="1400" b="0">
                          <a:effectLst/>
                          <a:latin typeface="Oswald" panose="02000503000000000000" pitchFamily="2" charset="0"/>
                        </a:rPr>
                        <a:t>DC</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1.50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Koşullu Başarılı</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6"/>
                  </a:ext>
                </a:extLst>
              </a:tr>
              <a:tr h="348426">
                <a:tc>
                  <a:txBody>
                    <a:bodyPr/>
                    <a:lstStyle/>
                    <a:p>
                      <a:pPr algn="ctr" fontAlgn="ctr"/>
                      <a:r>
                        <a:rPr lang="tr-TR" sz="1400" b="0">
                          <a:effectLst/>
                          <a:latin typeface="Oswald" panose="02000503000000000000" pitchFamily="2" charset="0"/>
                        </a:rPr>
                        <a:t>DD</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1.00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Başarısız</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7"/>
                  </a:ext>
                </a:extLst>
              </a:tr>
              <a:tr h="348426">
                <a:tc>
                  <a:txBody>
                    <a:bodyPr/>
                    <a:lstStyle/>
                    <a:p>
                      <a:pPr algn="ctr" fontAlgn="ctr"/>
                      <a:r>
                        <a:rPr lang="tr-TR" sz="1400" b="0">
                          <a:effectLst/>
                          <a:latin typeface="Oswald" panose="02000503000000000000" pitchFamily="2" charset="0"/>
                        </a:rPr>
                        <a:t>FD</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Başarısız</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8"/>
                  </a:ext>
                </a:extLst>
              </a:tr>
              <a:tr h="348426">
                <a:tc>
                  <a:txBody>
                    <a:bodyPr/>
                    <a:lstStyle/>
                    <a:p>
                      <a:pPr algn="ctr" fontAlgn="ctr"/>
                      <a:r>
                        <a:rPr lang="tr-TR" sz="1400" b="0">
                          <a:effectLst/>
                          <a:latin typeface="Oswald" panose="02000503000000000000" pitchFamily="2" charset="0"/>
                        </a:rPr>
                        <a:t>FF</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Başarısız</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9"/>
                  </a:ext>
                </a:extLst>
              </a:tr>
              <a:tr h="348426">
                <a:tc>
                  <a:txBody>
                    <a:bodyPr/>
                    <a:lstStyle/>
                    <a:p>
                      <a:pPr algn="ctr" fontAlgn="ctr"/>
                      <a:r>
                        <a:rPr lang="tr-TR" sz="1400" b="0">
                          <a:effectLst/>
                          <a:latin typeface="Oswald" panose="02000503000000000000" pitchFamily="2" charset="0"/>
                        </a:rPr>
                        <a:t>F0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Devamsız</a:t>
                      </a: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10"/>
                  </a:ext>
                </a:extLst>
              </a:tr>
            </a:tbl>
          </a:graphicData>
        </a:graphic>
      </p:graphicFrame>
      <p:sp>
        <p:nvSpPr>
          <p:cNvPr id="2" name="Rectangle 1"/>
          <p:cNvSpPr/>
          <p:nvPr/>
        </p:nvSpPr>
        <p:spPr>
          <a:xfrm>
            <a:off x="5430591" y="1049938"/>
            <a:ext cx="6096000" cy="2950872"/>
          </a:xfrm>
          <a:prstGeom prst="rect">
            <a:avLst/>
          </a:prstGeom>
        </p:spPr>
        <p:txBody>
          <a:bodyPr>
            <a:spAutoFit/>
          </a:bodyPr>
          <a:lstStyle/>
          <a:p>
            <a:pPr algn="just">
              <a:lnSpc>
                <a:spcPct val="150000"/>
              </a:lnSpc>
            </a:pPr>
            <a:r>
              <a:rPr lang="tr-TR" dirty="0" smtClean="0">
                <a:solidFill>
                  <a:schemeClr val="bg1"/>
                </a:solidFill>
                <a:latin typeface="Oswald" panose="02000503000000000000" pitchFamily="2" charset="0"/>
              </a:rPr>
              <a:t>Bir dersten (DC) harf notunu alan öğrenci, bu dersi koşullu başarmış (koşullu başarılı) kabul edilir. Bu nedenle bir dersten (DC) harf notunu alan öğrencinin bu dersten başarılı sayılabilmesi için AGNO’sunun en az 2.00 olması gerekir. Sorumlu olduğu öğretim planında koşullu başarılı dersi/dersleri bulunan öğrencinin mezun olabilmesi için tüm derslere ait AGNO’sunun en az 2.00 olması gerekir ve AGNO hesabına katılır.</a:t>
            </a:r>
            <a:endParaRPr lang="tr-TR" dirty="0">
              <a:solidFill>
                <a:schemeClr val="bg1"/>
              </a:solidFill>
              <a:latin typeface="Oswald" panose="02000503000000000000" pitchFamily="2" charset="0"/>
            </a:endParaRPr>
          </a:p>
        </p:txBody>
      </p:sp>
      <p:sp>
        <p:nvSpPr>
          <p:cNvPr id="5" name="Rectangle 4"/>
          <p:cNvSpPr/>
          <p:nvPr/>
        </p:nvSpPr>
        <p:spPr>
          <a:xfrm>
            <a:off x="128592" y="4197011"/>
            <a:ext cx="4817085" cy="1572723"/>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4" name="Rectangle 3"/>
          <p:cNvSpPr/>
          <p:nvPr/>
        </p:nvSpPr>
        <p:spPr>
          <a:xfrm>
            <a:off x="5430591" y="4219752"/>
            <a:ext cx="6096000" cy="873381"/>
          </a:xfrm>
          <a:prstGeom prst="rect">
            <a:avLst/>
          </a:prstGeom>
        </p:spPr>
        <p:txBody>
          <a:bodyPr>
            <a:spAutoFit/>
          </a:bodyPr>
          <a:lstStyle/>
          <a:p>
            <a:pPr algn="just">
              <a:lnSpc>
                <a:spcPct val="150000"/>
              </a:lnSpc>
            </a:pPr>
            <a:r>
              <a:rPr lang="tr-TR" b="0" i="0" dirty="0" smtClean="0">
                <a:solidFill>
                  <a:schemeClr val="bg1"/>
                </a:solidFill>
                <a:effectLst/>
                <a:latin typeface="Oswald" panose="02000503000000000000" pitchFamily="2" charset="0"/>
              </a:rPr>
              <a:t>Bir dersten (DD), (FD) ve (FF) harf notunu alan öğrenci, bu dersten başarısız sayılır ve AGNO hesabına katılır.</a:t>
            </a:r>
            <a:endParaRPr lang="tr-TR" dirty="0">
              <a:solidFill>
                <a:schemeClr val="bg1"/>
              </a:solidFill>
              <a:latin typeface="Oswald" panose="02000503000000000000" pitchFamily="2" charset="0"/>
            </a:endParaRPr>
          </a:p>
        </p:txBody>
      </p:sp>
    </p:spTree>
    <p:extLst>
      <p:ext uri="{BB962C8B-B14F-4D97-AF65-F5344CB8AC3E}">
        <p14:creationId xmlns:p14="http://schemas.microsoft.com/office/powerpoint/2010/main" val="3374898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Başarı Değerlendirmesi</a:t>
            </a:r>
            <a:endParaRPr lang="tr-TR" sz="4800" dirty="0">
              <a:solidFill>
                <a:schemeClr val="bg1"/>
              </a:solidFill>
              <a:latin typeface="Oswald" panose="02000503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92857936"/>
              </p:ext>
            </p:extLst>
          </p:nvPr>
        </p:nvGraphicFramePr>
        <p:xfrm>
          <a:off x="128592" y="1049938"/>
          <a:ext cx="4817085" cy="5309441"/>
        </p:xfrm>
        <a:graphic>
          <a:graphicData uri="http://schemas.openxmlformats.org/drawingml/2006/table">
            <a:tbl>
              <a:tblPr/>
              <a:tblGrid>
                <a:gridCol w="1605695">
                  <a:extLst>
                    <a:ext uri="{9D8B030D-6E8A-4147-A177-3AD203B41FA5}">
                      <a16:colId xmlns:a16="http://schemas.microsoft.com/office/drawing/2014/main" val="20000"/>
                    </a:ext>
                  </a:extLst>
                </a:gridCol>
                <a:gridCol w="1605695">
                  <a:extLst>
                    <a:ext uri="{9D8B030D-6E8A-4147-A177-3AD203B41FA5}">
                      <a16:colId xmlns:a16="http://schemas.microsoft.com/office/drawing/2014/main" val="20001"/>
                    </a:ext>
                  </a:extLst>
                </a:gridCol>
                <a:gridCol w="1605695">
                  <a:extLst>
                    <a:ext uri="{9D8B030D-6E8A-4147-A177-3AD203B41FA5}">
                      <a16:colId xmlns:a16="http://schemas.microsoft.com/office/drawing/2014/main" val="20002"/>
                    </a:ext>
                  </a:extLst>
                </a:gridCol>
              </a:tblGrid>
              <a:tr h="348426">
                <a:tc>
                  <a:txBody>
                    <a:bodyPr/>
                    <a:lstStyle/>
                    <a:p>
                      <a:pPr algn="ctr" fontAlgn="ctr"/>
                      <a:r>
                        <a:rPr lang="tr-TR" sz="1400" b="1" dirty="0">
                          <a:effectLst/>
                          <a:latin typeface="Oswald" panose="02000503000000000000" pitchFamily="2" charset="0"/>
                        </a:rPr>
                        <a:t>Başarı Notu</a:t>
                      </a:r>
                      <a:r>
                        <a:rPr lang="tr-TR" sz="1400" b="0" dirty="0">
                          <a:effectLst/>
                          <a:latin typeface="Oswald" panose="02000503000000000000" pitchFamily="2" charset="0"/>
                        </a:rPr>
                        <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1" dirty="0">
                          <a:effectLst/>
                          <a:latin typeface="Oswald" panose="02000503000000000000" pitchFamily="2" charset="0"/>
                        </a:rPr>
                        <a:t>Katsayı</a:t>
                      </a:r>
                      <a:r>
                        <a:rPr lang="tr-TR" sz="1400" b="0" dirty="0">
                          <a:effectLst/>
                          <a:latin typeface="Oswald" panose="02000503000000000000" pitchFamily="2" charset="0"/>
                        </a:rPr>
                        <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1">
                          <a:effectLst/>
                          <a:latin typeface="Oswald" panose="02000503000000000000" pitchFamily="2" charset="0"/>
                        </a:rPr>
                        <a:t>Açıklama</a:t>
                      </a:r>
                      <a:r>
                        <a:rPr lang="tr-TR" sz="1400" b="0">
                          <a:effectLst/>
                          <a:latin typeface="Oswald" panose="02000503000000000000" pitchFamily="2" charset="0"/>
                        </a:rPr>
                        <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0"/>
                  </a:ext>
                </a:extLst>
              </a:tr>
              <a:tr h="348426">
                <a:tc>
                  <a:txBody>
                    <a:bodyPr/>
                    <a:lstStyle/>
                    <a:p>
                      <a:pPr algn="ctr" fontAlgn="ctr"/>
                      <a:r>
                        <a:rPr lang="tr-TR" sz="1400" b="0" dirty="0">
                          <a:effectLst/>
                          <a:latin typeface="Oswald" panose="02000503000000000000" pitchFamily="2" charset="0"/>
                        </a:rPr>
                        <a:t>AA</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4.00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Mükemmel</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1"/>
                  </a:ext>
                </a:extLst>
              </a:tr>
              <a:tr h="348426">
                <a:tc>
                  <a:txBody>
                    <a:bodyPr/>
                    <a:lstStyle/>
                    <a:p>
                      <a:pPr algn="ctr" fontAlgn="ctr"/>
                      <a:r>
                        <a:rPr lang="tr-TR" sz="1400" b="0">
                          <a:effectLst/>
                          <a:latin typeface="Oswald" panose="02000503000000000000" pitchFamily="2" charset="0"/>
                        </a:rPr>
                        <a:t>BA</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3.50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Pekiyi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2"/>
                  </a:ext>
                </a:extLst>
              </a:tr>
              <a:tr h="348426">
                <a:tc>
                  <a:txBody>
                    <a:bodyPr/>
                    <a:lstStyle/>
                    <a:p>
                      <a:pPr algn="ctr" fontAlgn="ctr"/>
                      <a:r>
                        <a:rPr lang="tr-TR" sz="1400" b="0">
                          <a:effectLst/>
                          <a:latin typeface="Oswald" panose="02000503000000000000" pitchFamily="2" charset="0"/>
                        </a:rPr>
                        <a:t>BB</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3.00</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İyi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3"/>
                  </a:ext>
                </a:extLst>
              </a:tr>
              <a:tr h="348426">
                <a:tc>
                  <a:txBody>
                    <a:bodyPr/>
                    <a:lstStyle/>
                    <a:p>
                      <a:pPr algn="ctr" fontAlgn="ctr"/>
                      <a:r>
                        <a:rPr lang="tr-TR" sz="1400" b="0">
                          <a:effectLst/>
                          <a:latin typeface="Oswald" panose="02000503000000000000" pitchFamily="2" charset="0"/>
                        </a:rPr>
                        <a:t>CB</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2.50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Orta</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4"/>
                  </a:ext>
                </a:extLst>
              </a:tr>
              <a:tr h="348426">
                <a:tc>
                  <a:txBody>
                    <a:bodyPr/>
                    <a:lstStyle/>
                    <a:p>
                      <a:pPr algn="ctr" fontAlgn="ctr"/>
                      <a:r>
                        <a:rPr lang="tr-TR" sz="1400" b="0">
                          <a:effectLst/>
                          <a:latin typeface="Oswald" panose="02000503000000000000" pitchFamily="2" charset="0"/>
                        </a:rPr>
                        <a:t>CC</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2.00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Yeterli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5"/>
                  </a:ext>
                </a:extLst>
              </a:tr>
              <a:tr h="498321">
                <a:tc>
                  <a:txBody>
                    <a:bodyPr/>
                    <a:lstStyle/>
                    <a:p>
                      <a:pPr algn="ctr" fontAlgn="ctr"/>
                      <a:r>
                        <a:rPr lang="tr-TR" sz="1400" b="0">
                          <a:effectLst/>
                          <a:latin typeface="Oswald" panose="02000503000000000000" pitchFamily="2" charset="0"/>
                        </a:rPr>
                        <a:t>DC</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1.50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Koşullu Başarılı</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6"/>
                  </a:ext>
                </a:extLst>
              </a:tr>
              <a:tr h="348426">
                <a:tc>
                  <a:txBody>
                    <a:bodyPr/>
                    <a:lstStyle/>
                    <a:p>
                      <a:pPr algn="ctr" fontAlgn="ctr"/>
                      <a:r>
                        <a:rPr lang="tr-TR" sz="1400" b="0">
                          <a:effectLst/>
                          <a:latin typeface="Oswald" panose="02000503000000000000" pitchFamily="2" charset="0"/>
                        </a:rPr>
                        <a:t>DD</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1.00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Başarısız</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7"/>
                  </a:ext>
                </a:extLst>
              </a:tr>
              <a:tr h="348426">
                <a:tc>
                  <a:txBody>
                    <a:bodyPr/>
                    <a:lstStyle/>
                    <a:p>
                      <a:pPr algn="ctr" fontAlgn="ctr"/>
                      <a:r>
                        <a:rPr lang="tr-TR" sz="1400" b="0">
                          <a:effectLst/>
                          <a:latin typeface="Oswald" panose="02000503000000000000" pitchFamily="2" charset="0"/>
                        </a:rPr>
                        <a:t>FD</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Başarısız</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8"/>
                  </a:ext>
                </a:extLst>
              </a:tr>
              <a:tr h="348426">
                <a:tc>
                  <a:txBody>
                    <a:bodyPr/>
                    <a:lstStyle/>
                    <a:p>
                      <a:pPr algn="ctr" fontAlgn="ctr"/>
                      <a:r>
                        <a:rPr lang="tr-TR" sz="1400" b="0">
                          <a:effectLst/>
                          <a:latin typeface="Oswald" panose="02000503000000000000" pitchFamily="2" charset="0"/>
                        </a:rPr>
                        <a:t>FF</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Başarısız</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9"/>
                  </a:ext>
                </a:extLst>
              </a:tr>
              <a:tr h="348426">
                <a:tc>
                  <a:txBody>
                    <a:bodyPr/>
                    <a:lstStyle/>
                    <a:p>
                      <a:pPr algn="ctr" fontAlgn="ctr"/>
                      <a:r>
                        <a:rPr lang="tr-TR" sz="1400" b="0">
                          <a:effectLst/>
                          <a:latin typeface="Oswald" panose="02000503000000000000" pitchFamily="2" charset="0"/>
                        </a:rPr>
                        <a:t>F0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Devamsız</a:t>
                      </a: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10"/>
                  </a:ext>
                </a:extLst>
              </a:tr>
            </a:tbl>
          </a:graphicData>
        </a:graphic>
      </p:graphicFrame>
      <p:sp>
        <p:nvSpPr>
          <p:cNvPr id="2" name="Rectangle 1"/>
          <p:cNvSpPr/>
          <p:nvPr/>
        </p:nvSpPr>
        <p:spPr>
          <a:xfrm>
            <a:off x="5430591" y="1049938"/>
            <a:ext cx="6096000" cy="2950872"/>
          </a:xfrm>
          <a:prstGeom prst="rect">
            <a:avLst/>
          </a:prstGeom>
        </p:spPr>
        <p:txBody>
          <a:bodyPr>
            <a:spAutoFit/>
          </a:bodyPr>
          <a:lstStyle/>
          <a:p>
            <a:pPr algn="just">
              <a:lnSpc>
                <a:spcPct val="150000"/>
              </a:lnSpc>
            </a:pPr>
            <a:r>
              <a:rPr lang="tr-TR" dirty="0" smtClean="0">
                <a:solidFill>
                  <a:schemeClr val="bg1"/>
                </a:solidFill>
                <a:latin typeface="Oswald" panose="02000503000000000000" pitchFamily="2" charset="0"/>
              </a:rPr>
              <a:t>Bir dersten (DC) harf notunu alan öğrenci, bu dersi koşullu başarmış (koşullu başarılı) kabul edilir. Bu nedenle bir dersten (DC) harf notunu alan öğrencinin bu dersten başarılı sayılabilmesi için AGNO’sunun en az 2.00 olması gerekir. Sorumlu olduğu öğretim planında koşullu başarılı dersi/dersleri bulunan öğrencinin mezun olabilmesi için tüm derslere ait AGNO’sunun en az 2.00 olması gerekir ve AGNO hesabına katılır.</a:t>
            </a:r>
            <a:endParaRPr lang="tr-TR" dirty="0">
              <a:solidFill>
                <a:schemeClr val="bg1"/>
              </a:solidFill>
              <a:latin typeface="Oswald" panose="02000503000000000000" pitchFamily="2" charset="0"/>
            </a:endParaRPr>
          </a:p>
        </p:txBody>
      </p:sp>
      <p:sp>
        <p:nvSpPr>
          <p:cNvPr id="5" name="Rectangle 4"/>
          <p:cNvSpPr/>
          <p:nvPr/>
        </p:nvSpPr>
        <p:spPr>
          <a:xfrm>
            <a:off x="128592" y="5761703"/>
            <a:ext cx="4817085" cy="502275"/>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4" name="Rectangle 3"/>
          <p:cNvSpPr/>
          <p:nvPr/>
        </p:nvSpPr>
        <p:spPr>
          <a:xfrm>
            <a:off x="5430591" y="4219752"/>
            <a:ext cx="6096000" cy="873381"/>
          </a:xfrm>
          <a:prstGeom prst="rect">
            <a:avLst/>
          </a:prstGeom>
        </p:spPr>
        <p:txBody>
          <a:bodyPr>
            <a:spAutoFit/>
          </a:bodyPr>
          <a:lstStyle/>
          <a:p>
            <a:pPr algn="just">
              <a:lnSpc>
                <a:spcPct val="150000"/>
              </a:lnSpc>
            </a:pPr>
            <a:r>
              <a:rPr lang="tr-TR" b="0" i="0" dirty="0" smtClean="0">
                <a:solidFill>
                  <a:schemeClr val="bg1"/>
                </a:solidFill>
                <a:effectLst/>
                <a:latin typeface="Oswald" panose="02000503000000000000" pitchFamily="2" charset="0"/>
              </a:rPr>
              <a:t>Bir dersten (DD), (FD) ve (FF) harf notunu alan öğrenci, bu dersten başarısız sayılır ve AGNO hesabına katılır.</a:t>
            </a:r>
            <a:endParaRPr lang="tr-TR" dirty="0">
              <a:solidFill>
                <a:schemeClr val="bg1"/>
              </a:solidFill>
              <a:latin typeface="Oswald" panose="02000503000000000000" pitchFamily="2" charset="0"/>
            </a:endParaRPr>
          </a:p>
        </p:txBody>
      </p:sp>
      <p:sp>
        <p:nvSpPr>
          <p:cNvPr id="6" name="Rectangle 5"/>
          <p:cNvSpPr/>
          <p:nvPr/>
        </p:nvSpPr>
        <p:spPr>
          <a:xfrm>
            <a:off x="5430591" y="5485998"/>
            <a:ext cx="6096000" cy="873381"/>
          </a:xfrm>
          <a:prstGeom prst="rect">
            <a:avLst/>
          </a:prstGeom>
        </p:spPr>
        <p:txBody>
          <a:bodyPr>
            <a:spAutoFit/>
          </a:bodyPr>
          <a:lstStyle/>
          <a:p>
            <a:pPr algn="just">
              <a:lnSpc>
                <a:spcPct val="150000"/>
              </a:lnSpc>
            </a:pPr>
            <a:r>
              <a:rPr lang="tr-TR" dirty="0" smtClean="0">
                <a:solidFill>
                  <a:schemeClr val="bg1"/>
                </a:solidFill>
                <a:latin typeface="Oswald" panose="02000503000000000000" pitchFamily="2" charset="0"/>
              </a:rPr>
              <a:t>Bir dersten (F0) harf notunu alan öğrenci, o dersten devamsızlık nedeniyle başarısız sayılır ve AGNO hesabına katılır.</a:t>
            </a:r>
            <a:endParaRPr lang="tr-TR" dirty="0">
              <a:solidFill>
                <a:schemeClr val="bg1"/>
              </a:solidFill>
              <a:latin typeface="Oswald" panose="02000503000000000000" pitchFamily="2" charset="0"/>
            </a:endParaRPr>
          </a:p>
        </p:txBody>
      </p:sp>
    </p:spTree>
    <p:extLst>
      <p:ext uri="{BB962C8B-B14F-4D97-AF65-F5344CB8AC3E}">
        <p14:creationId xmlns:p14="http://schemas.microsoft.com/office/powerpoint/2010/main" val="349302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Müfredat</a:t>
            </a:r>
            <a:endParaRPr lang="tr-TR" sz="4800" dirty="0">
              <a:solidFill>
                <a:schemeClr val="bg1"/>
              </a:solidFill>
              <a:latin typeface="Oswald" panose="02000503000000000000" pitchFamily="2"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81367553"/>
              </p:ext>
            </p:extLst>
          </p:nvPr>
        </p:nvGraphicFramePr>
        <p:xfrm>
          <a:off x="284408" y="1288943"/>
          <a:ext cx="11370973" cy="4854272"/>
        </p:xfrm>
        <a:graphic>
          <a:graphicData uri="http://schemas.openxmlformats.org/drawingml/2006/table">
            <a:tbl>
              <a:tblPr>
                <a:tableStyleId>{3C2FFA5D-87B4-456A-9821-1D502468CF0F}</a:tableStyleId>
              </a:tblPr>
              <a:tblGrid>
                <a:gridCol w="620941">
                  <a:extLst>
                    <a:ext uri="{9D8B030D-6E8A-4147-A177-3AD203B41FA5}">
                      <a16:colId xmlns:a16="http://schemas.microsoft.com/office/drawing/2014/main" val="20000"/>
                    </a:ext>
                  </a:extLst>
                </a:gridCol>
                <a:gridCol w="2587252">
                  <a:extLst>
                    <a:ext uri="{9D8B030D-6E8A-4147-A177-3AD203B41FA5}">
                      <a16:colId xmlns:a16="http://schemas.microsoft.com/office/drawing/2014/main" val="20001"/>
                    </a:ext>
                  </a:extLst>
                </a:gridCol>
                <a:gridCol w="620941">
                  <a:extLst>
                    <a:ext uri="{9D8B030D-6E8A-4147-A177-3AD203B41FA5}">
                      <a16:colId xmlns:a16="http://schemas.microsoft.com/office/drawing/2014/main" val="20002"/>
                    </a:ext>
                  </a:extLst>
                </a:gridCol>
                <a:gridCol w="1901630">
                  <a:extLst>
                    <a:ext uri="{9D8B030D-6E8A-4147-A177-3AD203B41FA5}">
                      <a16:colId xmlns:a16="http://schemas.microsoft.com/office/drawing/2014/main" val="20003"/>
                    </a:ext>
                  </a:extLst>
                </a:gridCol>
                <a:gridCol w="620941">
                  <a:extLst>
                    <a:ext uri="{9D8B030D-6E8A-4147-A177-3AD203B41FA5}">
                      <a16:colId xmlns:a16="http://schemas.microsoft.com/office/drawing/2014/main" val="20004"/>
                    </a:ext>
                  </a:extLst>
                </a:gridCol>
                <a:gridCol w="2444952">
                  <a:extLst>
                    <a:ext uri="{9D8B030D-6E8A-4147-A177-3AD203B41FA5}">
                      <a16:colId xmlns:a16="http://schemas.microsoft.com/office/drawing/2014/main" val="20005"/>
                    </a:ext>
                  </a:extLst>
                </a:gridCol>
                <a:gridCol w="620941">
                  <a:extLst>
                    <a:ext uri="{9D8B030D-6E8A-4147-A177-3AD203B41FA5}">
                      <a16:colId xmlns:a16="http://schemas.microsoft.com/office/drawing/2014/main" val="20006"/>
                    </a:ext>
                  </a:extLst>
                </a:gridCol>
                <a:gridCol w="1953375">
                  <a:extLst>
                    <a:ext uri="{9D8B030D-6E8A-4147-A177-3AD203B41FA5}">
                      <a16:colId xmlns:a16="http://schemas.microsoft.com/office/drawing/2014/main" val="20007"/>
                    </a:ext>
                  </a:extLst>
                </a:gridCol>
              </a:tblGrid>
              <a:tr h="255488">
                <a:tc gridSpan="2">
                  <a:txBody>
                    <a:bodyPr/>
                    <a:lstStyle/>
                    <a:p>
                      <a:pPr algn="ctr" fontAlgn="t"/>
                      <a:r>
                        <a:rPr lang="tr-TR" sz="900" b="1" u="none" strike="noStrike" dirty="0">
                          <a:effectLst/>
                          <a:latin typeface="Oswald" panose="02000503000000000000" pitchFamily="2" charset="0"/>
                        </a:rPr>
                        <a:t>1.Yıl - Güz Yarıyılı</a:t>
                      </a:r>
                      <a:endParaRPr lang="tr-TR" sz="900" b="1" i="0" u="none" strike="noStrike" dirty="0">
                        <a:solidFill>
                          <a:srgbClr val="EFEFEF"/>
                        </a:solidFill>
                        <a:effectLst/>
                        <a:latin typeface="Oswald" panose="02000503000000000000" pitchFamily="2" charset="0"/>
                      </a:endParaRPr>
                    </a:p>
                  </a:txBody>
                  <a:tcPr marL="8972" marR="8972" marT="8972" marB="0" anchor="ctr"/>
                </a:tc>
                <a:tc hMerge="1">
                  <a:txBody>
                    <a:bodyPr/>
                    <a:lstStyle/>
                    <a:p>
                      <a:endParaRPr lang="tr-TR"/>
                    </a:p>
                  </a:txBody>
                  <a:tcPr/>
                </a:tc>
                <a:tc gridSpan="2">
                  <a:txBody>
                    <a:bodyPr/>
                    <a:lstStyle/>
                    <a:p>
                      <a:pPr algn="ctr" fontAlgn="t"/>
                      <a:r>
                        <a:rPr lang="tr-TR" sz="900" b="1" u="none" strike="noStrike" dirty="0">
                          <a:effectLst/>
                          <a:latin typeface="Oswald" panose="02000503000000000000" pitchFamily="2" charset="0"/>
                        </a:rPr>
                        <a:t>1.Yıl - Bahar Yarıyılı</a:t>
                      </a:r>
                      <a:endParaRPr lang="tr-TR" sz="900" b="1" i="0" u="none" strike="noStrike" dirty="0">
                        <a:solidFill>
                          <a:srgbClr val="EFEFEF"/>
                        </a:solidFill>
                        <a:effectLst/>
                        <a:latin typeface="Oswald" panose="02000503000000000000" pitchFamily="2" charset="0"/>
                      </a:endParaRPr>
                    </a:p>
                  </a:txBody>
                  <a:tcPr marL="8972" marR="8972" marT="8972" marB="0" anchor="ctr"/>
                </a:tc>
                <a:tc hMerge="1">
                  <a:txBody>
                    <a:bodyPr/>
                    <a:lstStyle/>
                    <a:p>
                      <a:endParaRPr lang="tr-TR"/>
                    </a:p>
                  </a:txBody>
                  <a:tcPr/>
                </a:tc>
                <a:tc gridSpan="2">
                  <a:txBody>
                    <a:bodyPr/>
                    <a:lstStyle/>
                    <a:p>
                      <a:pPr algn="ctr" fontAlgn="t"/>
                      <a:r>
                        <a:rPr lang="tr-TR" sz="900" b="1" u="none" strike="noStrike" dirty="0">
                          <a:effectLst/>
                          <a:latin typeface="Oswald" panose="02000503000000000000" pitchFamily="2" charset="0"/>
                        </a:rPr>
                        <a:t>2.Yıl - Güz Yarıyılı</a:t>
                      </a:r>
                      <a:endParaRPr lang="tr-TR" sz="900" b="1" i="0" u="none" strike="noStrike" dirty="0">
                        <a:solidFill>
                          <a:srgbClr val="EFEFEF"/>
                        </a:solidFill>
                        <a:effectLst/>
                        <a:latin typeface="Oswald" panose="02000503000000000000" pitchFamily="2" charset="0"/>
                      </a:endParaRPr>
                    </a:p>
                  </a:txBody>
                  <a:tcPr marL="8972" marR="8972" marT="8972" marB="0" anchor="ctr"/>
                </a:tc>
                <a:tc hMerge="1">
                  <a:txBody>
                    <a:bodyPr/>
                    <a:lstStyle/>
                    <a:p>
                      <a:endParaRPr lang="tr-TR"/>
                    </a:p>
                  </a:txBody>
                  <a:tcPr/>
                </a:tc>
                <a:tc gridSpan="2">
                  <a:txBody>
                    <a:bodyPr/>
                    <a:lstStyle/>
                    <a:p>
                      <a:pPr algn="ctr" fontAlgn="t"/>
                      <a:r>
                        <a:rPr lang="tr-TR" sz="900" b="1" u="none" strike="noStrike" dirty="0">
                          <a:effectLst/>
                          <a:latin typeface="Oswald" panose="02000503000000000000" pitchFamily="2" charset="0"/>
                        </a:rPr>
                        <a:t>2.Yıl - Bahar Yarıyılı</a:t>
                      </a:r>
                      <a:endParaRPr lang="tr-TR" sz="900" b="1" i="0" u="none" strike="noStrike" dirty="0">
                        <a:solidFill>
                          <a:srgbClr val="EFEFEF"/>
                        </a:solidFill>
                        <a:effectLst/>
                        <a:latin typeface="Oswald" panose="02000503000000000000" pitchFamily="2" charset="0"/>
                      </a:endParaRPr>
                    </a:p>
                  </a:txBody>
                  <a:tcPr marL="8972" marR="8972" marT="8972" marB="0" anchor="ctr"/>
                </a:tc>
                <a:tc hMerge="1">
                  <a:txBody>
                    <a:bodyPr/>
                    <a:lstStyle/>
                    <a:p>
                      <a:endParaRPr lang="tr-TR"/>
                    </a:p>
                  </a:txBody>
                  <a:tcPr/>
                </a:tc>
                <a:extLst>
                  <a:ext uri="{0D108BD9-81ED-4DB2-BD59-A6C34878D82A}">
                    <a16:rowId xmlns:a16="http://schemas.microsoft.com/office/drawing/2014/main" val="10000"/>
                  </a:ext>
                </a:extLst>
              </a:tr>
              <a:tr h="255488">
                <a:tc>
                  <a:txBody>
                    <a:bodyPr/>
                    <a:lstStyle/>
                    <a:p>
                      <a:pPr algn="l" fontAlgn="t"/>
                      <a:r>
                        <a:rPr lang="tr-TR" sz="800" b="1" u="none" strike="noStrike" dirty="0">
                          <a:effectLst/>
                          <a:latin typeface="Oswald" panose="02000503000000000000" pitchFamily="2" charset="0"/>
                        </a:rPr>
                        <a:t>Kodu</a:t>
                      </a:r>
                      <a:endParaRPr lang="tr-TR" sz="800" b="1" i="0" u="none" strike="noStrike" dirty="0">
                        <a:solidFill>
                          <a:srgbClr val="555555"/>
                        </a:solidFill>
                        <a:effectLst/>
                        <a:latin typeface="Oswald" panose="02000503000000000000" pitchFamily="2" charset="0"/>
                      </a:endParaRPr>
                    </a:p>
                  </a:txBody>
                  <a:tcPr marL="8972" marR="8972" marT="8972" marB="0" anchor="ctr"/>
                </a:tc>
                <a:tc>
                  <a:txBody>
                    <a:bodyPr/>
                    <a:lstStyle/>
                    <a:p>
                      <a:pPr algn="l" fontAlgn="t"/>
                      <a:r>
                        <a:rPr lang="tr-TR" sz="800" b="1" u="none" strike="noStrike" dirty="0">
                          <a:effectLst/>
                          <a:latin typeface="Oswald" panose="02000503000000000000" pitchFamily="2" charset="0"/>
                        </a:rPr>
                        <a:t>Ders Adı</a:t>
                      </a:r>
                      <a:endParaRPr lang="tr-TR" sz="800" b="1" i="0" u="none" strike="noStrike" dirty="0">
                        <a:solidFill>
                          <a:srgbClr val="555555"/>
                        </a:solidFill>
                        <a:effectLst/>
                        <a:latin typeface="Oswald" panose="02000503000000000000" pitchFamily="2" charset="0"/>
                      </a:endParaRPr>
                    </a:p>
                  </a:txBody>
                  <a:tcPr marL="8972" marR="8972" marT="8972" marB="0" anchor="ctr"/>
                </a:tc>
                <a:tc>
                  <a:txBody>
                    <a:bodyPr/>
                    <a:lstStyle/>
                    <a:p>
                      <a:pPr algn="l" fontAlgn="t"/>
                      <a:r>
                        <a:rPr lang="tr-TR" sz="800" b="1" u="none" strike="noStrike">
                          <a:effectLst/>
                          <a:latin typeface="Oswald" panose="02000503000000000000" pitchFamily="2" charset="0"/>
                        </a:rPr>
                        <a:t>Kodu</a:t>
                      </a:r>
                      <a:endParaRPr lang="tr-TR" sz="800" b="1" i="0" u="none" strike="noStrike">
                        <a:solidFill>
                          <a:srgbClr val="555555"/>
                        </a:solidFill>
                        <a:effectLst/>
                        <a:latin typeface="Oswald" panose="02000503000000000000" pitchFamily="2" charset="0"/>
                      </a:endParaRPr>
                    </a:p>
                  </a:txBody>
                  <a:tcPr marL="8972" marR="8972" marT="8972" marB="0" anchor="ctr"/>
                </a:tc>
                <a:tc>
                  <a:txBody>
                    <a:bodyPr/>
                    <a:lstStyle/>
                    <a:p>
                      <a:pPr algn="l" fontAlgn="t"/>
                      <a:r>
                        <a:rPr lang="tr-TR" sz="800" b="1" u="none" strike="noStrike">
                          <a:effectLst/>
                          <a:latin typeface="Oswald" panose="02000503000000000000" pitchFamily="2" charset="0"/>
                        </a:rPr>
                        <a:t>Ders Adı</a:t>
                      </a:r>
                      <a:endParaRPr lang="tr-TR" sz="800" b="1" i="0" u="none" strike="noStrike">
                        <a:solidFill>
                          <a:srgbClr val="555555"/>
                        </a:solidFill>
                        <a:effectLst/>
                        <a:latin typeface="Oswald" panose="02000503000000000000" pitchFamily="2" charset="0"/>
                      </a:endParaRPr>
                    </a:p>
                  </a:txBody>
                  <a:tcPr marL="8972" marR="8972" marT="8972" marB="0" anchor="ctr"/>
                </a:tc>
                <a:tc>
                  <a:txBody>
                    <a:bodyPr/>
                    <a:lstStyle/>
                    <a:p>
                      <a:pPr algn="l" fontAlgn="t"/>
                      <a:r>
                        <a:rPr lang="tr-TR" sz="800" b="1" u="none" strike="noStrike">
                          <a:effectLst/>
                          <a:latin typeface="Oswald" panose="02000503000000000000" pitchFamily="2" charset="0"/>
                        </a:rPr>
                        <a:t>Kodu</a:t>
                      </a:r>
                      <a:endParaRPr lang="tr-TR" sz="800" b="1" i="0" u="none" strike="noStrike">
                        <a:solidFill>
                          <a:srgbClr val="555555"/>
                        </a:solidFill>
                        <a:effectLst/>
                        <a:latin typeface="Oswald" panose="02000503000000000000" pitchFamily="2" charset="0"/>
                      </a:endParaRPr>
                    </a:p>
                  </a:txBody>
                  <a:tcPr marL="8972" marR="8972" marT="8972" marB="0" anchor="ctr"/>
                </a:tc>
                <a:tc>
                  <a:txBody>
                    <a:bodyPr/>
                    <a:lstStyle/>
                    <a:p>
                      <a:pPr algn="l" fontAlgn="t"/>
                      <a:r>
                        <a:rPr lang="tr-TR" sz="800" b="1" u="none" strike="noStrike">
                          <a:effectLst/>
                          <a:latin typeface="Oswald" panose="02000503000000000000" pitchFamily="2" charset="0"/>
                        </a:rPr>
                        <a:t>Ders Adı</a:t>
                      </a:r>
                      <a:endParaRPr lang="tr-TR" sz="800" b="1" i="0" u="none" strike="noStrike">
                        <a:solidFill>
                          <a:srgbClr val="555555"/>
                        </a:solidFill>
                        <a:effectLst/>
                        <a:latin typeface="Oswald" panose="02000503000000000000" pitchFamily="2" charset="0"/>
                      </a:endParaRPr>
                    </a:p>
                  </a:txBody>
                  <a:tcPr marL="8972" marR="8972" marT="8972" marB="0" anchor="ctr"/>
                </a:tc>
                <a:tc>
                  <a:txBody>
                    <a:bodyPr/>
                    <a:lstStyle/>
                    <a:p>
                      <a:pPr algn="l" fontAlgn="t"/>
                      <a:r>
                        <a:rPr lang="tr-TR" sz="800" b="1" u="none" strike="noStrike" dirty="0">
                          <a:effectLst/>
                          <a:latin typeface="Oswald" panose="02000503000000000000" pitchFamily="2" charset="0"/>
                        </a:rPr>
                        <a:t>Kodu</a:t>
                      </a:r>
                      <a:endParaRPr lang="tr-TR" sz="800" b="1" i="0" u="none" strike="noStrike" dirty="0">
                        <a:solidFill>
                          <a:srgbClr val="555555"/>
                        </a:solidFill>
                        <a:effectLst/>
                        <a:latin typeface="Oswald" panose="02000503000000000000" pitchFamily="2" charset="0"/>
                      </a:endParaRPr>
                    </a:p>
                  </a:txBody>
                  <a:tcPr marL="8972" marR="8972" marT="8972" marB="0" anchor="ctr"/>
                </a:tc>
                <a:tc>
                  <a:txBody>
                    <a:bodyPr/>
                    <a:lstStyle/>
                    <a:p>
                      <a:pPr algn="l" fontAlgn="t"/>
                      <a:r>
                        <a:rPr lang="tr-TR" sz="800" b="1" u="none" strike="noStrike" dirty="0">
                          <a:effectLst/>
                          <a:latin typeface="Oswald" panose="02000503000000000000" pitchFamily="2" charset="0"/>
                        </a:rPr>
                        <a:t>Ders Adı</a:t>
                      </a:r>
                      <a:endParaRPr lang="tr-TR" sz="800" b="1" i="0" u="none" strike="noStrike" dirty="0">
                        <a:solidFill>
                          <a:srgbClr val="555555"/>
                        </a:solidFill>
                        <a:effectLst/>
                        <a:latin typeface="Oswald" panose="02000503000000000000" pitchFamily="2" charset="0"/>
                      </a:endParaRPr>
                    </a:p>
                  </a:txBody>
                  <a:tcPr marL="8972" marR="8972" marT="8972" marB="0" anchor="ctr"/>
                </a:tc>
                <a:extLst>
                  <a:ext uri="{0D108BD9-81ED-4DB2-BD59-A6C34878D82A}">
                    <a16:rowId xmlns:a16="http://schemas.microsoft.com/office/drawing/2014/main" val="10001"/>
                  </a:ext>
                </a:extLst>
              </a:tr>
              <a:tr h="255488">
                <a:tc>
                  <a:txBody>
                    <a:bodyPr/>
                    <a:lstStyle/>
                    <a:p>
                      <a:pPr algn="l" fontAlgn="b"/>
                      <a:r>
                        <a:rPr lang="tr-TR" sz="1000" u="none" strike="noStrike">
                          <a:effectLst/>
                          <a:latin typeface="Oswald" panose="02000503000000000000" pitchFamily="2" charset="0"/>
                        </a:rPr>
                        <a:t>IST1131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Olasılığa Giriş</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TDB1032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dirty="0">
                          <a:effectLst/>
                          <a:latin typeface="Oswald" panose="02000503000000000000" pitchFamily="2" charset="0"/>
                        </a:rPr>
                        <a:t>Türkçe 2</a:t>
                      </a:r>
                      <a:endParaRPr lang="tr-TR" sz="900" b="0" i="0" u="none" strike="noStrike" dirty="0">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IST2161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dirty="0">
                          <a:effectLst/>
                          <a:latin typeface="Oswald" panose="02000503000000000000" pitchFamily="2" charset="0"/>
                        </a:rPr>
                        <a:t>Mesleki İngilizce 1</a:t>
                      </a:r>
                      <a:endParaRPr lang="tr-TR" sz="900" b="0" i="0" u="none" strike="noStrike" dirty="0">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dirty="0">
                          <a:effectLst/>
                          <a:latin typeface="Oswald" panose="02000503000000000000" pitchFamily="2" charset="0"/>
                        </a:rPr>
                        <a:t>MAT2412</a:t>
                      </a:r>
                      <a:endParaRPr lang="tr-TR" sz="1000" b="0" i="0" u="none" strike="noStrike" dirty="0">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Diferansiyel Denklemler</a:t>
                      </a:r>
                      <a:endParaRPr lang="tr-TR" sz="900" b="0" i="0" u="none" strike="noStrike">
                        <a:solidFill>
                          <a:srgbClr val="555555"/>
                        </a:solidFill>
                        <a:effectLst/>
                        <a:latin typeface="Oswald" panose="02000503000000000000" pitchFamily="2" charset="0"/>
                      </a:endParaRPr>
                    </a:p>
                  </a:txBody>
                  <a:tcPr marL="8972" marR="8972" marT="8972" marB="0" anchor="ctr"/>
                </a:tc>
                <a:extLst>
                  <a:ext uri="{0D108BD9-81ED-4DB2-BD59-A6C34878D82A}">
                    <a16:rowId xmlns:a16="http://schemas.microsoft.com/office/drawing/2014/main" val="10002"/>
                  </a:ext>
                </a:extLst>
              </a:tr>
              <a:tr h="255488">
                <a:tc>
                  <a:txBody>
                    <a:bodyPr/>
                    <a:lstStyle/>
                    <a:p>
                      <a:pPr algn="l" fontAlgn="b"/>
                      <a:r>
                        <a:rPr lang="tr-TR" sz="1000" u="none" strike="noStrike">
                          <a:effectLst/>
                          <a:latin typeface="Oswald" panose="02000503000000000000" pitchFamily="2" charset="0"/>
                        </a:rPr>
                        <a:t>IST1141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İstatistiğe Giriş</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IST1132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dirty="0">
                          <a:effectLst/>
                          <a:latin typeface="Oswald" panose="02000503000000000000" pitchFamily="2" charset="0"/>
                        </a:rPr>
                        <a:t>Olasılık</a:t>
                      </a:r>
                      <a:endParaRPr lang="tr-TR" sz="900" b="0" i="0" u="none" strike="noStrike" dirty="0">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dirty="0">
                          <a:effectLst/>
                          <a:latin typeface="Oswald" panose="02000503000000000000" pitchFamily="2" charset="0"/>
                        </a:rPr>
                        <a:t>IST2131</a:t>
                      </a:r>
                      <a:endParaRPr lang="tr-TR" sz="1000" b="0" i="0" u="none" strike="noStrike" dirty="0">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dirty="0">
                          <a:effectLst/>
                          <a:latin typeface="Oswald" panose="02000503000000000000" pitchFamily="2" charset="0"/>
                        </a:rPr>
                        <a:t>Bilgisayar Programlama</a:t>
                      </a:r>
                      <a:endParaRPr lang="tr-TR" sz="900" b="0" i="0" u="none" strike="noStrike" dirty="0">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IST2162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İngilizce 2</a:t>
                      </a:r>
                      <a:endParaRPr lang="tr-TR" sz="900" b="0" i="0" u="none" strike="noStrike">
                        <a:solidFill>
                          <a:srgbClr val="555555"/>
                        </a:solidFill>
                        <a:effectLst/>
                        <a:latin typeface="Oswald" panose="02000503000000000000" pitchFamily="2" charset="0"/>
                      </a:endParaRPr>
                    </a:p>
                  </a:txBody>
                  <a:tcPr marL="8972" marR="8972" marT="8972" marB="0" anchor="ctr"/>
                </a:tc>
                <a:extLst>
                  <a:ext uri="{0D108BD9-81ED-4DB2-BD59-A6C34878D82A}">
                    <a16:rowId xmlns:a16="http://schemas.microsoft.com/office/drawing/2014/main" val="10003"/>
                  </a:ext>
                </a:extLst>
              </a:tr>
              <a:tr h="255488">
                <a:tc>
                  <a:txBody>
                    <a:bodyPr/>
                    <a:lstStyle/>
                    <a:p>
                      <a:pPr algn="l" fontAlgn="b"/>
                      <a:r>
                        <a:rPr lang="tr-TR" sz="1000" u="none" strike="noStrike">
                          <a:effectLst/>
                          <a:latin typeface="Oswald" panose="02000503000000000000" pitchFamily="2" charset="0"/>
                        </a:rPr>
                        <a:t>TDB1031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Türkçe 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MAT1002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Matematik 2</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IST2041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İstatistikçiler için Ana İşletmecilik Bilgileri</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IST2022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Matematiksel İstatistik</a:t>
                      </a:r>
                      <a:endParaRPr lang="tr-TR" sz="900" b="0" i="0" u="none" strike="noStrike">
                        <a:solidFill>
                          <a:srgbClr val="555555"/>
                        </a:solidFill>
                        <a:effectLst/>
                        <a:latin typeface="Oswald" panose="02000503000000000000" pitchFamily="2" charset="0"/>
                      </a:endParaRPr>
                    </a:p>
                  </a:txBody>
                  <a:tcPr marL="8972" marR="8972" marT="8972" marB="0" anchor="ctr"/>
                </a:tc>
                <a:extLst>
                  <a:ext uri="{0D108BD9-81ED-4DB2-BD59-A6C34878D82A}">
                    <a16:rowId xmlns:a16="http://schemas.microsoft.com/office/drawing/2014/main" val="10004"/>
                  </a:ext>
                </a:extLst>
              </a:tr>
              <a:tr h="255488">
                <a:tc>
                  <a:txBody>
                    <a:bodyPr/>
                    <a:lstStyle/>
                    <a:p>
                      <a:pPr algn="l" fontAlgn="b"/>
                      <a:r>
                        <a:rPr lang="tr-TR" sz="1000" u="none" strike="noStrike">
                          <a:effectLst/>
                          <a:latin typeface="Oswald" panose="02000503000000000000" pitchFamily="2" charset="0"/>
                        </a:rPr>
                        <a:t>MAT1001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Matematik 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ENF1170</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Temel Bilgisayar Bilimleri</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IST2081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Örnekleme 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IST2252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Veri Analizi</a:t>
                      </a:r>
                      <a:endParaRPr lang="tr-TR" sz="900" b="0" i="0" u="none" strike="noStrike">
                        <a:solidFill>
                          <a:srgbClr val="555555"/>
                        </a:solidFill>
                        <a:effectLst/>
                        <a:latin typeface="Oswald" panose="02000503000000000000" pitchFamily="2" charset="0"/>
                      </a:endParaRPr>
                    </a:p>
                  </a:txBody>
                  <a:tcPr marL="8972" marR="8972" marT="8972" marB="0" anchor="ctr"/>
                </a:tc>
                <a:extLst>
                  <a:ext uri="{0D108BD9-81ED-4DB2-BD59-A6C34878D82A}">
                    <a16:rowId xmlns:a16="http://schemas.microsoft.com/office/drawing/2014/main" val="10005"/>
                  </a:ext>
                </a:extLst>
              </a:tr>
              <a:tr h="255488">
                <a:tc>
                  <a:txBody>
                    <a:bodyPr/>
                    <a:lstStyle/>
                    <a:p>
                      <a:pPr algn="l" fontAlgn="b"/>
                      <a:r>
                        <a:rPr lang="tr-TR" sz="1000" u="none" strike="noStrike">
                          <a:effectLst/>
                          <a:latin typeface="Oswald" panose="02000503000000000000" pitchFamily="2" charset="0"/>
                        </a:rPr>
                        <a:t>MDB1031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İleri İngilizce I</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ATA1032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Atatürk İlkeleri ve İnkılâp Tarihi II</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MAT2001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Matematik Analiz 3</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IST2142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Veri Tabanı</a:t>
                      </a:r>
                      <a:endParaRPr lang="tr-TR" sz="900" b="0" i="0" u="none" strike="noStrike">
                        <a:solidFill>
                          <a:srgbClr val="555555"/>
                        </a:solidFill>
                        <a:effectLst/>
                        <a:latin typeface="Oswald" panose="02000503000000000000" pitchFamily="2" charset="0"/>
                      </a:endParaRPr>
                    </a:p>
                  </a:txBody>
                  <a:tcPr marL="8972" marR="8972" marT="8972" marB="0" anchor="ctr"/>
                </a:tc>
                <a:extLst>
                  <a:ext uri="{0D108BD9-81ED-4DB2-BD59-A6C34878D82A}">
                    <a16:rowId xmlns:a16="http://schemas.microsoft.com/office/drawing/2014/main" val="10006"/>
                  </a:ext>
                </a:extLst>
              </a:tr>
              <a:tr h="255488">
                <a:tc>
                  <a:txBody>
                    <a:bodyPr/>
                    <a:lstStyle/>
                    <a:p>
                      <a:pPr algn="l" fontAlgn="b"/>
                      <a:r>
                        <a:rPr lang="tr-TR" sz="1000" u="none" strike="noStrike">
                          <a:effectLst/>
                          <a:latin typeface="Oswald" panose="02000503000000000000" pitchFamily="2" charset="0"/>
                        </a:rPr>
                        <a:t>ATA1031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Atatürk İlkeleri ve İnkılap Tarihi I</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MDB1032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İleri İngilizce II</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IKT1101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İktisada Giriş 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SEC0001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1-1</a:t>
                      </a:r>
                      <a:endParaRPr lang="tr-TR" sz="900" b="0" i="0" u="none" strike="noStrike">
                        <a:solidFill>
                          <a:srgbClr val="555555"/>
                        </a:solidFill>
                        <a:effectLst/>
                        <a:latin typeface="Oswald" panose="02000503000000000000" pitchFamily="2" charset="0"/>
                      </a:endParaRPr>
                    </a:p>
                  </a:txBody>
                  <a:tcPr marL="8972" marR="8972" marT="8972" marB="0" anchor="ctr"/>
                </a:tc>
                <a:extLst>
                  <a:ext uri="{0D108BD9-81ED-4DB2-BD59-A6C34878D82A}">
                    <a16:rowId xmlns:a16="http://schemas.microsoft.com/office/drawing/2014/main" val="10007"/>
                  </a:ext>
                </a:extLst>
              </a:tr>
              <a:tr h="255488">
                <a:tc>
                  <a:txBody>
                    <a:bodyPr/>
                    <a:lstStyle/>
                    <a:p>
                      <a:pPr algn="l" fontAlgn="b"/>
                      <a:r>
                        <a:rPr lang="tr-TR" sz="1000" u="none" strike="noStrike">
                          <a:effectLst/>
                          <a:latin typeface="Oswald" panose="02000503000000000000" pitchFamily="2" charset="0"/>
                        </a:rPr>
                        <a:t>IST1081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Bilgisayar Programlamaya Giriş</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IST1142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İstatistik</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IST2121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Matematiksel İstatistiğe Giriş</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SEC0002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2-1</a:t>
                      </a:r>
                      <a:endParaRPr lang="tr-TR" sz="900" b="0" i="0" u="none" strike="noStrike">
                        <a:solidFill>
                          <a:srgbClr val="555555"/>
                        </a:solidFill>
                        <a:effectLst/>
                        <a:latin typeface="Oswald" panose="02000503000000000000" pitchFamily="2" charset="0"/>
                      </a:endParaRPr>
                    </a:p>
                  </a:txBody>
                  <a:tcPr marL="8972" marR="8972" marT="8972" marB="0" anchor="ctr"/>
                </a:tc>
                <a:extLst>
                  <a:ext uri="{0D108BD9-81ED-4DB2-BD59-A6C34878D82A}">
                    <a16:rowId xmlns:a16="http://schemas.microsoft.com/office/drawing/2014/main" val="10008"/>
                  </a:ext>
                </a:extLst>
              </a:tr>
              <a:tr h="255488">
                <a:tc>
                  <a:txBody>
                    <a:bodyPr/>
                    <a:lstStyle/>
                    <a:p>
                      <a:pPr algn="l" fontAlgn="b"/>
                      <a:r>
                        <a:rPr lang="tr-TR" sz="1000" u="none" strike="noStrike">
                          <a:effectLst/>
                          <a:latin typeface="Oswald" panose="02000503000000000000" pitchFamily="2" charset="0"/>
                        </a:rPr>
                        <a:t>MAT1811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Lineer Cebir 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b"/>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b"/>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b"/>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b"/>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b"/>
                      <a:endParaRPr lang="tr-TR" sz="1000" b="0" i="0" u="none" strike="noStrike">
                        <a:solidFill>
                          <a:srgbClr val="000000"/>
                        </a:solidFill>
                        <a:effectLst/>
                        <a:latin typeface="Oswald" panose="02000503000000000000" pitchFamily="2" charset="0"/>
                      </a:endParaRPr>
                    </a:p>
                  </a:txBody>
                  <a:tcPr marL="8972" marR="8972" marT="8972" marB="0" anchor="ctr"/>
                </a:tc>
                <a:extLst>
                  <a:ext uri="{0D108BD9-81ED-4DB2-BD59-A6C34878D82A}">
                    <a16:rowId xmlns:a16="http://schemas.microsoft.com/office/drawing/2014/main" val="10009"/>
                  </a:ext>
                </a:extLst>
              </a:tr>
              <a:tr h="255488">
                <a:tc gridSpan="2">
                  <a:txBody>
                    <a:bodyPr/>
                    <a:lstStyle/>
                    <a:p>
                      <a:pPr algn="ctr" fontAlgn="t"/>
                      <a:r>
                        <a:rPr lang="tr-TR" sz="900" b="1" u="none" strike="noStrike" dirty="0">
                          <a:effectLst/>
                          <a:latin typeface="Oswald" panose="02000503000000000000" pitchFamily="2" charset="0"/>
                        </a:rPr>
                        <a:t>3.Yıl - Güz Yarıyılı</a:t>
                      </a:r>
                      <a:endParaRPr lang="tr-TR" sz="900" b="1" i="0" u="none" strike="noStrike" dirty="0">
                        <a:solidFill>
                          <a:srgbClr val="EFEFEF"/>
                        </a:solidFill>
                        <a:effectLst/>
                        <a:latin typeface="Oswald" panose="02000503000000000000" pitchFamily="2" charset="0"/>
                      </a:endParaRPr>
                    </a:p>
                  </a:txBody>
                  <a:tcPr marL="8972" marR="8972" marT="8972" marB="0" anchor="ctr"/>
                </a:tc>
                <a:tc hMerge="1">
                  <a:txBody>
                    <a:bodyPr/>
                    <a:lstStyle/>
                    <a:p>
                      <a:endParaRPr lang="tr-TR"/>
                    </a:p>
                  </a:txBody>
                  <a:tcPr/>
                </a:tc>
                <a:tc gridSpan="2">
                  <a:txBody>
                    <a:bodyPr/>
                    <a:lstStyle/>
                    <a:p>
                      <a:pPr algn="ctr" fontAlgn="t"/>
                      <a:r>
                        <a:rPr lang="tr-TR" sz="900" b="1" u="none" strike="noStrike" dirty="0">
                          <a:effectLst/>
                          <a:latin typeface="Oswald" panose="02000503000000000000" pitchFamily="2" charset="0"/>
                        </a:rPr>
                        <a:t>3.Yıl - Bahar Yarıyılı</a:t>
                      </a:r>
                      <a:endParaRPr lang="tr-TR" sz="900" b="1" i="0" u="none" strike="noStrike" dirty="0">
                        <a:solidFill>
                          <a:srgbClr val="EFEFEF"/>
                        </a:solidFill>
                        <a:effectLst/>
                        <a:latin typeface="Oswald" panose="02000503000000000000" pitchFamily="2" charset="0"/>
                      </a:endParaRPr>
                    </a:p>
                  </a:txBody>
                  <a:tcPr marL="8972" marR="8972" marT="8972" marB="0" anchor="ctr"/>
                </a:tc>
                <a:tc hMerge="1">
                  <a:txBody>
                    <a:bodyPr/>
                    <a:lstStyle/>
                    <a:p>
                      <a:endParaRPr lang="tr-TR"/>
                    </a:p>
                  </a:txBody>
                  <a:tcPr/>
                </a:tc>
                <a:tc gridSpan="2">
                  <a:txBody>
                    <a:bodyPr/>
                    <a:lstStyle/>
                    <a:p>
                      <a:pPr algn="ctr" fontAlgn="t"/>
                      <a:r>
                        <a:rPr lang="tr-TR" sz="900" b="1" u="none" strike="noStrike" dirty="0">
                          <a:effectLst/>
                          <a:latin typeface="Oswald" panose="02000503000000000000" pitchFamily="2" charset="0"/>
                        </a:rPr>
                        <a:t>4.Yıl - Güz Yarıyılı</a:t>
                      </a:r>
                      <a:endParaRPr lang="tr-TR" sz="900" b="1" i="0" u="none" strike="noStrike" dirty="0">
                        <a:solidFill>
                          <a:srgbClr val="EFEFEF"/>
                        </a:solidFill>
                        <a:effectLst/>
                        <a:latin typeface="Oswald" panose="02000503000000000000" pitchFamily="2" charset="0"/>
                      </a:endParaRPr>
                    </a:p>
                  </a:txBody>
                  <a:tcPr marL="8972" marR="8972" marT="8972" marB="0" anchor="ctr"/>
                </a:tc>
                <a:tc hMerge="1">
                  <a:txBody>
                    <a:bodyPr/>
                    <a:lstStyle/>
                    <a:p>
                      <a:endParaRPr lang="tr-TR"/>
                    </a:p>
                  </a:txBody>
                  <a:tcPr/>
                </a:tc>
                <a:tc gridSpan="2">
                  <a:txBody>
                    <a:bodyPr/>
                    <a:lstStyle/>
                    <a:p>
                      <a:pPr algn="ctr" fontAlgn="t"/>
                      <a:r>
                        <a:rPr lang="tr-TR" sz="900" b="1" u="none" strike="noStrike" dirty="0">
                          <a:effectLst/>
                          <a:latin typeface="Oswald" panose="02000503000000000000" pitchFamily="2" charset="0"/>
                        </a:rPr>
                        <a:t>4.Yıl - Bahar Yarıyılı</a:t>
                      </a:r>
                      <a:endParaRPr lang="tr-TR" sz="900" b="1" i="0" u="none" strike="noStrike" dirty="0">
                        <a:solidFill>
                          <a:srgbClr val="EFEFEF"/>
                        </a:solidFill>
                        <a:effectLst/>
                        <a:latin typeface="Oswald" panose="02000503000000000000" pitchFamily="2" charset="0"/>
                      </a:endParaRPr>
                    </a:p>
                  </a:txBody>
                  <a:tcPr marL="8972" marR="8972" marT="8972" marB="0" anchor="ctr"/>
                </a:tc>
                <a:tc hMerge="1">
                  <a:txBody>
                    <a:bodyPr/>
                    <a:lstStyle/>
                    <a:p>
                      <a:endParaRPr lang="tr-TR"/>
                    </a:p>
                  </a:txBody>
                  <a:tcPr/>
                </a:tc>
                <a:extLst>
                  <a:ext uri="{0D108BD9-81ED-4DB2-BD59-A6C34878D82A}">
                    <a16:rowId xmlns:a16="http://schemas.microsoft.com/office/drawing/2014/main" val="10010"/>
                  </a:ext>
                </a:extLst>
              </a:tr>
              <a:tr h="255488">
                <a:tc>
                  <a:txBody>
                    <a:bodyPr/>
                    <a:lstStyle/>
                    <a:p>
                      <a:pPr algn="l" fontAlgn="b"/>
                      <a:r>
                        <a:rPr lang="tr-TR" sz="1000" u="none" strike="noStrike">
                          <a:effectLst/>
                          <a:latin typeface="Oswald" panose="02000503000000000000" pitchFamily="2" charset="0"/>
                        </a:rPr>
                        <a:t>IST3121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Regresyon Analizi 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IST3012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dirty="0">
                          <a:effectLst/>
                          <a:latin typeface="Oswald" panose="02000503000000000000" pitchFamily="2" charset="0"/>
                        </a:rPr>
                        <a:t>Yöneylem Araştırması 1</a:t>
                      </a:r>
                      <a:endParaRPr lang="tr-TR" sz="900" b="0" i="0" u="none" strike="noStrike" dirty="0">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IST4131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dirty="0">
                          <a:effectLst/>
                          <a:latin typeface="Oswald" panose="02000503000000000000" pitchFamily="2" charset="0"/>
                        </a:rPr>
                        <a:t>Ekonometri</a:t>
                      </a:r>
                      <a:endParaRPr lang="tr-TR" sz="900" b="0" i="0" u="none" strike="noStrike" dirty="0">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dirty="0">
                          <a:effectLst/>
                          <a:latin typeface="Oswald" panose="02000503000000000000" pitchFamily="2" charset="0"/>
                        </a:rPr>
                        <a:t>IST4122</a:t>
                      </a:r>
                      <a:endParaRPr lang="tr-TR" sz="1000" b="0" i="0" u="none" strike="noStrike" dirty="0">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dirty="0">
                          <a:effectLst/>
                          <a:latin typeface="Oswald" panose="02000503000000000000" pitchFamily="2" charset="0"/>
                        </a:rPr>
                        <a:t>Zaman Serileri</a:t>
                      </a:r>
                      <a:endParaRPr lang="tr-TR" sz="900" b="0" i="0" u="none" strike="noStrike" dirty="0">
                        <a:solidFill>
                          <a:srgbClr val="555555"/>
                        </a:solidFill>
                        <a:effectLst/>
                        <a:latin typeface="Oswald" panose="02000503000000000000" pitchFamily="2" charset="0"/>
                      </a:endParaRPr>
                    </a:p>
                  </a:txBody>
                  <a:tcPr marL="8972" marR="8972" marT="8972" marB="0" anchor="ctr"/>
                </a:tc>
                <a:extLst>
                  <a:ext uri="{0D108BD9-81ED-4DB2-BD59-A6C34878D82A}">
                    <a16:rowId xmlns:a16="http://schemas.microsoft.com/office/drawing/2014/main" val="10011"/>
                  </a:ext>
                </a:extLst>
              </a:tr>
              <a:tr h="255488">
                <a:tc>
                  <a:txBody>
                    <a:bodyPr/>
                    <a:lstStyle/>
                    <a:p>
                      <a:pPr algn="l" fontAlgn="b"/>
                      <a:r>
                        <a:rPr lang="tr-TR" sz="1000" u="none" strike="noStrike">
                          <a:effectLst/>
                          <a:latin typeface="Oswald" panose="02000503000000000000" pitchFamily="2" charset="0"/>
                        </a:rPr>
                        <a:t>IST3131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Araştırma Teknikleri</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IST3142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Deneysel Tasarım</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IST4111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Çok Değişkenli İstatistik 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IST4000</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Bitirme Çalışması</a:t>
                      </a:r>
                      <a:endParaRPr lang="tr-TR" sz="900" b="0" i="0" u="none" strike="noStrike">
                        <a:solidFill>
                          <a:srgbClr val="555555"/>
                        </a:solidFill>
                        <a:effectLst/>
                        <a:latin typeface="Oswald" panose="02000503000000000000" pitchFamily="2" charset="0"/>
                      </a:endParaRPr>
                    </a:p>
                  </a:txBody>
                  <a:tcPr marL="8972" marR="8972" marT="8972" marB="0" anchor="ctr"/>
                </a:tc>
                <a:extLst>
                  <a:ext uri="{0D108BD9-81ED-4DB2-BD59-A6C34878D82A}">
                    <a16:rowId xmlns:a16="http://schemas.microsoft.com/office/drawing/2014/main" val="10012"/>
                  </a:ext>
                </a:extLst>
              </a:tr>
              <a:tr h="255488">
                <a:tc>
                  <a:txBody>
                    <a:bodyPr/>
                    <a:lstStyle/>
                    <a:p>
                      <a:pPr algn="l" fontAlgn="b"/>
                      <a:r>
                        <a:rPr lang="tr-TR" sz="1000" u="none" strike="noStrike">
                          <a:effectLst/>
                          <a:latin typeface="Oswald" panose="02000503000000000000" pitchFamily="2" charset="0"/>
                        </a:rPr>
                        <a:t>IST3141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Parametrik Olmayan İstatistiksel Yöntemler</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IST3002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dirty="0">
                          <a:effectLst/>
                          <a:latin typeface="Oswald" panose="02000503000000000000" pitchFamily="2" charset="0"/>
                        </a:rPr>
                        <a:t>Mesleki </a:t>
                      </a:r>
                      <a:r>
                        <a:rPr lang="tr-TR" sz="900" u="none" strike="noStrike" dirty="0" smtClean="0">
                          <a:effectLst/>
                          <a:latin typeface="Oswald" panose="02000503000000000000" pitchFamily="2" charset="0"/>
                        </a:rPr>
                        <a:t>Staj*</a:t>
                      </a:r>
                      <a:endParaRPr lang="tr-TR" sz="900" b="0" i="0" u="none" strike="noStrike" dirty="0">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SEC0010</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8-1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dirty="0">
                          <a:effectLst/>
                          <a:latin typeface="Oswald" panose="02000503000000000000" pitchFamily="2" charset="0"/>
                        </a:rPr>
                        <a:t>SEC0014</a:t>
                      </a:r>
                      <a:endParaRPr lang="tr-TR" sz="1000" b="0" i="0" u="none" strike="noStrike" dirty="0">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10-1</a:t>
                      </a:r>
                      <a:endParaRPr lang="tr-TR" sz="900" b="0" i="0" u="none" strike="noStrike">
                        <a:solidFill>
                          <a:srgbClr val="555555"/>
                        </a:solidFill>
                        <a:effectLst/>
                        <a:latin typeface="Oswald" panose="02000503000000000000" pitchFamily="2" charset="0"/>
                      </a:endParaRPr>
                    </a:p>
                  </a:txBody>
                  <a:tcPr marL="8972" marR="8972" marT="8972" marB="0" anchor="ctr"/>
                </a:tc>
                <a:extLst>
                  <a:ext uri="{0D108BD9-81ED-4DB2-BD59-A6C34878D82A}">
                    <a16:rowId xmlns:a16="http://schemas.microsoft.com/office/drawing/2014/main" val="10013"/>
                  </a:ext>
                </a:extLst>
              </a:tr>
              <a:tr h="255488">
                <a:tc>
                  <a:txBody>
                    <a:bodyPr/>
                    <a:lstStyle/>
                    <a:p>
                      <a:pPr algn="l" fontAlgn="b"/>
                      <a:r>
                        <a:rPr lang="tr-TR" sz="1000" u="none" strike="noStrike">
                          <a:effectLst/>
                          <a:latin typeface="Oswald" panose="02000503000000000000" pitchFamily="2" charset="0"/>
                        </a:rPr>
                        <a:t>MDB2051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İngilizce Okuma ve Konuşma</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MDB3032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İş Hayatı için İngilizce</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SEC0011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8-2</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SEC0015</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11-1</a:t>
                      </a:r>
                      <a:endParaRPr lang="tr-TR" sz="900" b="0" i="0" u="none" strike="noStrike">
                        <a:solidFill>
                          <a:srgbClr val="555555"/>
                        </a:solidFill>
                        <a:effectLst/>
                        <a:latin typeface="Oswald" panose="02000503000000000000" pitchFamily="2" charset="0"/>
                      </a:endParaRPr>
                    </a:p>
                  </a:txBody>
                  <a:tcPr marL="8972" marR="8972" marT="8972" marB="0" anchor="ctr"/>
                </a:tc>
                <a:extLst>
                  <a:ext uri="{0D108BD9-81ED-4DB2-BD59-A6C34878D82A}">
                    <a16:rowId xmlns:a16="http://schemas.microsoft.com/office/drawing/2014/main" val="10014"/>
                  </a:ext>
                </a:extLst>
              </a:tr>
              <a:tr h="255488">
                <a:tc>
                  <a:txBody>
                    <a:bodyPr/>
                    <a:lstStyle/>
                    <a:p>
                      <a:pPr algn="l" fontAlgn="b"/>
                      <a:r>
                        <a:rPr lang="tr-TR" sz="1000" u="none" strike="noStrike">
                          <a:effectLst/>
                          <a:latin typeface="Oswald" panose="02000503000000000000" pitchFamily="2" charset="0"/>
                        </a:rPr>
                        <a:t>IST3011</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Optimizasyon</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SEC0006</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5-1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SEC0012</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9-1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SEC0016</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11-2</a:t>
                      </a:r>
                      <a:endParaRPr lang="tr-TR" sz="900" b="0" i="0" u="none" strike="noStrike">
                        <a:solidFill>
                          <a:srgbClr val="555555"/>
                        </a:solidFill>
                        <a:effectLst/>
                        <a:latin typeface="Oswald" panose="02000503000000000000" pitchFamily="2" charset="0"/>
                      </a:endParaRPr>
                    </a:p>
                  </a:txBody>
                  <a:tcPr marL="8972" marR="8972" marT="8972" marB="0" anchor="ctr"/>
                </a:tc>
                <a:extLst>
                  <a:ext uri="{0D108BD9-81ED-4DB2-BD59-A6C34878D82A}">
                    <a16:rowId xmlns:a16="http://schemas.microsoft.com/office/drawing/2014/main" val="10015"/>
                  </a:ext>
                </a:extLst>
              </a:tr>
              <a:tr h="255488">
                <a:tc>
                  <a:txBody>
                    <a:bodyPr/>
                    <a:lstStyle/>
                    <a:p>
                      <a:pPr algn="l" fontAlgn="b"/>
                      <a:r>
                        <a:rPr lang="tr-TR" sz="1000" u="none" strike="noStrike">
                          <a:effectLst/>
                          <a:latin typeface="Oswald" panose="02000503000000000000" pitchFamily="2" charset="0"/>
                        </a:rPr>
                        <a:t>SEC0003</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3-1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SEC0007</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6-1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SEC0013</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9-2</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SEC0017</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Sosyal Seçmeli 1-2</a:t>
                      </a:r>
                      <a:endParaRPr lang="tr-TR" sz="900" b="0" i="0" u="none" strike="noStrike">
                        <a:solidFill>
                          <a:srgbClr val="555555"/>
                        </a:solidFill>
                        <a:effectLst/>
                        <a:latin typeface="Oswald" panose="02000503000000000000" pitchFamily="2" charset="0"/>
                      </a:endParaRPr>
                    </a:p>
                  </a:txBody>
                  <a:tcPr marL="8972" marR="8972" marT="8972" marB="0" anchor="ctr"/>
                </a:tc>
                <a:extLst>
                  <a:ext uri="{0D108BD9-81ED-4DB2-BD59-A6C34878D82A}">
                    <a16:rowId xmlns:a16="http://schemas.microsoft.com/office/drawing/2014/main" val="10016"/>
                  </a:ext>
                </a:extLst>
              </a:tr>
              <a:tr h="255488">
                <a:tc>
                  <a:txBody>
                    <a:bodyPr/>
                    <a:lstStyle/>
                    <a:p>
                      <a:pPr algn="l" fontAlgn="b"/>
                      <a:r>
                        <a:rPr lang="tr-TR" sz="1000" u="none" strike="noStrike">
                          <a:effectLst/>
                          <a:latin typeface="Oswald" panose="02000503000000000000" pitchFamily="2" charset="0"/>
                        </a:rPr>
                        <a:t>SEC0004</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4-1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SEC0008</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7-1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b"/>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b"/>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b"/>
                      <a:endParaRPr lang="tr-TR" sz="1000" b="0" i="0" u="none" strike="noStrike">
                        <a:solidFill>
                          <a:srgbClr val="000000"/>
                        </a:solidFill>
                        <a:effectLst/>
                        <a:latin typeface="Oswald" panose="02000503000000000000" pitchFamily="2" charset="0"/>
                      </a:endParaRPr>
                    </a:p>
                  </a:txBody>
                  <a:tcPr marL="8972" marR="8972" marT="8972" marB="0" anchor="ctr"/>
                </a:tc>
                <a:extLst>
                  <a:ext uri="{0D108BD9-81ED-4DB2-BD59-A6C34878D82A}">
                    <a16:rowId xmlns:a16="http://schemas.microsoft.com/office/drawing/2014/main" val="10017"/>
                  </a:ext>
                </a:extLst>
              </a:tr>
              <a:tr h="255488">
                <a:tc>
                  <a:txBody>
                    <a:bodyPr/>
                    <a:lstStyle/>
                    <a:p>
                      <a:pPr algn="l" fontAlgn="b"/>
                      <a:r>
                        <a:rPr lang="tr-TR" sz="1000" u="none" strike="noStrike">
                          <a:effectLst/>
                          <a:latin typeface="Oswald" panose="02000503000000000000" pitchFamily="2" charset="0"/>
                        </a:rPr>
                        <a:t>SEC0005</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Sosyal Seçmeli 1-1</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r>
                        <a:rPr lang="tr-TR" sz="1000" u="none" strike="noStrike">
                          <a:effectLst/>
                          <a:latin typeface="Oswald" panose="02000503000000000000" pitchFamily="2" charset="0"/>
                        </a:rPr>
                        <a:t>SEC0009</a:t>
                      </a:r>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ctr"/>
                      <a:r>
                        <a:rPr lang="tr-TR" sz="900" u="none" strike="noStrike">
                          <a:effectLst/>
                          <a:latin typeface="Oswald" panose="02000503000000000000" pitchFamily="2" charset="0"/>
                        </a:rPr>
                        <a:t>Mesleki Seçmeli 7-2</a:t>
                      </a:r>
                      <a:endParaRPr lang="tr-TR" sz="900" b="0" i="0" u="none" strike="noStrike">
                        <a:solidFill>
                          <a:srgbClr val="555555"/>
                        </a:solidFill>
                        <a:effectLst/>
                        <a:latin typeface="Oswald" panose="02000503000000000000" pitchFamily="2" charset="0"/>
                      </a:endParaRPr>
                    </a:p>
                  </a:txBody>
                  <a:tcPr marL="8972" marR="8972" marT="8972" marB="0" anchor="ctr"/>
                </a:tc>
                <a:tc>
                  <a:txBody>
                    <a:bodyPr/>
                    <a:lstStyle/>
                    <a:p>
                      <a:pPr algn="l" fontAlgn="b"/>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b"/>
                      <a:endParaRPr lang="tr-TR" sz="1000" b="0" i="0" u="none" strike="noStrike" dirty="0">
                        <a:solidFill>
                          <a:srgbClr val="000000"/>
                        </a:solidFill>
                        <a:effectLst/>
                        <a:latin typeface="Oswald" panose="02000503000000000000" pitchFamily="2" charset="0"/>
                      </a:endParaRPr>
                    </a:p>
                  </a:txBody>
                  <a:tcPr marL="8972" marR="8972" marT="8972" marB="0" anchor="ctr"/>
                </a:tc>
                <a:tc>
                  <a:txBody>
                    <a:bodyPr/>
                    <a:lstStyle/>
                    <a:p>
                      <a:pPr algn="l" fontAlgn="b"/>
                      <a:endParaRPr lang="tr-TR" sz="1000" b="0" i="0" u="none" strike="noStrike">
                        <a:solidFill>
                          <a:srgbClr val="000000"/>
                        </a:solidFill>
                        <a:effectLst/>
                        <a:latin typeface="Oswald" panose="02000503000000000000" pitchFamily="2" charset="0"/>
                      </a:endParaRPr>
                    </a:p>
                  </a:txBody>
                  <a:tcPr marL="8972" marR="8972" marT="8972" marB="0" anchor="ctr"/>
                </a:tc>
                <a:tc>
                  <a:txBody>
                    <a:bodyPr/>
                    <a:lstStyle/>
                    <a:p>
                      <a:pPr algn="l" fontAlgn="b"/>
                      <a:endParaRPr lang="tr-TR" sz="1000" b="0" i="0" u="none" strike="noStrike" dirty="0">
                        <a:solidFill>
                          <a:srgbClr val="000000"/>
                        </a:solidFill>
                        <a:effectLst/>
                        <a:latin typeface="Oswald" panose="02000503000000000000" pitchFamily="2" charset="0"/>
                      </a:endParaRPr>
                    </a:p>
                  </a:txBody>
                  <a:tcPr marL="8972" marR="8972" marT="8972" marB="0" anchor="ctr"/>
                </a:tc>
                <a:extLst>
                  <a:ext uri="{0D108BD9-81ED-4DB2-BD59-A6C34878D82A}">
                    <a16:rowId xmlns:a16="http://schemas.microsoft.com/office/drawing/2014/main" val="10018"/>
                  </a:ext>
                </a:extLst>
              </a:tr>
            </a:tbl>
          </a:graphicData>
        </a:graphic>
      </p:graphicFrame>
      <p:sp>
        <p:nvSpPr>
          <p:cNvPr id="2" name="TextBox 1"/>
          <p:cNvSpPr txBox="1"/>
          <p:nvPr/>
        </p:nvSpPr>
        <p:spPr>
          <a:xfrm>
            <a:off x="2873997" y="6287706"/>
            <a:ext cx="6191794" cy="369332"/>
          </a:xfrm>
          <a:prstGeom prst="rect">
            <a:avLst/>
          </a:prstGeom>
          <a:noFill/>
        </p:spPr>
        <p:txBody>
          <a:bodyPr wrap="square" rtlCol="0">
            <a:spAutoFit/>
          </a:bodyPr>
          <a:lstStyle/>
          <a:p>
            <a:pPr algn="ctr"/>
            <a:r>
              <a:rPr lang="tr-TR" dirty="0" smtClean="0">
                <a:solidFill>
                  <a:schemeClr val="bg1"/>
                </a:solidFill>
              </a:rPr>
              <a:t>* Bir zorunlu staj</a:t>
            </a:r>
            <a:endParaRPr lang="tr-TR" dirty="0">
              <a:solidFill>
                <a:schemeClr val="bg1"/>
              </a:solidFill>
            </a:endParaRPr>
          </a:p>
        </p:txBody>
      </p:sp>
    </p:spTree>
    <p:extLst>
      <p:ext uri="{BB962C8B-B14F-4D97-AF65-F5344CB8AC3E}">
        <p14:creationId xmlns:p14="http://schemas.microsoft.com/office/powerpoint/2010/main" val="1927674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Müfredat</a:t>
            </a:r>
            <a:endParaRPr lang="tr-TR" sz="4800" dirty="0">
              <a:solidFill>
                <a:schemeClr val="bg1"/>
              </a:solidFill>
              <a:latin typeface="Oswald" panose="02000503000000000000"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53" y="1452823"/>
            <a:ext cx="5397658" cy="4127369"/>
          </a:xfrm>
          <a:prstGeom prst="rect">
            <a:avLst/>
          </a:prstGeom>
        </p:spPr>
      </p:pic>
      <p:sp>
        <p:nvSpPr>
          <p:cNvPr id="2" name="TextBox 1"/>
          <p:cNvSpPr txBox="1"/>
          <p:nvPr/>
        </p:nvSpPr>
        <p:spPr>
          <a:xfrm>
            <a:off x="5924282" y="2177680"/>
            <a:ext cx="5808370" cy="2677656"/>
          </a:xfrm>
          <a:prstGeom prst="rect">
            <a:avLst/>
          </a:prstGeom>
          <a:noFill/>
        </p:spPr>
        <p:txBody>
          <a:bodyPr wrap="square" rtlCol="0">
            <a:spAutoFit/>
          </a:bodyPr>
          <a:lstStyle/>
          <a:p>
            <a:pPr>
              <a:lnSpc>
                <a:spcPct val="150000"/>
              </a:lnSpc>
            </a:pPr>
            <a:r>
              <a:rPr lang="tr-TR" sz="2800" dirty="0" smtClean="0">
                <a:solidFill>
                  <a:schemeClr val="bg1"/>
                </a:solidFill>
                <a:latin typeface="Oswald" panose="02000503000000000000" pitchFamily="2" charset="0"/>
              </a:rPr>
              <a:t>Dersler hakkında detaylı bilgi edinmek için http://www.bologna.yildiz.edu.tr/ web sitesinden İstatistik bölümü bölümüne ulaşmanız gerekmektedir.</a:t>
            </a:r>
            <a:endParaRPr lang="tr-TR" sz="2800" dirty="0">
              <a:solidFill>
                <a:schemeClr val="bg1"/>
              </a:solidFill>
              <a:latin typeface="Oswald" panose="02000503000000000000" pitchFamily="2" charset="0"/>
            </a:endParaRPr>
          </a:p>
        </p:txBody>
      </p:sp>
    </p:spTree>
    <p:extLst>
      <p:ext uri="{BB962C8B-B14F-4D97-AF65-F5344CB8AC3E}">
        <p14:creationId xmlns:p14="http://schemas.microsoft.com/office/powerpoint/2010/main" val="1779898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Sınavlar</a:t>
            </a:r>
            <a:endParaRPr lang="tr-TR" sz="4800" dirty="0">
              <a:solidFill>
                <a:schemeClr val="bg1"/>
              </a:solidFill>
              <a:latin typeface="Oswald" panose="02000503000000000000" pitchFamily="2" charset="0"/>
            </a:endParaRPr>
          </a:p>
        </p:txBody>
      </p:sp>
      <p:sp>
        <p:nvSpPr>
          <p:cNvPr id="2" name="TextBox 1"/>
          <p:cNvSpPr txBox="1"/>
          <p:nvPr/>
        </p:nvSpPr>
        <p:spPr>
          <a:xfrm>
            <a:off x="841810" y="2551753"/>
            <a:ext cx="10568870" cy="3785652"/>
          </a:xfrm>
          <a:prstGeom prst="rect">
            <a:avLst/>
          </a:prstGeom>
          <a:noFill/>
        </p:spPr>
        <p:txBody>
          <a:bodyPr wrap="square" rtlCol="0">
            <a:spAutoFit/>
          </a:bodyPr>
          <a:lstStyle/>
          <a:p>
            <a:pPr marL="342900" indent="-342900" algn="just">
              <a:lnSpc>
                <a:spcPct val="150000"/>
              </a:lnSpc>
              <a:buAutoNum type="alphaLcParenR"/>
            </a:pPr>
            <a:r>
              <a:rPr lang="tr-TR" sz="2000" dirty="0" smtClean="0">
                <a:solidFill>
                  <a:schemeClr val="bg1"/>
                </a:solidFill>
                <a:latin typeface="Oswald" panose="02000503000000000000" pitchFamily="2" charset="0"/>
              </a:rPr>
              <a:t>Öğrenciler</a:t>
            </a:r>
            <a:r>
              <a:rPr lang="tr-TR" sz="2000" dirty="0">
                <a:solidFill>
                  <a:schemeClr val="bg1"/>
                </a:solidFill>
                <a:latin typeface="Oswald" panose="02000503000000000000" pitchFamily="2" charset="0"/>
              </a:rPr>
              <a:t>, sınav programı ilan edildikten (bölüm web sayfası ve/veya bölüm panoları) sonra derslerin hangi gün, saat ve sınıfta olacağının takibinden kendileri sorumludur. </a:t>
            </a:r>
            <a:endParaRPr lang="tr-TR" sz="2000" dirty="0" smtClean="0">
              <a:solidFill>
                <a:schemeClr val="bg1"/>
              </a:solidFill>
              <a:latin typeface="Oswald" panose="02000503000000000000" pitchFamily="2" charset="0"/>
            </a:endParaRPr>
          </a:p>
          <a:p>
            <a:pPr marL="342900" indent="-342900" algn="just">
              <a:lnSpc>
                <a:spcPct val="150000"/>
              </a:lnSpc>
              <a:buAutoNum type="alphaLcParenR"/>
            </a:pPr>
            <a:r>
              <a:rPr lang="tr-TR" sz="2000" dirty="0" smtClean="0">
                <a:solidFill>
                  <a:schemeClr val="bg1"/>
                </a:solidFill>
                <a:latin typeface="Oswald" panose="02000503000000000000" pitchFamily="2" charset="0"/>
              </a:rPr>
              <a:t>Öğrenci kimliği yanında olmayan öğrenciler sınava alınamaz</a:t>
            </a:r>
            <a:r>
              <a:rPr lang="tr-TR" sz="2000" dirty="0">
                <a:solidFill>
                  <a:schemeClr val="bg1"/>
                </a:solidFill>
                <a:latin typeface="Oswald" panose="02000503000000000000" pitchFamily="2" charset="0"/>
              </a:rPr>
              <a:t>. Öğrenciler öğrenci kimlik belgelerini ve kimlik tespiti için T.C. kimlik kartı, nüfus cüzdanı, pasaport, ehliyet, vb. belgelerini sınav başlamadan önce oturdukları sıranın üzerine koymalı ve kimlik belgeleri sınav süresince gözetmenin görebileceği bir yerde durmalıdır. </a:t>
            </a:r>
            <a:endParaRPr lang="tr-TR" sz="2000" dirty="0" smtClean="0">
              <a:solidFill>
                <a:schemeClr val="bg1"/>
              </a:solidFill>
              <a:latin typeface="Oswald" panose="02000503000000000000" pitchFamily="2" charset="0"/>
            </a:endParaRPr>
          </a:p>
          <a:p>
            <a:pPr marL="342900" indent="-342900" algn="just">
              <a:lnSpc>
                <a:spcPct val="150000"/>
              </a:lnSpc>
              <a:buFont typeface="+mj-lt"/>
              <a:buAutoNum type="alphaLcParenR"/>
            </a:pPr>
            <a:r>
              <a:rPr lang="tr-TR" sz="2000" dirty="0" smtClean="0">
                <a:solidFill>
                  <a:schemeClr val="bg1"/>
                </a:solidFill>
                <a:latin typeface="Oswald" panose="02000503000000000000" pitchFamily="2" charset="0"/>
              </a:rPr>
              <a:t>Sınavın </a:t>
            </a:r>
            <a:r>
              <a:rPr lang="tr-TR" sz="2000" dirty="0">
                <a:solidFill>
                  <a:schemeClr val="bg1"/>
                </a:solidFill>
                <a:latin typeface="Oswald" panose="02000503000000000000" pitchFamily="2" charset="0"/>
              </a:rPr>
              <a:t>başlamasını takip eden ilk 20 dakika içinde salona gelen öğrenciler sınava alınır. Bu öğrencilere ek </a:t>
            </a:r>
            <a:r>
              <a:rPr lang="tr-TR" sz="2000" dirty="0" smtClean="0">
                <a:solidFill>
                  <a:schemeClr val="bg1"/>
                </a:solidFill>
                <a:latin typeface="Oswald" panose="02000503000000000000" pitchFamily="2" charset="0"/>
              </a:rPr>
              <a:t>süre verilmez</a:t>
            </a:r>
            <a:r>
              <a:rPr lang="tr-TR" sz="2000" dirty="0">
                <a:solidFill>
                  <a:schemeClr val="bg1"/>
                </a:solidFill>
                <a:latin typeface="Oswald" panose="02000503000000000000" pitchFamily="2" charset="0"/>
              </a:rPr>
              <a:t>. Sınav salonuna 20 dakikadan daha geç gelen öğrenciler sınava alınmaz. </a:t>
            </a:r>
          </a:p>
        </p:txBody>
      </p:sp>
      <p:pic>
        <p:nvPicPr>
          <p:cNvPr id="3" name="Picture 2"/>
          <p:cNvPicPr>
            <a:picLocks noChangeAspect="1"/>
          </p:cNvPicPr>
          <p:nvPr/>
        </p:nvPicPr>
        <p:blipFill>
          <a:blip r:embed="rId3"/>
          <a:stretch>
            <a:fillRect/>
          </a:stretch>
        </p:blipFill>
        <p:spPr>
          <a:xfrm>
            <a:off x="841810" y="692290"/>
            <a:ext cx="3084802" cy="1859463"/>
          </a:xfrm>
          <a:prstGeom prst="rect">
            <a:avLst/>
          </a:prstGeom>
        </p:spPr>
      </p:pic>
      <p:pic>
        <p:nvPicPr>
          <p:cNvPr id="4" name="Picture 3"/>
          <p:cNvPicPr>
            <a:picLocks noChangeAspect="1"/>
          </p:cNvPicPr>
          <p:nvPr/>
        </p:nvPicPr>
        <p:blipFill>
          <a:blip r:embed="rId4"/>
          <a:stretch>
            <a:fillRect/>
          </a:stretch>
        </p:blipFill>
        <p:spPr>
          <a:xfrm>
            <a:off x="8281554" y="692289"/>
            <a:ext cx="2967037" cy="1859463"/>
          </a:xfrm>
          <a:prstGeom prst="rect">
            <a:avLst/>
          </a:prstGeom>
        </p:spPr>
      </p:pic>
    </p:spTree>
    <p:extLst>
      <p:ext uri="{BB962C8B-B14F-4D97-AF65-F5344CB8AC3E}">
        <p14:creationId xmlns:p14="http://schemas.microsoft.com/office/powerpoint/2010/main" val="1577913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8532" y="0"/>
            <a:ext cx="4848874" cy="6858000"/>
          </a:xfrm>
          <a:prstGeom prst="rect">
            <a:avLst/>
          </a:prstGeom>
        </p:spPr>
      </p:pic>
    </p:spTree>
    <p:extLst>
      <p:ext uri="{BB962C8B-B14F-4D97-AF65-F5344CB8AC3E}">
        <p14:creationId xmlns:p14="http://schemas.microsoft.com/office/powerpoint/2010/main" val="1104808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Çift Ana Dal Programı</a:t>
            </a:r>
            <a:endParaRPr lang="tr-TR" sz="4800" dirty="0">
              <a:solidFill>
                <a:schemeClr val="bg1"/>
              </a:solidFill>
              <a:latin typeface="Oswald" panose="02000503000000000000" pitchFamily="2" charset="0"/>
            </a:endParaRPr>
          </a:p>
        </p:txBody>
      </p:sp>
      <p:sp>
        <p:nvSpPr>
          <p:cNvPr id="2" name="TextBox 1"/>
          <p:cNvSpPr txBox="1"/>
          <p:nvPr/>
        </p:nvSpPr>
        <p:spPr>
          <a:xfrm>
            <a:off x="652262" y="788267"/>
            <a:ext cx="11110704" cy="1015663"/>
          </a:xfrm>
          <a:prstGeom prst="rect">
            <a:avLst/>
          </a:prstGeom>
          <a:noFill/>
        </p:spPr>
        <p:txBody>
          <a:bodyPr wrap="square" rtlCol="0">
            <a:spAutoFit/>
          </a:bodyPr>
          <a:lstStyle/>
          <a:p>
            <a:pPr algn="just">
              <a:lnSpc>
                <a:spcPct val="150000"/>
              </a:lnSpc>
            </a:pPr>
            <a:r>
              <a:rPr lang="tr-TR" sz="2000" dirty="0" smtClean="0">
                <a:solidFill>
                  <a:schemeClr val="bg1"/>
                </a:solidFill>
                <a:latin typeface="Oswald" panose="02000503000000000000" pitchFamily="2" charset="0"/>
              </a:rPr>
              <a:t>Çift Ana Dal Programı için İstatistik Bölümü öğrencilerinden başvuru kabul eden bölümler (En son duyuruya göre):</a:t>
            </a:r>
          </a:p>
          <a:p>
            <a:pPr algn="just">
              <a:lnSpc>
                <a:spcPct val="150000"/>
              </a:lnSpc>
            </a:pPr>
            <a:endParaRPr lang="tr-TR" sz="2000" dirty="0" smtClean="0">
              <a:solidFill>
                <a:schemeClr val="bg1"/>
              </a:solidFill>
              <a:latin typeface="Oswald" panose="02000503000000000000" pitchFamily="2" charset="0"/>
            </a:endParaRPr>
          </a:p>
        </p:txBody>
      </p:sp>
      <p:pic>
        <p:nvPicPr>
          <p:cNvPr id="5" name="Picture 4"/>
          <p:cNvPicPr>
            <a:picLocks noChangeAspect="1"/>
          </p:cNvPicPr>
          <p:nvPr/>
        </p:nvPicPr>
        <p:blipFill>
          <a:blip r:embed="rId3"/>
          <a:stretch>
            <a:fillRect/>
          </a:stretch>
        </p:blipFill>
        <p:spPr>
          <a:xfrm>
            <a:off x="2823925" y="1296098"/>
            <a:ext cx="6767377" cy="4668888"/>
          </a:xfrm>
          <a:prstGeom prst="rect">
            <a:avLst/>
          </a:prstGeom>
        </p:spPr>
      </p:pic>
    </p:spTree>
    <p:extLst>
      <p:ext uri="{BB962C8B-B14F-4D97-AF65-F5344CB8AC3E}">
        <p14:creationId xmlns:p14="http://schemas.microsoft.com/office/powerpoint/2010/main" val="874055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Yan Dal Programı</a:t>
            </a:r>
            <a:endParaRPr lang="tr-TR" sz="4800" dirty="0">
              <a:solidFill>
                <a:schemeClr val="bg1"/>
              </a:solidFill>
              <a:latin typeface="Oswald" panose="02000503000000000000" pitchFamily="2" charset="0"/>
            </a:endParaRPr>
          </a:p>
        </p:txBody>
      </p:sp>
      <p:sp>
        <p:nvSpPr>
          <p:cNvPr id="2" name="TextBox 1"/>
          <p:cNvSpPr txBox="1"/>
          <p:nvPr/>
        </p:nvSpPr>
        <p:spPr>
          <a:xfrm>
            <a:off x="652262" y="1349971"/>
            <a:ext cx="11110704" cy="5170646"/>
          </a:xfrm>
          <a:prstGeom prst="rect">
            <a:avLst/>
          </a:prstGeom>
          <a:noFill/>
        </p:spPr>
        <p:txBody>
          <a:bodyPr wrap="square" rtlCol="0">
            <a:spAutoFit/>
          </a:bodyPr>
          <a:lstStyle/>
          <a:p>
            <a:pPr algn="just">
              <a:lnSpc>
                <a:spcPct val="150000"/>
              </a:lnSpc>
            </a:pPr>
            <a:r>
              <a:rPr lang="tr-TR" sz="2000" dirty="0" smtClean="0">
                <a:solidFill>
                  <a:schemeClr val="bg1"/>
                </a:solidFill>
                <a:latin typeface="Oswald" panose="02000503000000000000" pitchFamily="2" charset="0"/>
              </a:rPr>
              <a:t>Yan Dal Programı için İstatistik Bölümü öğrencilerinden başvuru kabul eden bölümler (En son duyuruya göre):</a:t>
            </a:r>
          </a:p>
          <a:p>
            <a:pPr algn="just">
              <a:lnSpc>
                <a:spcPct val="150000"/>
              </a:lnSpc>
            </a:pPr>
            <a:endParaRPr lang="tr-TR" sz="2000" dirty="0" smtClean="0">
              <a:solidFill>
                <a:schemeClr val="bg1"/>
              </a:solidFill>
              <a:latin typeface="Oswald" panose="02000503000000000000" pitchFamily="2" charset="0"/>
            </a:endParaRPr>
          </a:p>
          <a:p>
            <a:pPr algn="just">
              <a:lnSpc>
                <a:spcPct val="150000"/>
              </a:lnSpc>
            </a:pPr>
            <a:r>
              <a:rPr lang="tr-TR" sz="2000" dirty="0">
                <a:solidFill>
                  <a:schemeClr val="bg1"/>
                </a:solidFill>
                <a:latin typeface="Oswald" panose="02000503000000000000" pitchFamily="2" charset="0"/>
              </a:rPr>
              <a:t>Gemi Makineleri İşletme </a:t>
            </a:r>
            <a:r>
              <a:rPr lang="tr-TR" sz="2000" dirty="0" smtClean="0">
                <a:solidFill>
                  <a:schemeClr val="bg1"/>
                </a:solidFill>
                <a:latin typeface="Oswald" panose="02000503000000000000" pitchFamily="2" charset="0"/>
              </a:rPr>
              <a:t>Mühendisliği hariç YTÜ’deki tüm bölümler.</a:t>
            </a:r>
          </a:p>
          <a:p>
            <a:pPr algn="just">
              <a:lnSpc>
                <a:spcPct val="150000"/>
              </a:lnSpc>
            </a:pPr>
            <a:endParaRPr lang="tr-TR" sz="2000" dirty="0">
              <a:solidFill>
                <a:schemeClr val="bg1"/>
              </a:solidFill>
              <a:latin typeface="Oswald" panose="02000503000000000000" pitchFamily="2" charset="0"/>
            </a:endParaRPr>
          </a:p>
          <a:p>
            <a:pPr algn="just">
              <a:lnSpc>
                <a:spcPct val="150000"/>
              </a:lnSpc>
            </a:pPr>
            <a:r>
              <a:rPr lang="tr-TR" sz="2000" dirty="0" smtClean="0">
                <a:solidFill>
                  <a:schemeClr val="bg1"/>
                </a:solidFill>
                <a:latin typeface="Oswald" panose="02000503000000000000" pitchFamily="2" charset="0"/>
              </a:rPr>
              <a:t>Ayrıca; en son duyuruya göre İstatistik Bölümü yatay geçiş için kurum içi toplamda 4, kurumlar arası toplamda 6 kişilik kontenjan açmıştır.</a:t>
            </a:r>
          </a:p>
          <a:p>
            <a:pPr algn="just">
              <a:lnSpc>
                <a:spcPct val="150000"/>
              </a:lnSpc>
            </a:pPr>
            <a:endParaRPr lang="tr-TR" sz="2000" dirty="0">
              <a:solidFill>
                <a:schemeClr val="bg1"/>
              </a:solidFill>
              <a:latin typeface="Oswald" panose="02000503000000000000" pitchFamily="2" charset="0"/>
            </a:endParaRPr>
          </a:p>
          <a:p>
            <a:pPr algn="just">
              <a:lnSpc>
                <a:spcPct val="150000"/>
              </a:lnSpc>
            </a:pPr>
            <a:endParaRPr lang="tr-TR" sz="2000" dirty="0" smtClean="0">
              <a:solidFill>
                <a:schemeClr val="bg1"/>
              </a:solidFill>
              <a:latin typeface="Oswald" panose="02000503000000000000" pitchFamily="2" charset="0"/>
            </a:endParaRPr>
          </a:p>
          <a:p>
            <a:pPr algn="just">
              <a:lnSpc>
                <a:spcPct val="150000"/>
              </a:lnSpc>
            </a:pPr>
            <a:r>
              <a:rPr lang="tr-TR" sz="2000" dirty="0" smtClean="0">
                <a:solidFill>
                  <a:schemeClr val="bg1"/>
                </a:solidFill>
                <a:latin typeface="Oswald" panose="02000503000000000000" pitchFamily="2" charset="0"/>
              </a:rPr>
              <a:t>Detaylar için: </a:t>
            </a:r>
          </a:p>
          <a:p>
            <a:pPr algn="just">
              <a:lnSpc>
                <a:spcPct val="150000"/>
              </a:lnSpc>
            </a:pPr>
            <a:r>
              <a:rPr lang="tr-TR" sz="2000" dirty="0">
                <a:solidFill>
                  <a:schemeClr val="bg1"/>
                </a:solidFill>
                <a:latin typeface="Oswald" panose="02000503000000000000" pitchFamily="2" charset="0"/>
              </a:rPr>
              <a:t>https://</a:t>
            </a:r>
            <a:r>
              <a:rPr lang="tr-TR" sz="2000" dirty="0" smtClean="0">
                <a:solidFill>
                  <a:schemeClr val="bg1"/>
                </a:solidFill>
                <a:latin typeface="Oswald" panose="02000503000000000000" pitchFamily="2" charset="0"/>
              </a:rPr>
              <a:t>ogi.yildiz.edu.tr/ogi/7/YT%c3%9c-Lisans-D%c3%bczeyindeki-Programlar-Aras%c4%b1nda-Ge%c3%a7i%c5%9f/34</a:t>
            </a:r>
            <a:endParaRPr lang="tr-TR" sz="2000" dirty="0">
              <a:solidFill>
                <a:schemeClr val="bg1"/>
              </a:solidFill>
              <a:latin typeface="Oswald" panose="02000503000000000000" pitchFamily="2" charset="0"/>
            </a:endParaRPr>
          </a:p>
        </p:txBody>
      </p:sp>
    </p:spTree>
    <p:extLst>
      <p:ext uri="{BB962C8B-B14F-4D97-AF65-F5344CB8AC3E}">
        <p14:creationId xmlns:p14="http://schemas.microsoft.com/office/powerpoint/2010/main" val="580158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1569660"/>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Yükseköğretim Kurumları Öğrenci Disiplin Yönetmeliği</a:t>
            </a:r>
            <a:endParaRPr lang="tr-TR" sz="4800" dirty="0">
              <a:solidFill>
                <a:schemeClr val="bg1"/>
              </a:solidFill>
              <a:latin typeface="Oswald" panose="02000503000000000000" pitchFamily="2" charset="0"/>
            </a:endParaRPr>
          </a:p>
        </p:txBody>
      </p:sp>
      <p:sp>
        <p:nvSpPr>
          <p:cNvPr id="2" name="TextBox 1"/>
          <p:cNvSpPr txBox="1"/>
          <p:nvPr/>
        </p:nvSpPr>
        <p:spPr>
          <a:xfrm>
            <a:off x="2153988" y="5397398"/>
            <a:ext cx="8107251" cy="738664"/>
          </a:xfrm>
          <a:prstGeom prst="rect">
            <a:avLst/>
          </a:prstGeom>
          <a:noFill/>
        </p:spPr>
        <p:txBody>
          <a:bodyPr wrap="square" rtlCol="0">
            <a:spAutoFit/>
          </a:bodyPr>
          <a:lstStyle/>
          <a:p>
            <a:pPr>
              <a:lnSpc>
                <a:spcPct val="150000"/>
              </a:lnSpc>
            </a:pPr>
            <a:r>
              <a:rPr lang="tr-TR" sz="2800" dirty="0" smtClean="0">
                <a:solidFill>
                  <a:schemeClr val="bg1"/>
                </a:solidFill>
                <a:latin typeface="Oswald" panose="02000503000000000000" pitchFamily="2" charset="0"/>
              </a:rPr>
              <a:t>http://www.ce.yildiz.edu.tr/images/files/disiplin.pdf</a:t>
            </a:r>
            <a:endParaRPr lang="tr-TR" sz="2800" dirty="0">
              <a:solidFill>
                <a:schemeClr val="bg1"/>
              </a:solidFill>
              <a:latin typeface="Oswald" panose="02000503000000000000" pitchFamily="2" charset="0"/>
            </a:endParaRPr>
          </a:p>
        </p:txBody>
      </p:sp>
      <p:sp>
        <p:nvSpPr>
          <p:cNvPr id="5" name="TextBox 4"/>
          <p:cNvSpPr txBox="1"/>
          <p:nvPr/>
        </p:nvSpPr>
        <p:spPr>
          <a:xfrm>
            <a:off x="3303429" y="2320644"/>
            <a:ext cx="8107251" cy="2031325"/>
          </a:xfrm>
          <a:prstGeom prst="rect">
            <a:avLst/>
          </a:prstGeom>
          <a:noFill/>
        </p:spPr>
        <p:txBody>
          <a:bodyPr wrap="square" rtlCol="0">
            <a:spAutoFit/>
          </a:bodyPr>
          <a:lstStyle/>
          <a:p>
            <a:pPr>
              <a:lnSpc>
                <a:spcPct val="150000"/>
              </a:lnSpc>
            </a:pPr>
            <a:r>
              <a:rPr lang="tr-TR" sz="2800" dirty="0" smtClean="0">
                <a:solidFill>
                  <a:schemeClr val="bg1"/>
                </a:solidFill>
                <a:latin typeface="Oswald" panose="02000503000000000000" pitchFamily="2" charset="0"/>
              </a:rPr>
              <a:t>Aşağıdaki linke tıklayarak ilgili yönetmeliğe ulaşılabilir. Bütün öğrencilerin disiplin yönetmeliğini mutlaka okuması önerilmektedir.</a:t>
            </a:r>
            <a:endParaRPr lang="tr-TR" sz="2800" dirty="0">
              <a:solidFill>
                <a:schemeClr val="bg1"/>
              </a:solidFill>
              <a:latin typeface="Oswald" panose="02000503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2" y="2442447"/>
            <a:ext cx="3232877" cy="1787717"/>
          </a:xfrm>
          <a:prstGeom prst="rect">
            <a:avLst/>
          </a:prstGeom>
        </p:spPr>
      </p:pic>
    </p:spTree>
    <p:extLst>
      <p:ext uri="{BB962C8B-B14F-4D97-AF65-F5344CB8AC3E}">
        <p14:creationId xmlns:p14="http://schemas.microsoft.com/office/powerpoint/2010/main" val="1363727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3206839" y="200506"/>
            <a:ext cx="5112914"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Kütüphane</a:t>
            </a:r>
            <a:endParaRPr lang="tr-TR" sz="4800" dirty="0">
              <a:solidFill>
                <a:schemeClr val="bg1"/>
              </a:solidFill>
              <a:latin typeface="Oswald" panose="02000503000000000000" pitchFamily="2" charset="0"/>
            </a:endParaRPr>
          </a:p>
        </p:txBody>
      </p:sp>
      <p:pic>
        <p:nvPicPr>
          <p:cNvPr id="3" name="Picture 2"/>
          <p:cNvPicPr>
            <a:picLocks noChangeAspect="1"/>
          </p:cNvPicPr>
          <p:nvPr/>
        </p:nvPicPr>
        <p:blipFill>
          <a:blip r:embed="rId3"/>
          <a:stretch>
            <a:fillRect/>
          </a:stretch>
        </p:blipFill>
        <p:spPr>
          <a:xfrm>
            <a:off x="1721745" y="1325786"/>
            <a:ext cx="8546742" cy="5046999"/>
          </a:xfrm>
          <a:prstGeom prst="rect">
            <a:avLst/>
          </a:prstGeom>
        </p:spPr>
      </p:pic>
    </p:spTree>
    <p:extLst>
      <p:ext uri="{BB962C8B-B14F-4D97-AF65-F5344CB8AC3E}">
        <p14:creationId xmlns:p14="http://schemas.microsoft.com/office/powerpoint/2010/main" val="1249435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822134664"/>
              </p:ext>
            </p:extLst>
          </p:nvPr>
        </p:nvGraphicFramePr>
        <p:xfrm>
          <a:off x="1429556" y="489398"/>
          <a:ext cx="9272788" cy="6130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7582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63349" y="185601"/>
            <a:ext cx="8974319" cy="5650800"/>
          </a:xfrm>
          <a:prstGeom prst="rect">
            <a:avLst/>
          </a:prstGeom>
        </p:spPr>
      </p:pic>
      <p:sp>
        <p:nvSpPr>
          <p:cNvPr id="8" name="TextBox 7"/>
          <p:cNvSpPr txBox="1"/>
          <p:nvPr/>
        </p:nvSpPr>
        <p:spPr>
          <a:xfrm>
            <a:off x="2952206" y="6165669"/>
            <a:ext cx="5982789" cy="369332"/>
          </a:xfrm>
          <a:prstGeom prst="rect">
            <a:avLst/>
          </a:prstGeom>
          <a:noFill/>
        </p:spPr>
        <p:txBody>
          <a:bodyPr wrap="square" rtlCol="0">
            <a:spAutoFit/>
          </a:bodyPr>
          <a:lstStyle/>
          <a:p>
            <a:pPr algn="ctr"/>
            <a:r>
              <a:rPr lang="tr-TR" dirty="0">
                <a:solidFill>
                  <a:schemeClr val="bg1"/>
                </a:solidFill>
              </a:rPr>
              <a:t>https://yildiz.edu.tr/en/node/42</a:t>
            </a:r>
          </a:p>
        </p:txBody>
      </p:sp>
    </p:spTree>
    <p:extLst>
      <p:ext uri="{BB962C8B-B14F-4D97-AF65-F5344CB8AC3E}">
        <p14:creationId xmlns:p14="http://schemas.microsoft.com/office/powerpoint/2010/main" val="3394415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Kampüste Ulaşım</a:t>
            </a:r>
            <a:endParaRPr lang="tr-TR" sz="4800" dirty="0">
              <a:solidFill>
                <a:schemeClr val="bg1"/>
              </a:solidFill>
              <a:latin typeface="Oswald" panose="02000503000000000000" pitchFamily="2" charset="0"/>
            </a:endParaRPr>
          </a:p>
        </p:txBody>
      </p:sp>
      <p:pic>
        <p:nvPicPr>
          <p:cNvPr id="2" name="Picture 1"/>
          <p:cNvPicPr>
            <a:picLocks noChangeAspect="1"/>
          </p:cNvPicPr>
          <p:nvPr/>
        </p:nvPicPr>
        <p:blipFill>
          <a:blip r:embed="rId3"/>
          <a:stretch>
            <a:fillRect/>
          </a:stretch>
        </p:blipFill>
        <p:spPr>
          <a:xfrm>
            <a:off x="184731" y="0"/>
            <a:ext cx="1850113" cy="1169831"/>
          </a:xfrm>
          <a:prstGeom prst="rect">
            <a:avLst/>
          </a:prstGeom>
        </p:spPr>
      </p:pic>
      <p:pic>
        <p:nvPicPr>
          <p:cNvPr id="4" name="Picture 3"/>
          <p:cNvPicPr>
            <a:picLocks noChangeAspect="1"/>
          </p:cNvPicPr>
          <p:nvPr/>
        </p:nvPicPr>
        <p:blipFill>
          <a:blip r:embed="rId4"/>
          <a:stretch>
            <a:fillRect/>
          </a:stretch>
        </p:blipFill>
        <p:spPr>
          <a:xfrm>
            <a:off x="10178754" y="48584"/>
            <a:ext cx="1850113" cy="1121248"/>
          </a:xfrm>
          <a:prstGeom prst="rect">
            <a:avLst/>
          </a:prstGeom>
        </p:spPr>
      </p:pic>
      <p:pic>
        <p:nvPicPr>
          <p:cNvPr id="5" name="Picture 4"/>
          <p:cNvPicPr>
            <a:picLocks noChangeAspect="1"/>
          </p:cNvPicPr>
          <p:nvPr/>
        </p:nvPicPr>
        <p:blipFill>
          <a:blip r:embed="rId5"/>
          <a:stretch>
            <a:fillRect/>
          </a:stretch>
        </p:blipFill>
        <p:spPr>
          <a:xfrm>
            <a:off x="620078" y="2419757"/>
            <a:ext cx="10962873" cy="2596379"/>
          </a:xfrm>
          <a:prstGeom prst="rect">
            <a:avLst/>
          </a:prstGeom>
        </p:spPr>
      </p:pic>
    </p:spTree>
    <p:extLst>
      <p:ext uri="{BB962C8B-B14F-4D97-AF65-F5344CB8AC3E}">
        <p14:creationId xmlns:p14="http://schemas.microsoft.com/office/powerpoint/2010/main" val="2167400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Kampüste Ulaşım</a:t>
            </a:r>
            <a:endParaRPr lang="tr-TR" sz="4800" dirty="0">
              <a:solidFill>
                <a:schemeClr val="bg1"/>
              </a:solidFill>
              <a:latin typeface="Oswald" panose="02000503000000000000" pitchFamily="2" charset="0"/>
            </a:endParaRPr>
          </a:p>
        </p:txBody>
      </p:sp>
      <p:pic>
        <p:nvPicPr>
          <p:cNvPr id="2" name="Picture 1"/>
          <p:cNvPicPr>
            <a:picLocks noChangeAspect="1"/>
          </p:cNvPicPr>
          <p:nvPr/>
        </p:nvPicPr>
        <p:blipFill>
          <a:blip r:embed="rId3"/>
          <a:stretch>
            <a:fillRect/>
          </a:stretch>
        </p:blipFill>
        <p:spPr>
          <a:xfrm>
            <a:off x="184731" y="0"/>
            <a:ext cx="1850113" cy="1169831"/>
          </a:xfrm>
          <a:prstGeom prst="rect">
            <a:avLst/>
          </a:prstGeom>
        </p:spPr>
      </p:pic>
      <p:pic>
        <p:nvPicPr>
          <p:cNvPr id="4" name="Picture 3"/>
          <p:cNvPicPr>
            <a:picLocks noChangeAspect="1"/>
          </p:cNvPicPr>
          <p:nvPr/>
        </p:nvPicPr>
        <p:blipFill>
          <a:blip r:embed="rId4"/>
          <a:stretch>
            <a:fillRect/>
          </a:stretch>
        </p:blipFill>
        <p:spPr>
          <a:xfrm>
            <a:off x="10178754" y="48584"/>
            <a:ext cx="1850113" cy="1121248"/>
          </a:xfrm>
          <a:prstGeom prst="rect">
            <a:avLst/>
          </a:prstGeom>
        </p:spPr>
      </p:pic>
      <p:pic>
        <p:nvPicPr>
          <p:cNvPr id="3" name="Picture 2"/>
          <p:cNvPicPr>
            <a:picLocks noChangeAspect="1"/>
          </p:cNvPicPr>
          <p:nvPr/>
        </p:nvPicPr>
        <p:blipFill>
          <a:blip r:embed="rId5"/>
          <a:stretch>
            <a:fillRect/>
          </a:stretch>
        </p:blipFill>
        <p:spPr>
          <a:xfrm>
            <a:off x="184731" y="1821134"/>
            <a:ext cx="11854673" cy="4396786"/>
          </a:xfrm>
          <a:prstGeom prst="rect">
            <a:avLst/>
          </a:prstGeom>
        </p:spPr>
      </p:pic>
    </p:spTree>
    <p:extLst>
      <p:ext uri="{BB962C8B-B14F-4D97-AF65-F5344CB8AC3E}">
        <p14:creationId xmlns:p14="http://schemas.microsoft.com/office/powerpoint/2010/main" val="1958702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Kampüste Ulaşım</a:t>
            </a:r>
            <a:endParaRPr lang="tr-TR" sz="4800" dirty="0">
              <a:solidFill>
                <a:schemeClr val="bg1"/>
              </a:solidFill>
              <a:latin typeface="Oswald" panose="02000503000000000000" pitchFamily="2" charset="0"/>
            </a:endParaRPr>
          </a:p>
        </p:txBody>
      </p:sp>
      <p:pic>
        <p:nvPicPr>
          <p:cNvPr id="2" name="Picture 1"/>
          <p:cNvPicPr>
            <a:picLocks noChangeAspect="1"/>
          </p:cNvPicPr>
          <p:nvPr/>
        </p:nvPicPr>
        <p:blipFill>
          <a:blip r:embed="rId3"/>
          <a:stretch>
            <a:fillRect/>
          </a:stretch>
        </p:blipFill>
        <p:spPr>
          <a:xfrm>
            <a:off x="184731" y="0"/>
            <a:ext cx="1850113" cy="1169831"/>
          </a:xfrm>
          <a:prstGeom prst="rect">
            <a:avLst/>
          </a:prstGeom>
        </p:spPr>
      </p:pic>
      <p:pic>
        <p:nvPicPr>
          <p:cNvPr id="4" name="Picture 3"/>
          <p:cNvPicPr>
            <a:picLocks noChangeAspect="1"/>
          </p:cNvPicPr>
          <p:nvPr/>
        </p:nvPicPr>
        <p:blipFill>
          <a:blip r:embed="rId4"/>
          <a:stretch>
            <a:fillRect/>
          </a:stretch>
        </p:blipFill>
        <p:spPr>
          <a:xfrm>
            <a:off x="10178754" y="48584"/>
            <a:ext cx="1850113" cy="1121248"/>
          </a:xfrm>
          <a:prstGeom prst="rect">
            <a:avLst/>
          </a:prstGeom>
        </p:spPr>
      </p:pic>
      <p:pic>
        <p:nvPicPr>
          <p:cNvPr id="5" name="Picture 4"/>
          <p:cNvPicPr>
            <a:picLocks noChangeAspect="1"/>
          </p:cNvPicPr>
          <p:nvPr/>
        </p:nvPicPr>
        <p:blipFill>
          <a:blip r:embed="rId5"/>
          <a:stretch>
            <a:fillRect/>
          </a:stretch>
        </p:blipFill>
        <p:spPr>
          <a:xfrm>
            <a:off x="184731" y="2585493"/>
            <a:ext cx="11844136" cy="1842816"/>
          </a:xfrm>
          <a:prstGeom prst="rect">
            <a:avLst/>
          </a:prstGeom>
        </p:spPr>
      </p:pic>
      <p:sp>
        <p:nvSpPr>
          <p:cNvPr id="6" name="TextBox 5"/>
          <p:cNvSpPr txBox="1"/>
          <p:nvPr/>
        </p:nvSpPr>
        <p:spPr>
          <a:xfrm>
            <a:off x="1535160" y="5368835"/>
            <a:ext cx="9875520" cy="369332"/>
          </a:xfrm>
          <a:prstGeom prst="rect">
            <a:avLst/>
          </a:prstGeom>
          <a:noFill/>
        </p:spPr>
        <p:txBody>
          <a:bodyPr wrap="square" rtlCol="0">
            <a:spAutoFit/>
          </a:bodyPr>
          <a:lstStyle/>
          <a:p>
            <a:r>
              <a:rPr lang="tr-TR" dirty="0">
                <a:solidFill>
                  <a:schemeClr val="bg1"/>
                </a:solidFill>
              </a:rPr>
              <a:t>Gelişmeleri </a:t>
            </a:r>
            <a:r>
              <a:rPr lang="tr-TR" dirty="0">
                <a:solidFill>
                  <a:schemeClr val="bg1"/>
                </a:solidFill>
                <a:hlinkClick r:id="rId6"/>
              </a:rPr>
              <a:t>https://</a:t>
            </a:r>
            <a:r>
              <a:rPr lang="tr-TR" dirty="0" smtClean="0">
                <a:solidFill>
                  <a:schemeClr val="bg1"/>
                </a:solidFill>
                <a:hlinkClick r:id="rId6"/>
              </a:rPr>
              <a:t>sks.yildiz.edu.tr/sks/7/Ula%C5%9F%C4%B1m/42</a:t>
            </a:r>
            <a:r>
              <a:rPr lang="tr-TR" dirty="0" smtClean="0">
                <a:solidFill>
                  <a:schemeClr val="bg1"/>
                </a:solidFill>
              </a:rPr>
              <a:t> adresinden takip edebilirsiniz.</a:t>
            </a:r>
            <a:endParaRPr lang="tr-TR" dirty="0">
              <a:solidFill>
                <a:schemeClr val="bg1"/>
              </a:solidFill>
            </a:endParaRPr>
          </a:p>
        </p:txBody>
      </p:sp>
    </p:spTree>
    <p:extLst>
      <p:ext uri="{BB962C8B-B14F-4D97-AF65-F5344CB8AC3E}">
        <p14:creationId xmlns:p14="http://schemas.microsoft.com/office/powerpoint/2010/main" val="4138217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4481846" y="231821"/>
            <a:ext cx="3438662"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Yemekhane</a:t>
            </a:r>
            <a:endParaRPr lang="tr-TR" sz="4800" dirty="0">
              <a:solidFill>
                <a:schemeClr val="bg1"/>
              </a:solidFill>
              <a:latin typeface="Oswald" panose="02000503000000000000" pitchFamily="2" charset="0"/>
            </a:endParaRPr>
          </a:p>
        </p:txBody>
      </p:sp>
      <p:sp>
        <p:nvSpPr>
          <p:cNvPr id="2" name="TextBox 1"/>
          <p:cNvSpPr txBox="1"/>
          <p:nvPr/>
        </p:nvSpPr>
        <p:spPr>
          <a:xfrm>
            <a:off x="437881" y="1554308"/>
            <a:ext cx="4855335" cy="4131900"/>
          </a:xfrm>
          <a:prstGeom prst="rect">
            <a:avLst/>
          </a:prstGeom>
          <a:noFill/>
        </p:spPr>
        <p:txBody>
          <a:bodyPr wrap="square" rtlCol="0">
            <a:spAutoFit/>
          </a:bodyPr>
          <a:lstStyle/>
          <a:p>
            <a:pPr algn="just">
              <a:lnSpc>
                <a:spcPct val="150000"/>
              </a:lnSpc>
            </a:pPr>
            <a:r>
              <a:rPr lang="tr-TR" sz="2500" dirty="0" smtClean="0">
                <a:solidFill>
                  <a:schemeClr val="bg1"/>
                </a:solidFill>
                <a:latin typeface="Oswald" panose="02000503000000000000" pitchFamily="2" charset="0"/>
              </a:rPr>
              <a:t>Yemekhane ile ilgili güncel duyuruları </a:t>
            </a:r>
            <a:r>
              <a:rPr lang="tr-TR" sz="2500" u="sng" dirty="0" smtClean="0">
                <a:solidFill>
                  <a:schemeClr val="bg1"/>
                </a:solidFill>
                <a:latin typeface="Oswald" panose="02000503000000000000" pitchFamily="2" charset="0"/>
              </a:rPr>
              <a:t>www.sks.yildiz.edu.tr</a:t>
            </a:r>
            <a:r>
              <a:rPr lang="tr-TR" sz="2500" dirty="0" smtClean="0">
                <a:solidFill>
                  <a:schemeClr val="bg1"/>
                </a:solidFill>
                <a:latin typeface="Oswald" panose="02000503000000000000" pitchFamily="2" charset="0"/>
              </a:rPr>
              <a:t> web sitesinden takip edebilirsiniz. </a:t>
            </a:r>
          </a:p>
          <a:p>
            <a:pPr algn="just">
              <a:lnSpc>
                <a:spcPct val="150000"/>
              </a:lnSpc>
            </a:pPr>
            <a:endParaRPr lang="tr-TR" sz="2500" dirty="0" smtClean="0">
              <a:solidFill>
                <a:schemeClr val="bg1"/>
              </a:solidFill>
              <a:latin typeface="Oswald" panose="02000503000000000000" pitchFamily="2" charset="0"/>
            </a:endParaRPr>
          </a:p>
          <a:p>
            <a:pPr algn="just">
              <a:lnSpc>
                <a:spcPct val="150000"/>
              </a:lnSpc>
            </a:pPr>
            <a:r>
              <a:rPr lang="tr-TR" sz="2500" dirty="0" smtClean="0">
                <a:solidFill>
                  <a:schemeClr val="bg1"/>
                </a:solidFill>
                <a:latin typeface="Oswald" panose="02000503000000000000" pitchFamily="2" charset="0"/>
              </a:rPr>
              <a:t>En son duyuruya göre:</a:t>
            </a:r>
          </a:p>
          <a:p>
            <a:pPr algn="just">
              <a:lnSpc>
                <a:spcPct val="150000"/>
              </a:lnSpc>
            </a:pPr>
            <a:r>
              <a:rPr lang="tr-TR" sz="2500" dirty="0" smtClean="0">
                <a:solidFill>
                  <a:schemeClr val="bg1"/>
                </a:solidFill>
                <a:latin typeface="Oswald" panose="02000503000000000000" pitchFamily="2" charset="0"/>
              </a:rPr>
              <a:t>Öğle yemeği: 11:30 - 14:30 </a:t>
            </a:r>
          </a:p>
          <a:p>
            <a:pPr algn="just">
              <a:lnSpc>
                <a:spcPct val="150000"/>
              </a:lnSpc>
            </a:pPr>
            <a:r>
              <a:rPr lang="tr-TR" sz="2500" dirty="0" smtClean="0">
                <a:solidFill>
                  <a:schemeClr val="bg1"/>
                </a:solidFill>
                <a:latin typeface="Oswald" panose="02000503000000000000" pitchFamily="2" charset="0"/>
              </a:rPr>
              <a:t>Akşam yemeği: 16:30 - 19:15</a:t>
            </a:r>
            <a:endParaRPr lang="tr-TR" sz="2500" dirty="0">
              <a:solidFill>
                <a:schemeClr val="bg1"/>
              </a:solidFill>
              <a:latin typeface="Oswald" panose="02000503000000000000" pitchFamily="2" charset="0"/>
            </a:endParaRPr>
          </a:p>
        </p:txBody>
      </p:sp>
      <p:pic>
        <p:nvPicPr>
          <p:cNvPr id="4" name="Picture 3"/>
          <p:cNvPicPr>
            <a:picLocks noChangeAspect="1"/>
          </p:cNvPicPr>
          <p:nvPr/>
        </p:nvPicPr>
        <p:blipFill>
          <a:blip r:embed="rId3"/>
          <a:stretch>
            <a:fillRect/>
          </a:stretch>
        </p:blipFill>
        <p:spPr>
          <a:xfrm>
            <a:off x="5774632" y="1554308"/>
            <a:ext cx="6257925" cy="4438650"/>
          </a:xfrm>
          <a:prstGeom prst="rect">
            <a:avLst/>
          </a:prstGeom>
        </p:spPr>
      </p:pic>
    </p:spTree>
    <p:extLst>
      <p:ext uri="{BB962C8B-B14F-4D97-AF65-F5344CB8AC3E}">
        <p14:creationId xmlns:p14="http://schemas.microsoft.com/office/powerpoint/2010/main" val="2606036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4481846" y="231821"/>
            <a:ext cx="3438662"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Sağlık</a:t>
            </a:r>
            <a:endParaRPr lang="tr-TR" sz="4800" dirty="0">
              <a:solidFill>
                <a:schemeClr val="bg1"/>
              </a:solidFill>
              <a:latin typeface="Oswald" panose="02000503000000000000" pitchFamily="2" charset="0"/>
            </a:endParaRPr>
          </a:p>
        </p:txBody>
      </p:sp>
      <p:sp>
        <p:nvSpPr>
          <p:cNvPr id="2" name="TextBox 1"/>
          <p:cNvSpPr txBox="1"/>
          <p:nvPr/>
        </p:nvSpPr>
        <p:spPr>
          <a:xfrm>
            <a:off x="5447765" y="1178992"/>
            <a:ext cx="6407239" cy="3000821"/>
          </a:xfrm>
          <a:prstGeom prst="rect">
            <a:avLst/>
          </a:prstGeom>
          <a:noFill/>
        </p:spPr>
        <p:txBody>
          <a:bodyPr wrap="square" rtlCol="0">
            <a:spAutoFit/>
          </a:bodyPr>
          <a:lstStyle/>
          <a:p>
            <a:pPr algn="just">
              <a:lnSpc>
                <a:spcPct val="150000"/>
              </a:lnSpc>
            </a:pPr>
            <a:r>
              <a:rPr lang="tr-TR" dirty="0" smtClean="0">
                <a:solidFill>
                  <a:schemeClr val="bg1"/>
                </a:solidFill>
                <a:latin typeface="Oswald" panose="02000503000000000000" pitchFamily="2" charset="0"/>
              </a:rPr>
              <a:t>YTÜ Beşiktaş ve Davutpaşa Kampüslerinde bulunan Mediko-Sosyal Sağlık Birimlerinde öğrenci, akademik ve idari personele sağlık hizmeti verilmektedir.</a:t>
            </a:r>
          </a:p>
          <a:p>
            <a:pPr algn="just">
              <a:lnSpc>
                <a:spcPct val="150000"/>
              </a:lnSpc>
            </a:pPr>
            <a:r>
              <a:rPr lang="tr-TR" dirty="0" smtClean="0">
                <a:solidFill>
                  <a:schemeClr val="bg1"/>
                </a:solidFill>
                <a:latin typeface="Oswald" panose="02000503000000000000" pitchFamily="2" charset="0"/>
              </a:rPr>
              <a:t>Hizmetler:</a:t>
            </a:r>
          </a:p>
          <a:p>
            <a:pPr algn="just">
              <a:lnSpc>
                <a:spcPct val="150000"/>
              </a:lnSpc>
            </a:pPr>
            <a:r>
              <a:rPr lang="tr-TR" dirty="0" smtClean="0">
                <a:solidFill>
                  <a:schemeClr val="bg1"/>
                </a:solidFill>
                <a:latin typeface="Oswald" panose="02000503000000000000" pitchFamily="2" charset="0"/>
              </a:rPr>
              <a:t>Acil ve Hemşirelik </a:t>
            </a:r>
            <a:r>
              <a:rPr lang="tr-TR" dirty="0">
                <a:solidFill>
                  <a:schemeClr val="bg1"/>
                </a:solidFill>
                <a:latin typeface="Oswald" panose="02000503000000000000" pitchFamily="2" charset="0"/>
              </a:rPr>
              <a:t>hizmeti (</a:t>
            </a:r>
            <a:r>
              <a:rPr lang="tr-TR" dirty="0" smtClean="0">
                <a:solidFill>
                  <a:schemeClr val="bg1"/>
                </a:solidFill>
                <a:latin typeface="Oswald" panose="02000503000000000000" pitchFamily="2" charset="0"/>
              </a:rPr>
              <a:t>08:30-16:30)</a:t>
            </a:r>
          </a:p>
          <a:p>
            <a:pPr algn="just">
              <a:lnSpc>
                <a:spcPct val="150000"/>
              </a:lnSpc>
            </a:pPr>
            <a:r>
              <a:rPr lang="tr-TR" dirty="0" smtClean="0">
                <a:solidFill>
                  <a:schemeClr val="bg1"/>
                </a:solidFill>
                <a:latin typeface="Oswald" panose="02000503000000000000" pitchFamily="2" charset="0"/>
              </a:rPr>
              <a:t>Poliklinik </a:t>
            </a:r>
            <a:r>
              <a:rPr lang="tr-TR" dirty="0">
                <a:solidFill>
                  <a:schemeClr val="bg1"/>
                </a:solidFill>
                <a:latin typeface="Oswald" panose="02000503000000000000" pitchFamily="2" charset="0"/>
              </a:rPr>
              <a:t>Hizmeti (09:00-12:00 ve </a:t>
            </a:r>
            <a:r>
              <a:rPr lang="tr-TR" dirty="0" smtClean="0">
                <a:solidFill>
                  <a:schemeClr val="bg1"/>
                </a:solidFill>
                <a:latin typeface="Oswald" panose="02000503000000000000" pitchFamily="2" charset="0"/>
              </a:rPr>
              <a:t>13:00-16:00)</a:t>
            </a:r>
          </a:p>
          <a:p>
            <a:pPr algn="just">
              <a:lnSpc>
                <a:spcPct val="150000"/>
              </a:lnSpc>
            </a:pPr>
            <a:r>
              <a:rPr lang="tr-TR" dirty="0" smtClean="0">
                <a:solidFill>
                  <a:schemeClr val="bg1"/>
                </a:solidFill>
                <a:latin typeface="Oswald" panose="02000503000000000000" pitchFamily="2" charset="0"/>
              </a:rPr>
              <a:t>Diş Kliniği </a:t>
            </a:r>
            <a:r>
              <a:rPr lang="tr-TR" dirty="0">
                <a:solidFill>
                  <a:schemeClr val="bg1"/>
                </a:solidFill>
                <a:latin typeface="Oswald" panose="02000503000000000000" pitchFamily="2" charset="0"/>
              </a:rPr>
              <a:t>Hizmeti </a:t>
            </a:r>
            <a:r>
              <a:rPr lang="tr-TR" dirty="0" smtClean="0">
                <a:solidFill>
                  <a:schemeClr val="bg1"/>
                </a:solidFill>
                <a:latin typeface="Oswald" panose="02000503000000000000" pitchFamily="2" charset="0"/>
              </a:rPr>
              <a:t>(09:00- </a:t>
            </a:r>
            <a:r>
              <a:rPr lang="tr-TR" dirty="0">
                <a:solidFill>
                  <a:schemeClr val="bg1"/>
                </a:solidFill>
                <a:latin typeface="Oswald" panose="02000503000000000000" pitchFamily="2" charset="0"/>
              </a:rPr>
              <a:t>12:00 ve </a:t>
            </a:r>
            <a:r>
              <a:rPr lang="tr-TR" dirty="0" smtClean="0">
                <a:solidFill>
                  <a:schemeClr val="bg1"/>
                </a:solidFill>
                <a:latin typeface="Oswald" panose="02000503000000000000" pitchFamily="2" charset="0"/>
              </a:rPr>
              <a:t>13:00-15:30)</a:t>
            </a:r>
            <a:endParaRPr lang="tr-TR" dirty="0">
              <a:solidFill>
                <a:schemeClr val="bg1"/>
              </a:solidFill>
              <a:latin typeface="Oswald" panose="02000503000000000000" pitchFamily="2" charset="0"/>
            </a:endParaRPr>
          </a:p>
        </p:txBody>
      </p:sp>
      <p:sp>
        <p:nvSpPr>
          <p:cNvPr id="3" name="TextBox 2"/>
          <p:cNvSpPr txBox="1"/>
          <p:nvPr/>
        </p:nvSpPr>
        <p:spPr>
          <a:xfrm>
            <a:off x="5447765" y="5464591"/>
            <a:ext cx="6407238" cy="923330"/>
          </a:xfrm>
          <a:prstGeom prst="rect">
            <a:avLst/>
          </a:prstGeom>
          <a:noFill/>
        </p:spPr>
        <p:txBody>
          <a:bodyPr wrap="square" rtlCol="0">
            <a:spAutoFit/>
          </a:bodyPr>
          <a:lstStyle/>
          <a:p>
            <a:pPr algn="just">
              <a:lnSpc>
                <a:spcPct val="150000"/>
              </a:lnSpc>
            </a:pPr>
            <a:r>
              <a:rPr lang="tr-TR" dirty="0" smtClean="0">
                <a:solidFill>
                  <a:schemeClr val="bg1"/>
                </a:solidFill>
                <a:latin typeface="Oswald" panose="02000503000000000000" pitchFamily="2" charset="0"/>
              </a:rPr>
              <a:t>Güncel duyurular için </a:t>
            </a:r>
            <a:r>
              <a:rPr lang="tr-TR" u="sng" dirty="0" smtClean="0">
                <a:solidFill>
                  <a:schemeClr val="bg1"/>
                </a:solidFill>
                <a:latin typeface="Oswald" panose="02000503000000000000" pitchFamily="2" charset="0"/>
              </a:rPr>
              <a:t>www.sks.yildiz.edu.tr</a:t>
            </a:r>
            <a:r>
              <a:rPr lang="tr-TR" dirty="0" smtClean="0">
                <a:solidFill>
                  <a:schemeClr val="bg1"/>
                </a:solidFill>
                <a:latin typeface="Oswald" panose="02000503000000000000" pitchFamily="2" charset="0"/>
              </a:rPr>
              <a:t> web sitesi üzerinden «sağlık» sekmesine tıklamanız gerekmektedir.</a:t>
            </a:r>
            <a:endParaRPr lang="tr-TR" dirty="0">
              <a:solidFill>
                <a:schemeClr val="bg1"/>
              </a:solidFill>
              <a:latin typeface="Oswald" panose="02000503000000000000" pitchFamily="2" charset="0"/>
            </a:endParaRPr>
          </a:p>
        </p:txBody>
      </p:sp>
      <p:pic>
        <p:nvPicPr>
          <p:cNvPr id="5" name="Picture 4"/>
          <p:cNvPicPr>
            <a:picLocks noChangeAspect="1"/>
          </p:cNvPicPr>
          <p:nvPr/>
        </p:nvPicPr>
        <p:blipFill>
          <a:blip r:embed="rId3"/>
          <a:stretch>
            <a:fillRect/>
          </a:stretch>
        </p:blipFill>
        <p:spPr>
          <a:xfrm>
            <a:off x="135899" y="1178992"/>
            <a:ext cx="5099590" cy="5208929"/>
          </a:xfrm>
          <a:prstGeom prst="rect">
            <a:avLst/>
          </a:prstGeom>
        </p:spPr>
      </p:pic>
    </p:spTree>
    <p:extLst>
      <p:ext uri="{BB962C8B-B14F-4D97-AF65-F5344CB8AC3E}">
        <p14:creationId xmlns:p14="http://schemas.microsoft.com/office/powerpoint/2010/main" val="1313829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3206839" y="200506"/>
            <a:ext cx="5112914"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Öğrenci Dekanlığı</a:t>
            </a:r>
            <a:endParaRPr lang="tr-TR" sz="4800" dirty="0">
              <a:solidFill>
                <a:schemeClr val="bg1"/>
              </a:solidFill>
              <a:latin typeface="Oswald" panose="02000503000000000000" pitchFamily="2" charset="0"/>
            </a:endParaRPr>
          </a:p>
        </p:txBody>
      </p:sp>
      <p:sp>
        <p:nvSpPr>
          <p:cNvPr id="2" name="TextBox 1"/>
          <p:cNvSpPr txBox="1"/>
          <p:nvPr/>
        </p:nvSpPr>
        <p:spPr>
          <a:xfrm>
            <a:off x="6800045" y="1449449"/>
            <a:ext cx="5100033" cy="2119939"/>
          </a:xfrm>
          <a:prstGeom prst="rect">
            <a:avLst/>
          </a:prstGeom>
          <a:noFill/>
        </p:spPr>
        <p:txBody>
          <a:bodyPr wrap="square" rtlCol="0">
            <a:spAutoFit/>
          </a:bodyPr>
          <a:lstStyle/>
          <a:p>
            <a:pPr algn="just">
              <a:lnSpc>
                <a:spcPct val="150000"/>
              </a:lnSpc>
            </a:pPr>
            <a:r>
              <a:rPr lang="tr-TR" dirty="0">
                <a:solidFill>
                  <a:schemeClr val="bg1"/>
                </a:solidFill>
                <a:latin typeface="Oswald" panose="02000503000000000000" pitchFamily="2" charset="0"/>
              </a:rPr>
              <a:t>Öğrencilerimize akademik kazanımlarının yanı sıra, kişisel, kültürel ve sosyal gelişimlerine katkı sağlamak ve öğrenimleri süresince gelişimlerini ve başarılarını etkileyebilecek sorunlarına hızlı ve etkin çözümler üreterek dinamik bir kampüs hayatı </a:t>
            </a:r>
            <a:r>
              <a:rPr lang="tr-TR" dirty="0" smtClean="0">
                <a:solidFill>
                  <a:schemeClr val="bg1"/>
                </a:solidFill>
                <a:latin typeface="Oswald" panose="02000503000000000000" pitchFamily="2" charset="0"/>
              </a:rPr>
              <a:t>sunmayı amaçlamaktadır.</a:t>
            </a:r>
            <a:endParaRPr lang="tr-TR" dirty="0">
              <a:solidFill>
                <a:schemeClr val="bg1"/>
              </a:solidFill>
              <a:latin typeface="Oswald" panose="02000503000000000000" pitchFamily="2" charset="0"/>
            </a:endParaRPr>
          </a:p>
        </p:txBody>
      </p:sp>
      <p:pic>
        <p:nvPicPr>
          <p:cNvPr id="6" name="Picture 5"/>
          <p:cNvPicPr>
            <a:picLocks noChangeAspect="1"/>
          </p:cNvPicPr>
          <p:nvPr/>
        </p:nvPicPr>
        <p:blipFill>
          <a:blip r:embed="rId3"/>
          <a:stretch>
            <a:fillRect/>
          </a:stretch>
        </p:blipFill>
        <p:spPr>
          <a:xfrm>
            <a:off x="105311" y="1449449"/>
            <a:ext cx="6398520" cy="4810259"/>
          </a:xfrm>
          <a:prstGeom prst="rect">
            <a:avLst/>
          </a:prstGeom>
        </p:spPr>
      </p:pic>
      <p:sp>
        <p:nvSpPr>
          <p:cNvPr id="7" name="Rectangle 6"/>
          <p:cNvSpPr/>
          <p:nvPr/>
        </p:nvSpPr>
        <p:spPr>
          <a:xfrm>
            <a:off x="6800045" y="5613377"/>
            <a:ext cx="2996333" cy="646331"/>
          </a:xfrm>
          <a:prstGeom prst="rect">
            <a:avLst/>
          </a:prstGeom>
        </p:spPr>
        <p:txBody>
          <a:bodyPr wrap="none">
            <a:spAutoFit/>
          </a:bodyPr>
          <a:lstStyle/>
          <a:p>
            <a:r>
              <a:rPr lang="tr-TR" dirty="0" smtClean="0">
                <a:solidFill>
                  <a:schemeClr val="bg1"/>
                </a:solidFill>
                <a:latin typeface="Oswald" panose="02000503000000000000" pitchFamily="2" charset="0"/>
              </a:rPr>
              <a:t>Web Sitesi:</a:t>
            </a:r>
          </a:p>
          <a:p>
            <a:r>
              <a:rPr lang="tr-TR" dirty="0" smtClean="0">
                <a:solidFill>
                  <a:schemeClr val="bg1"/>
                </a:solidFill>
                <a:latin typeface="Oswald" panose="02000503000000000000" pitchFamily="2" charset="0"/>
              </a:rPr>
              <a:t>http://www.ogrde.yildiz.edu.tr/</a:t>
            </a:r>
            <a:endParaRPr lang="tr-TR" dirty="0">
              <a:solidFill>
                <a:schemeClr val="bg1"/>
              </a:solidFill>
              <a:latin typeface="Oswald" panose="02000503000000000000" pitchFamily="2" charset="0"/>
            </a:endParaRPr>
          </a:p>
        </p:txBody>
      </p:sp>
    </p:spTree>
    <p:extLst>
      <p:ext uri="{BB962C8B-B14F-4D97-AF65-F5344CB8AC3E}">
        <p14:creationId xmlns:p14="http://schemas.microsoft.com/office/powerpoint/2010/main" val="3492416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2150919" y="1511795"/>
            <a:ext cx="7952509" cy="461286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tr-TR" dirty="0" smtClean="0">
                <a:solidFill>
                  <a:schemeClr val="bg1"/>
                </a:solidFill>
                <a:latin typeface="Oswald" panose="02000503000000000000" pitchFamily="2" charset="0"/>
              </a:rPr>
              <a:t>Erasmus+ programı (kısaca) bir öğrenci değişim programıdır.</a:t>
            </a:r>
          </a:p>
          <a:p>
            <a:pPr marL="285750" indent="-285750" algn="just">
              <a:lnSpc>
                <a:spcPct val="150000"/>
              </a:lnSpc>
              <a:buFont typeface="Arial" panose="020B0604020202020204" pitchFamily="34" charset="0"/>
              <a:buChar char="•"/>
            </a:pPr>
            <a:r>
              <a:rPr lang="tr-TR" dirty="0" smtClean="0">
                <a:solidFill>
                  <a:schemeClr val="bg1"/>
                </a:solidFill>
                <a:latin typeface="Oswald" panose="02000503000000000000" pitchFamily="2" charset="0"/>
              </a:rPr>
              <a:t>Erasmus </a:t>
            </a:r>
            <a:r>
              <a:rPr lang="tr-TR" dirty="0">
                <a:solidFill>
                  <a:schemeClr val="bg1"/>
                </a:solidFill>
                <a:latin typeface="Oswald" panose="02000503000000000000" pitchFamily="2" charset="0"/>
              </a:rPr>
              <a:t>programı, yükseköğretim kurumlarının birbirleri ile işbirliği yapmalarını teşvik etmeye yönelik </a:t>
            </a:r>
            <a:r>
              <a:rPr lang="tr-TR" dirty="0" smtClean="0">
                <a:solidFill>
                  <a:schemeClr val="bg1"/>
                </a:solidFill>
                <a:latin typeface="Oswald" panose="02000503000000000000" pitchFamily="2" charset="0"/>
              </a:rPr>
              <a:t>kurulan bir </a:t>
            </a:r>
            <a:r>
              <a:rPr lang="tr-TR" dirty="0">
                <a:solidFill>
                  <a:schemeClr val="bg1"/>
                </a:solidFill>
                <a:latin typeface="Oswald" panose="02000503000000000000" pitchFamily="2" charset="0"/>
              </a:rPr>
              <a:t>Avrupa Birliği programıdır</a:t>
            </a:r>
            <a:r>
              <a:rPr lang="tr-TR" dirty="0" smtClean="0">
                <a:solidFill>
                  <a:schemeClr val="bg1"/>
                </a:solidFill>
                <a:latin typeface="Oswald" panose="02000503000000000000" pitchFamily="2" charset="0"/>
              </a:rPr>
              <a:t>.</a:t>
            </a:r>
          </a:p>
          <a:p>
            <a:pPr marL="285750" indent="-285750" algn="just">
              <a:lnSpc>
                <a:spcPct val="150000"/>
              </a:lnSpc>
              <a:buFont typeface="Arial" panose="020B0604020202020204" pitchFamily="34" charset="0"/>
              <a:buChar char="•"/>
            </a:pPr>
            <a:r>
              <a:rPr lang="tr-TR" dirty="0" smtClean="0">
                <a:solidFill>
                  <a:schemeClr val="bg1"/>
                </a:solidFill>
                <a:latin typeface="Oswald" panose="02000503000000000000" pitchFamily="2" charset="0"/>
              </a:rPr>
              <a:t>Lisans öğrencilerine yönelik yurtdışı eğitim ve staj imkanları sunmaktadır.</a:t>
            </a:r>
          </a:p>
          <a:p>
            <a:pPr marL="285750" indent="-285750" algn="just">
              <a:lnSpc>
                <a:spcPct val="150000"/>
              </a:lnSpc>
              <a:buFont typeface="Arial" panose="020B0604020202020204" pitchFamily="34" charset="0"/>
              <a:buChar char="•"/>
            </a:pPr>
            <a:r>
              <a:rPr lang="tr-TR" dirty="0" smtClean="0">
                <a:solidFill>
                  <a:schemeClr val="bg1"/>
                </a:solidFill>
                <a:latin typeface="Oswald" panose="02000503000000000000" pitchFamily="2" charset="0"/>
              </a:rPr>
              <a:t>Öğrenciler en az 3 ay en fazla 12 ay süreyle programdan faydalanabilir.</a:t>
            </a:r>
          </a:p>
          <a:p>
            <a:pPr marL="285750" indent="-285750" algn="just">
              <a:lnSpc>
                <a:spcPct val="150000"/>
              </a:lnSpc>
              <a:buFont typeface="Arial" panose="020B0604020202020204" pitchFamily="34" charset="0"/>
              <a:buChar char="•"/>
            </a:pPr>
            <a:r>
              <a:rPr lang="tr-TR" dirty="0" smtClean="0">
                <a:solidFill>
                  <a:schemeClr val="bg1"/>
                </a:solidFill>
                <a:latin typeface="Oswald" panose="02000503000000000000" pitchFamily="2" charset="0"/>
              </a:rPr>
              <a:t>Staj hareketliliği süreleri en az 2 en fazla 12 aydır.</a:t>
            </a:r>
          </a:p>
          <a:p>
            <a:pPr marL="285750" indent="-285750" algn="just">
              <a:lnSpc>
                <a:spcPct val="150000"/>
              </a:lnSpc>
              <a:buFont typeface="Arial" panose="020B0604020202020204" pitchFamily="34" charset="0"/>
              <a:buChar char="•"/>
            </a:pPr>
            <a:r>
              <a:rPr lang="tr-TR" dirty="0" smtClean="0">
                <a:solidFill>
                  <a:schemeClr val="bg1"/>
                </a:solidFill>
                <a:latin typeface="Oswald" panose="02000503000000000000" pitchFamily="2" charset="0"/>
              </a:rPr>
              <a:t>Lisans 1. sınıf öğrencileri programdan faydalanamaz.</a:t>
            </a:r>
          </a:p>
          <a:p>
            <a:pPr marL="285750" indent="-285750" algn="just">
              <a:lnSpc>
                <a:spcPct val="150000"/>
              </a:lnSpc>
              <a:buFont typeface="Arial" panose="020B0604020202020204" pitchFamily="34" charset="0"/>
              <a:buChar char="•"/>
            </a:pPr>
            <a:r>
              <a:rPr lang="tr-TR" dirty="0" smtClean="0">
                <a:solidFill>
                  <a:schemeClr val="bg1"/>
                </a:solidFill>
                <a:latin typeface="Oswald" panose="02000503000000000000" pitchFamily="2" charset="0"/>
              </a:rPr>
              <a:t>Başarı ortalaması en az 2.20/4.00 olmalıdır.</a:t>
            </a:r>
          </a:p>
          <a:p>
            <a:pPr marL="285750" indent="-285750" algn="just">
              <a:lnSpc>
                <a:spcPct val="150000"/>
              </a:lnSpc>
              <a:buFont typeface="Arial" panose="020B0604020202020204" pitchFamily="34" charset="0"/>
              <a:buChar char="•"/>
            </a:pPr>
            <a:r>
              <a:rPr lang="tr-TR" dirty="0" smtClean="0">
                <a:solidFill>
                  <a:schemeClr val="bg1"/>
                </a:solidFill>
                <a:latin typeface="Oswald" panose="02000503000000000000" pitchFamily="2" charset="0"/>
              </a:rPr>
              <a:t>Değerlendirmede AKTS ort. %50’si ve yabancı dil sınav puanının %50’si alınır.</a:t>
            </a:r>
          </a:p>
          <a:p>
            <a:pPr marL="285750" indent="-285750" algn="just">
              <a:lnSpc>
                <a:spcPct val="150000"/>
              </a:lnSpc>
              <a:buFont typeface="Arial" panose="020B0604020202020204" pitchFamily="34" charset="0"/>
              <a:buChar char="•"/>
            </a:pPr>
            <a:r>
              <a:rPr lang="tr-TR" dirty="0" smtClean="0">
                <a:solidFill>
                  <a:schemeClr val="bg1"/>
                </a:solidFill>
                <a:latin typeface="Oswald" panose="02000503000000000000" pitchFamily="2" charset="0"/>
              </a:rPr>
              <a:t>Bölüm ile anlaşmalı olan üniversitelerde Erasmus+ yapılabilir.</a:t>
            </a:r>
          </a:p>
          <a:p>
            <a:pPr marL="285750" indent="-285750" algn="just">
              <a:lnSpc>
                <a:spcPct val="150000"/>
              </a:lnSpc>
              <a:buFont typeface="Arial" panose="020B0604020202020204" pitchFamily="34" charset="0"/>
              <a:buChar char="•"/>
            </a:pPr>
            <a:endParaRPr lang="tr-TR" dirty="0">
              <a:solidFill>
                <a:schemeClr val="bg1"/>
              </a:solidFill>
              <a:latin typeface="Oswald" panose="02000503000000000000" pitchFamily="2" charset="0"/>
            </a:endParaRPr>
          </a:p>
        </p:txBody>
      </p:sp>
      <p:sp>
        <p:nvSpPr>
          <p:cNvPr id="12" name="Rectangle 11"/>
          <p:cNvSpPr/>
          <p:nvPr/>
        </p:nvSpPr>
        <p:spPr>
          <a:xfrm>
            <a:off x="5459388" y="502275"/>
            <a:ext cx="2465801" cy="5455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156" y="-328405"/>
            <a:ext cx="3596033" cy="2004963"/>
          </a:xfrm>
          <a:prstGeom prst="rect">
            <a:avLst/>
          </a:prstGeom>
        </p:spPr>
      </p:pic>
    </p:spTree>
    <p:extLst>
      <p:ext uri="{BB962C8B-B14F-4D97-AF65-F5344CB8AC3E}">
        <p14:creationId xmlns:p14="http://schemas.microsoft.com/office/powerpoint/2010/main" val="2499541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2567829" y="918050"/>
            <a:ext cx="7952509" cy="457882"/>
          </a:xfrm>
          <a:prstGeom prst="rect">
            <a:avLst/>
          </a:prstGeom>
        </p:spPr>
        <p:txBody>
          <a:bodyPr wrap="square">
            <a:spAutoFit/>
          </a:bodyPr>
          <a:lstStyle/>
          <a:p>
            <a:pPr algn="just">
              <a:lnSpc>
                <a:spcPct val="150000"/>
              </a:lnSpc>
            </a:pPr>
            <a:r>
              <a:rPr lang="tr-TR" dirty="0" smtClean="0">
                <a:solidFill>
                  <a:schemeClr val="bg1"/>
                </a:solidFill>
                <a:latin typeface="Oswald" panose="02000503000000000000" pitchFamily="2" charset="0"/>
              </a:rPr>
              <a:t>Bölümümüzle güncel olarak anlaşmalı olan üniversitelerin bulunduğu ülkeler:</a:t>
            </a:r>
          </a:p>
        </p:txBody>
      </p:sp>
      <p:pic>
        <p:nvPicPr>
          <p:cNvPr id="4" name="Picture 3"/>
          <p:cNvPicPr>
            <a:picLocks noChangeAspect="1"/>
          </p:cNvPicPr>
          <p:nvPr/>
        </p:nvPicPr>
        <p:blipFill>
          <a:blip r:embed="rId3"/>
          <a:stretch>
            <a:fillRect/>
          </a:stretch>
        </p:blipFill>
        <p:spPr>
          <a:xfrm>
            <a:off x="119038" y="5058809"/>
            <a:ext cx="2448791" cy="1639020"/>
          </a:xfrm>
          <a:prstGeom prst="rect">
            <a:avLst/>
          </a:prstGeom>
        </p:spPr>
      </p:pic>
      <p:pic>
        <p:nvPicPr>
          <p:cNvPr id="5" name="Picture 4"/>
          <p:cNvPicPr>
            <a:picLocks noChangeAspect="1"/>
          </p:cNvPicPr>
          <p:nvPr/>
        </p:nvPicPr>
        <p:blipFill>
          <a:blip r:embed="rId4"/>
          <a:stretch>
            <a:fillRect/>
          </a:stretch>
        </p:blipFill>
        <p:spPr>
          <a:xfrm>
            <a:off x="9622691" y="3204607"/>
            <a:ext cx="2448000" cy="1639020"/>
          </a:xfrm>
          <a:prstGeom prst="rect">
            <a:avLst/>
          </a:prstGeom>
        </p:spPr>
      </p:pic>
      <p:pic>
        <p:nvPicPr>
          <p:cNvPr id="6" name="Picture 5"/>
          <p:cNvPicPr>
            <a:picLocks noChangeAspect="1"/>
          </p:cNvPicPr>
          <p:nvPr/>
        </p:nvPicPr>
        <p:blipFill>
          <a:blip r:embed="rId5"/>
          <a:stretch>
            <a:fillRect/>
          </a:stretch>
        </p:blipFill>
        <p:spPr>
          <a:xfrm>
            <a:off x="9621900" y="1351426"/>
            <a:ext cx="2448791" cy="1638000"/>
          </a:xfrm>
          <a:prstGeom prst="rect">
            <a:avLst/>
          </a:prstGeom>
        </p:spPr>
      </p:pic>
      <p:pic>
        <p:nvPicPr>
          <p:cNvPr id="7" name="Picture 6"/>
          <p:cNvPicPr>
            <a:picLocks noChangeAspect="1"/>
          </p:cNvPicPr>
          <p:nvPr/>
        </p:nvPicPr>
        <p:blipFill>
          <a:blip r:embed="rId6"/>
          <a:stretch>
            <a:fillRect/>
          </a:stretch>
        </p:blipFill>
        <p:spPr>
          <a:xfrm>
            <a:off x="9620109" y="5058809"/>
            <a:ext cx="2450582" cy="163902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829" y="1413897"/>
            <a:ext cx="2448000" cy="1639020"/>
          </a:xfrm>
          <a:prstGeom prst="rect">
            <a:avLst/>
          </a:prstGeom>
        </p:spPr>
      </p:pic>
      <p:pic>
        <p:nvPicPr>
          <p:cNvPr id="12" name="Picture 11"/>
          <p:cNvPicPr>
            <a:picLocks noChangeAspect="1"/>
          </p:cNvPicPr>
          <p:nvPr/>
        </p:nvPicPr>
        <p:blipFill>
          <a:blip r:embed="rId8"/>
          <a:stretch>
            <a:fillRect/>
          </a:stretch>
        </p:blipFill>
        <p:spPr>
          <a:xfrm>
            <a:off x="119038" y="3236353"/>
            <a:ext cx="2450582" cy="1639020"/>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8072" y="1413897"/>
            <a:ext cx="6510003" cy="5283932"/>
          </a:xfrm>
          <a:prstGeom prst="rect">
            <a:avLst/>
          </a:prstGeom>
        </p:spPr>
      </p:pic>
      <p:sp>
        <p:nvSpPr>
          <p:cNvPr id="14" name="Rectangle 13"/>
          <p:cNvSpPr/>
          <p:nvPr/>
        </p:nvSpPr>
        <p:spPr>
          <a:xfrm>
            <a:off x="2881423" y="1424530"/>
            <a:ext cx="2583712" cy="309827"/>
          </a:xfrm>
          <a:prstGeom prst="rect">
            <a:avLst/>
          </a:prstGeom>
          <a:solidFill>
            <a:srgbClr val="E4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Rectangle 14"/>
          <p:cNvSpPr/>
          <p:nvPr/>
        </p:nvSpPr>
        <p:spPr>
          <a:xfrm>
            <a:off x="8506047" y="1531088"/>
            <a:ext cx="723013" cy="457200"/>
          </a:xfrm>
          <a:prstGeom prst="rect">
            <a:avLst/>
          </a:prstGeom>
          <a:solidFill>
            <a:srgbClr val="78FF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Oval 17"/>
          <p:cNvSpPr/>
          <p:nvPr/>
        </p:nvSpPr>
        <p:spPr>
          <a:xfrm>
            <a:off x="3339561" y="5474492"/>
            <a:ext cx="514556" cy="5116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Oval 19"/>
          <p:cNvSpPr/>
          <p:nvPr/>
        </p:nvSpPr>
        <p:spPr>
          <a:xfrm>
            <a:off x="2832570" y="5366681"/>
            <a:ext cx="514556" cy="5116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val 20"/>
          <p:cNvSpPr/>
          <p:nvPr/>
        </p:nvSpPr>
        <p:spPr>
          <a:xfrm>
            <a:off x="5000582" y="4896639"/>
            <a:ext cx="514556" cy="5116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Oval 21"/>
          <p:cNvSpPr/>
          <p:nvPr/>
        </p:nvSpPr>
        <p:spPr>
          <a:xfrm>
            <a:off x="6415914" y="2948788"/>
            <a:ext cx="514556" cy="5116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Oval 22"/>
          <p:cNvSpPr/>
          <p:nvPr/>
        </p:nvSpPr>
        <p:spPr>
          <a:xfrm>
            <a:off x="5526312" y="4412134"/>
            <a:ext cx="514556" cy="5116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Oval 23"/>
          <p:cNvSpPr/>
          <p:nvPr/>
        </p:nvSpPr>
        <p:spPr>
          <a:xfrm>
            <a:off x="5835794" y="3671810"/>
            <a:ext cx="580119" cy="51163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Rectangle 24"/>
          <p:cNvSpPr/>
          <p:nvPr/>
        </p:nvSpPr>
        <p:spPr>
          <a:xfrm>
            <a:off x="5427080" y="325475"/>
            <a:ext cx="2465801" cy="5455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6848" y="-505205"/>
            <a:ext cx="3596033" cy="2004963"/>
          </a:xfrm>
          <a:prstGeom prst="rect">
            <a:avLst/>
          </a:prstGeom>
        </p:spPr>
      </p:pic>
    </p:spTree>
    <p:extLst>
      <p:ext uri="{BB962C8B-B14F-4D97-AF65-F5344CB8AC3E}">
        <p14:creationId xmlns:p14="http://schemas.microsoft.com/office/powerpoint/2010/main" val="27093995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339634" y="339635"/>
            <a:ext cx="10789920" cy="830997"/>
          </a:xfrm>
          <a:prstGeom prst="rect">
            <a:avLst/>
          </a:prstGeom>
          <a:noFill/>
        </p:spPr>
        <p:txBody>
          <a:bodyPr wrap="square" rtlCol="0">
            <a:spAutoFit/>
          </a:bodyPr>
          <a:lstStyle/>
          <a:p>
            <a:pPr algn="ctr"/>
            <a:r>
              <a:rPr lang="tr-TR" sz="4800" b="1" dirty="0" smtClean="0">
                <a:solidFill>
                  <a:schemeClr val="bg1"/>
                </a:solidFill>
              </a:rPr>
              <a:t>YÖK Araştırma Üniversiteleri</a:t>
            </a:r>
            <a:endParaRPr lang="tr-TR" sz="4800" b="1" dirty="0">
              <a:solidFill>
                <a:schemeClr val="bg1"/>
              </a:solidFill>
            </a:endParaRPr>
          </a:p>
        </p:txBody>
      </p:sp>
      <p:sp>
        <p:nvSpPr>
          <p:cNvPr id="5" name="TextBox 4"/>
          <p:cNvSpPr txBox="1"/>
          <p:nvPr/>
        </p:nvSpPr>
        <p:spPr>
          <a:xfrm>
            <a:off x="1240971" y="1947148"/>
            <a:ext cx="8987246" cy="1569660"/>
          </a:xfrm>
          <a:prstGeom prst="rect">
            <a:avLst/>
          </a:prstGeom>
          <a:noFill/>
        </p:spPr>
        <p:txBody>
          <a:bodyPr wrap="square" rtlCol="0">
            <a:spAutoFit/>
          </a:bodyPr>
          <a:lstStyle/>
          <a:p>
            <a:pPr algn="just"/>
            <a:r>
              <a:rPr lang="tr-TR" sz="2400" dirty="0">
                <a:solidFill>
                  <a:schemeClr val="bg1"/>
                </a:solidFill>
              </a:rPr>
              <a:t>Üniversite öğretim üyesi ders dışında da araştırma faaliyetlerine öğrenci dâhil ederek eğitimin kapsamını ve katkısını arttırır. Öğrenciler araştırma kültürünün içinde öğrenerek, bilgilerini geliştirir ve akademik araştırmanın işleyişine hâkimiyet kazanır.</a:t>
            </a:r>
          </a:p>
        </p:txBody>
      </p:sp>
      <p:sp>
        <p:nvSpPr>
          <p:cNvPr id="6" name="TextBox 5"/>
          <p:cNvSpPr txBox="1"/>
          <p:nvPr/>
        </p:nvSpPr>
        <p:spPr>
          <a:xfrm>
            <a:off x="1240971" y="4293324"/>
            <a:ext cx="8987246" cy="830997"/>
          </a:xfrm>
          <a:prstGeom prst="rect">
            <a:avLst/>
          </a:prstGeom>
          <a:noFill/>
        </p:spPr>
        <p:txBody>
          <a:bodyPr wrap="square" rtlCol="0">
            <a:spAutoFit/>
          </a:bodyPr>
          <a:lstStyle/>
          <a:p>
            <a:pPr algn="just"/>
            <a:r>
              <a:rPr lang="tr-TR" sz="2400" dirty="0" smtClean="0">
                <a:solidFill>
                  <a:schemeClr val="bg1"/>
                </a:solidFill>
              </a:rPr>
              <a:t>Yıldız Teknik Üniversitesi Türkiye’deki devlet üniversiteleri arasındaki 20 araştırma üniversitesinden birisidir.</a:t>
            </a:r>
            <a:endParaRPr lang="tr-TR" sz="2400"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012" y="5363527"/>
            <a:ext cx="2173163" cy="1074624"/>
          </a:xfrm>
          <a:prstGeom prst="rect">
            <a:avLst/>
          </a:prstGeom>
        </p:spPr>
      </p:pic>
    </p:spTree>
    <p:extLst>
      <p:ext uri="{BB962C8B-B14F-4D97-AF65-F5344CB8AC3E}">
        <p14:creationId xmlns:p14="http://schemas.microsoft.com/office/powerpoint/2010/main" val="2244767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2009103" y="231820"/>
            <a:ext cx="7675809"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PROGRAMLAR</a:t>
            </a:r>
            <a:endParaRPr lang="tr-TR" sz="4800" dirty="0">
              <a:solidFill>
                <a:schemeClr val="bg1"/>
              </a:solidFill>
              <a:latin typeface="Oswald" panose="02000503000000000000" pitchFamily="2" charset="0"/>
            </a:endParaRPr>
          </a:p>
        </p:txBody>
      </p:sp>
      <p:graphicFrame>
        <p:nvGraphicFramePr>
          <p:cNvPr id="10" name="Diyagram 2"/>
          <p:cNvGraphicFramePr/>
          <p:nvPr>
            <p:extLst>
              <p:ext uri="{D42A27DB-BD31-4B8C-83A1-F6EECF244321}">
                <p14:modId xmlns:p14="http://schemas.microsoft.com/office/powerpoint/2010/main" val="350872526"/>
              </p:ext>
            </p:extLst>
          </p:nvPr>
        </p:nvGraphicFramePr>
        <p:xfrm>
          <a:off x="2009104" y="1449183"/>
          <a:ext cx="7675809" cy="5080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3145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42221" y="1958476"/>
            <a:ext cx="9120536" cy="3580175"/>
          </a:xfrm>
          <a:prstGeom prst="rect">
            <a:avLst/>
          </a:prstGeom>
        </p:spPr>
      </p:pic>
      <p:pic>
        <p:nvPicPr>
          <p:cNvPr id="4" name="Picture 3"/>
          <p:cNvPicPr>
            <a:picLocks noChangeAspect="1"/>
          </p:cNvPicPr>
          <p:nvPr/>
        </p:nvPicPr>
        <p:blipFill>
          <a:blip r:embed="rId4"/>
          <a:stretch>
            <a:fillRect/>
          </a:stretch>
        </p:blipFill>
        <p:spPr>
          <a:xfrm>
            <a:off x="4568976" y="271871"/>
            <a:ext cx="2867025" cy="1428750"/>
          </a:xfrm>
          <a:prstGeom prst="rect">
            <a:avLst/>
          </a:prstGeom>
        </p:spPr>
      </p:pic>
    </p:spTree>
    <p:extLst>
      <p:ext uri="{BB962C8B-B14F-4D97-AF65-F5344CB8AC3E}">
        <p14:creationId xmlns:p14="http://schemas.microsoft.com/office/powerpoint/2010/main" val="1207750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68976" y="271871"/>
            <a:ext cx="2867025" cy="1428750"/>
          </a:xfrm>
          <a:prstGeom prst="rect">
            <a:avLst/>
          </a:prstGeom>
        </p:spPr>
      </p:pic>
      <p:pic>
        <p:nvPicPr>
          <p:cNvPr id="3" name="Picture 2"/>
          <p:cNvPicPr>
            <a:picLocks noChangeAspect="1"/>
          </p:cNvPicPr>
          <p:nvPr/>
        </p:nvPicPr>
        <p:blipFill>
          <a:blip r:embed="rId4"/>
          <a:stretch>
            <a:fillRect/>
          </a:stretch>
        </p:blipFill>
        <p:spPr>
          <a:xfrm>
            <a:off x="2766932" y="1935754"/>
            <a:ext cx="6471112" cy="4320562"/>
          </a:xfrm>
          <a:prstGeom prst="rect">
            <a:avLst/>
          </a:prstGeom>
        </p:spPr>
      </p:pic>
    </p:spTree>
    <p:extLst>
      <p:ext uri="{BB962C8B-B14F-4D97-AF65-F5344CB8AC3E}">
        <p14:creationId xmlns:p14="http://schemas.microsoft.com/office/powerpoint/2010/main" val="24050735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3206839" y="200506"/>
            <a:ext cx="5112914"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İstatistik Nedir?</a:t>
            </a:r>
            <a:endParaRPr lang="tr-TR" sz="4800" dirty="0">
              <a:solidFill>
                <a:schemeClr val="bg1"/>
              </a:solidFill>
              <a:latin typeface="Oswald" panose="02000503000000000000" pitchFamily="2" charset="0"/>
            </a:endParaRPr>
          </a:p>
        </p:txBody>
      </p:sp>
      <p:sp>
        <p:nvSpPr>
          <p:cNvPr id="2" name="TextBox 1"/>
          <p:cNvSpPr txBox="1"/>
          <p:nvPr/>
        </p:nvSpPr>
        <p:spPr>
          <a:xfrm>
            <a:off x="4146996" y="1449448"/>
            <a:ext cx="7778839" cy="4221348"/>
          </a:xfrm>
          <a:prstGeom prst="rect">
            <a:avLst/>
          </a:prstGeom>
          <a:noFill/>
        </p:spPr>
        <p:txBody>
          <a:bodyPr wrap="square" rtlCol="0">
            <a:spAutoFit/>
          </a:bodyPr>
          <a:lstStyle/>
          <a:p>
            <a:pPr algn="just">
              <a:lnSpc>
                <a:spcPct val="150000"/>
              </a:lnSpc>
            </a:pPr>
            <a:r>
              <a:rPr lang="tr-TR" sz="2600" dirty="0" smtClean="0">
                <a:solidFill>
                  <a:schemeClr val="bg1"/>
                </a:solidFill>
                <a:latin typeface="Oswald" panose="02000503000000000000" pitchFamily="2" charset="0"/>
              </a:rPr>
              <a:t>İstatistik doğru bir şekilde veri toplama ve verileri bilgiye dönüştürme bilimidir. İstatistik, verilerden öğrenebilmeyi, gözlemleri bilgiye dönüştürmeyi sağlar. Böylece, istatistiksel teknikler, belirsizliklerin varolduğu bir dünyada, bu belirsizlikleri temelde olasılık kavramı aracılığı ile kontrol altında tutar ve gözlemleri bilime dayalı bilgi ve yorum verir hale getirir.</a:t>
            </a:r>
            <a:endParaRPr lang="tr-TR" sz="2600" dirty="0">
              <a:solidFill>
                <a:schemeClr val="bg1"/>
              </a:solidFill>
              <a:latin typeface="Oswald" panose="02000503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02" y="1449448"/>
            <a:ext cx="3570801" cy="2907272"/>
          </a:xfrm>
          <a:prstGeom prst="rect">
            <a:avLst/>
          </a:prstGeom>
        </p:spPr>
      </p:pic>
    </p:spTree>
    <p:extLst>
      <p:ext uri="{BB962C8B-B14F-4D97-AF65-F5344CB8AC3E}">
        <p14:creationId xmlns:p14="http://schemas.microsoft.com/office/powerpoint/2010/main" val="1597773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3206839" y="200506"/>
            <a:ext cx="5112914"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Çalışma Alanları</a:t>
            </a:r>
            <a:endParaRPr lang="tr-TR" sz="4800" dirty="0">
              <a:solidFill>
                <a:schemeClr val="bg1"/>
              </a:solidFill>
              <a:latin typeface="Oswald" panose="02000503000000000000" pitchFamily="2" charset="0"/>
            </a:endParaRPr>
          </a:p>
        </p:txBody>
      </p:sp>
      <p:sp>
        <p:nvSpPr>
          <p:cNvPr id="2" name="TextBox 1"/>
          <p:cNvSpPr txBox="1"/>
          <p:nvPr/>
        </p:nvSpPr>
        <p:spPr>
          <a:xfrm>
            <a:off x="4146996" y="1449448"/>
            <a:ext cx="7778839" cy="4893647"/>
          </a:xfrm>
          <a:prstGeom prst="rect">
            <a:avLst/>
          </a:prstGeom>
          <a:noFill/>
        </p:spPr>
        <p:txBody>
          <a:bodyPr wrap="square" rtlCol="0">
            <a:spAutoFit/>
          </a:bodyPr>
          <a:lstStyle/>
          <a:p>
            <a:pPr algn="just">
              <a:lnSpc>
                <a:spcPct val="150000"/>
              </a:lnSpc>
            </a:pPr>
            <a:r>
              <a:rPr lang="tr-TR" sz="2600" dirty="0" smtClean="0">
                <a:solidFill>
                  <a:schemeClr val="bg1"/>
                </a:solidFill>
                <a:latin typeface="Oswald" panose="02000503000000000000" pitchFamily="2" charset="0"/>
              </a:rPr>
              <a:t>Kabaca söyleyecek olursak; İstatistik mezunları, Türkiye’de uluslararası ve ulusal özel şirketlerin, çeşitli devlet kurumlarının, bakanlıkların istatistik, araştırma, aktüerya, finans, bilgi işlem, risk, ekonomik araştırmalar, planlama gibi bölümlerinde çalışabilmektedirler.</a:t>
            </a:r>
          </a:p>
          <a:p>
            <a:pPr algn="just">
              <a:lnSpc>
                <a:spcPct val="150000"/>
              </a:lnSpc>
            </a:pPr>
            <a:r>
              <a:rPr lang="tr-TR" sz="2600" dirty="0" smtClean="0">
                <a:solidFill>
                  <a:schemeClr val="bg1"/>
                </a:solidFill>
                <a:latin typeface="Oswald" panose="02000503000000000000" pitchFamily="2" charset="0"/>
              </a:rPr>
              <a:t>Aslında İstatistikçilerin çalışabileceği alanları değil de çalışamayacağı alanları saymak daha az vaktimizi alacaktır.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02" y="1449448"/>
            <a:ext cx="3570801" cy="2907272"/>
          </a:xfrm>
          <a:prstGeom prst="rect">
            <a:avLst/>
          </a:prstGeom>
        </p:spPr>
      </p:pic>
    </p:spTree>
    <p:extLst>
      <p:ext uri="{BB962C8B-B14F-4D97-AF65-F5344CB8AC3E}">
        <p14:creationId xmlns:p14="http://schemas.microsoft.com/office/powerpoint/2010/main" val="532450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98343" y="1381532"/>
            <a:ext cx="10479405" cy="3992633"/>
          </a:xfrm>
          <a:prstGeom prst="rect">
            <a:avLst/>
          </a:prstGeom>
        </p:spPr>
      </p:pic>
    </p:spTree>
    <p:extLst>
      <p:ext uri="{BB962C8B-B14F-4D97-AF65-F5344CB8AC3E}">
        <p14:creationId xmlns:p14="http://schemas.microsoft.com/office/powerpoint/2010/main" val="11355456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971" y="1031503"/>
            <a:ext cx="8250650" cy="4917506"/>
          </a:xfrm>
          <a:prstGeom prst="rect">
            <a:avLst/>
          </a:prstGeom>
        </p:spPr>
      </p:pic>
    </p:spTree>
    <p:extLst>
      <p:ext uri="{BB962C8B-B14F-4D97-AF65-F5344CB8AC3E}">
        <p14:creationId xmlns:p14="http://schemas.microsoft.com/office/powerpoint/2010/main" val="33999052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2703686" y="169333"/>
            <a:ext cx="6937762"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Sosyal Medya Hesaplarımız</a:t>
            </a:r>
            <a:endParaRPr lang="tr-TR" sz="4800" dirty="0">
              <a:solidFill>
                <a:schemeClr val="bg1"/>
              </a:solidFill>
              <a:latin typeface="Oswald" panose="02000503000000000000" pitchFamily="2" charset="0"/>
            </a:endParaRPr>
          </a:p>
        </p:txBody>
      </p:sp>
      <p:sp>
        <p:nvSpPr>
          <p:cNvPr id="5" name="Rectangle 4"/>
          <p:cNvSpPr/>
          <p:nvPr/>
        </p:nvSpPr>
        <p:spPr>
          <a:xfrm>
            <a:off x="5542525" y="2099648"/>
            <a:ext cx="2807179" cy="646331"/>
          </a:xfrm>
          <a:prstGeom prst="rect">
            <a:avLst/>
          </a:prstGeom>
        </p:spPr>
        <p:txBody>
          <a:bodyPr wrap="none">
            <a:spAutoFit/>
          </a:bodyPr>
          <a:lstStyle/>
          <a:p>
            <a:pPr fontAlgn="base"/>
            <a:r>
              <a:rPr lang="tr-TR" sz="3600" dirty="0" smtClean="0">
                <a:solidFill>
                  <a:schemeClr val="bg1"/>
                </a:solidFill>
                <a:latin typeface="Oswald" panose="02000503000000000000" pitchFamily="2" charset="0"/>
              </a:rPr>
              <a:t>@ytuistatistik</a:t>
            </a:r>
            <a:endParaRPr lang="tr-TR" sz="3600" dirty="0">
              <a:solidFill>
                <a:schemeClr val="bg1"/>
              </a:solidFill>
              <a:latin typeface="Oswald" panose="02000503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425" y="1724891"/>
            <a:ext cx="1395846" cy="1395846"/>
          </a:xfrm>
          <a:prstGeom prst="rect">
            <a:avLst/>
          </a:prstGeom>
        </p:spPr>
      </p:pic>
      <p:sp>
        <p:nvSpPr>
          <p:cNvPr id="9" name="Rectangle 8"/>
          <p:cNvSpPr/>
          <p:nvPr/>
        </p:nvSpPr>
        <p:spPr>
          <a:xfrm>
            <a:off x="5542525" y="3656929"/>
            <a:ext cx="3326773" cy="646331"/>
          </a:xfrm>
          <a:prstGeom prst="rect">
            <a:avLst/>
          </a:prstGeom>
        </p:spPr>
        <p:txBody>
          <a:bodyPr wrap="square">
            <a:spAutoFit/>
          </a:bodyPr>
          <a:lstStyle/>
          <a:p>
            <a:pPr fontAlgn="base"/>
            <a:r>
              <a:rPr lang="tr-TR" sz="3600" dirty="0">
                <a:solidFill>
                  <a:schemeClr val="bg1"/>
                </a:solidFill>
                <a:latin typeface="Oswald" panose="02000503000000000000" pitchFamily="2" charset="0"/>
              </a:rPr>
              <a:t>@YTU_istatistik_</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2452" y="3088882"/>
            <a:ext cx="1782427" cy="1782427"/>
          </a:xfrm>
          <a:prstGeom prst="rect">
            <a:avLst/>
          </a:prstGeom>
        </p:spPr>
      </p:pic>
      <p:pic>
        <p:nvPicPr>
          <p:cNvPr id="2050" name="Picture 2" descr="https://upload.wikimedia.org/wikipedia/commons/thumb/f/fb/Facebook_icon_2013.svg/1024px-Facebook_icon_2013.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8637" y="4866386"/>
            <a:ext cx="1155421" cy="115542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542525" y="5120930"/>
            <a:ext cx="3493028" cy="646331"/>
          </a:xfrm>
          <a:prstGeom prst="rect">
            <a:avLst/>
          </a:prstGeom>
        </p:spPr>
        <p:txBody>
          <a:bodyPr wrap="square">
            <a:spAutoFit/>
          </a:bodyPr>
          <a:lstStyle/>
          <a:p>
            <a:pPr fontAlgn="base"/>
            <a:r>
              <a:rPr lang="tr-TR" sz="3600" dirty="0">
                <a:solidFill>
                  <a:schemeClr val="bg1"/>
                </a:solidFill>
                <a:latin typeface="Oswald" panose="02000503000000000000" pitchFamily="2" charset="0"/>
              </a:rPr>
              <a:t>428280947216193</a:t>
            </a:r>
          </a:p>
        </p:txBody>
      </p:sp>
    </p:spTree>
    <p:extLst>
      <p:ext uri="{BB962C8B-B14F-4D97-AF65-F5344CB8AC3E}">
        <p14:creationId xmlns:p14="http://schemas.microsoft.com/office/powerpoint/2010/main" val="2934780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2009103" y="231820"/>
            <a:ext cx="7675809"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YÖNETİM</a:t>
            </a:r>
            <a:endParaRPr lang="tr-TR" sz="4800" dirty="0">
              <a:solidFill>
                <a:schemeClr val="bg1"/>
              </a:solidFill>
              <a:latin typeface="Oswald" panose="02000503000000000000" pitchFamily="2" charset="0"/>
            </a:endParaRPr>
          </a:p>
        </p:txBody>
      </p:sp>
      <p:graphicFrame>
        <p:nvGraphicFramePr>
          <p:cNvPr id="2" name="Diagram 1"/>
          <p:cNvGraphicFramePr/>
          <p:nvPr>
            <p:extLst>
              <p:ext uri="{D42A27DB-BD31-4B8C-83A1-F6EECF244321}">
                <p14:modId xmlns:p14="http://schemas.microsoft.com/office/powerpoint/2010/main" val="3734330360"/>
              </p:ext>
            </p:extLst>
          </p:nvPr>
        </p:nvGraphicFramePr>
        <p:xfrm>
          <a:off x="2009103" y="106281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471" y="503708"/>
            <a:ext cx="2200666" cy="2934222"/>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17584" y="2655496"/>
            <a:ext cx="2203943" cy="2934000"/>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1471" y="3772150"/>
            <a:ext cx="2200500" cy="2934000"/>
          </a:xfrm>
          <a:prstGeom prst="rect">
            <a:avLst/>
          </a:prstGeom>
        </p:spPr>
      </p:pic>
    </p:spTree>
    <p:extLst>
      <p:ext uri="{BB962C8B-B14F-4D97-AF65-F5344CB8AC3E}">
        <p14:creationId xmlns:p14="http://schemas.microsoft.com/office/powerpoint/2010/main" val="3434716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7" name="Tablo 3"/>
          <p:cNvGraphicFramePr>
            <a:graphicFrameLocks noGrp="1"/>
          </p:cNvGraphicFramePr>
          <p:nvPr>
            <p:extLst>
              <p:ext uri="{D42A27DB-BD31-4B8C-83A1-F6EECF244321}">
                <p14:modId xmlns:p14="http://schemas.microsoft.com/office/powerpoint/2010/main" val="4058682439"/>
              </p:ext>
            </p:extLst>
          </p:nvPr>
        </p:nvGraphicFramePr>
        <p:xfrm>
          <a:off x="1748626" y="1174308"/>
          <a:ext cx="8707731" cy="4893972"/>
        </p:xfrm>
        <a:graphic>
          <a:graphicData uri="http://schemas.openxmlformats.org/drawingml/2006/table">
            <a:tbl>
              <a:tblPr firstRow="1" bandRow="1">
                <a:tableStyleId>{8FD4443E-F989-4FC4-A0C8-D5A2AF1F390B}</a:tableStyleId>
              </a:tblPr>
              <a:tblGrid>
                <a:gridCol w="1314374">
                  <a:extLst>
                    <a:ext uri="{9D8B030D-6E8A-4147-A177-3AD203B41FA5}">
                      <a16:colId xmlns:a16="http://schemas.microsoft.com/office/drawing/2014/main" val="20000"/>
                    </a:ext>
                  </a:extLst>
                </a:gridCol>
                <a:gridCol w="7393357">
                  <a:extLst>
                    <a:ext uri="{9D8B030D-6E8A-4147-A177-3AD203B41FA5}">
                      <a16:colId xmlns:a16="http://schemas.microsoft.com/office/drawing/2014/main" val="20001"/>
                    </a:ext>
                  </a:extLst>
                </a:gridCol>
              </a:tblGrid>
              <a:tr h="81566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500" dirty="0" smtClean="0"/>
                        <a:t>AKADEMİK PERSONEL</a:t>
                      </a:r>
                      <a:endParaRPr lang="tr-TR" sz="3500" dirty="0" smtClean="0">
                        <a:solidFill>
                          <a:schemeClr val="bg1"/>
                        </a:solidFill>
                        <a:latin typeface="Oswald" panose="02000503000000000000" pitchFamily="2" charset="0"/>
                      </a:endParaRPr>
                    </a:p>
                  </a:txBody>
                  <a:tcPr anchor="ctr"/>
                </a:tc>
                <a:tc hMerge="1">
                  <a:txBody>
                    <a:bodyPr/>
                    <a:lstStyle/>
                    <a:p>
                      <a:endParaRPr lang="en-US" dirty="0"/>
                    </a:p>
                  </a:txBody>
                  <a:tcPr/>
                </a:tc>
                <a:extLst>
                  <a:ext uri="{0D108BD9-81ED-4DB2-BD59-A6C34878D82A}">
                    <a16:rowId xmlns:a16="http://schemas.microsoft.com/office/drawing/2014/main" val="10000"/>
                  </a:ext>
                </a:extLst>
              </a:tr>
              <a:tr h="815662">
                <a:tc>
                  <a:txBody>
                    <a:bodyPr/>
                    <a:lstStyle/>
                    <a:p>
                      <a:pPr algn="ctr"/>
                      <a:r>
                        <a:rPr lang="en-US" sz="3500" dirty="0" smtClean="0"/>
                        <a:t>5</a:t>
                      </a:r>
                      <a:endParaRPr lang="en-US" sz="3500" dirty="0">
                        <a:latin typeface="Oswald" panose="02000503000000000000" pitchFamily="2" charset="0"/>
                      </a:endParaRPr>
                    </a:p>
                  </a:txBody>
                  <a:tcPr anchor="ctr"/>
                </a:tc>
                <a:tc>
                  <a:txBody>
                    <a:bodyPr/>
                    <a:lstStyle/>
                    <a:p>
                      <a:pPr algn="l"/>
                      <a:r>
                        <a:rPr lang="tr-TR" sz="3500" dirty="0" smtClean="0"/>
                        <a:t>Profesör Doktor</a:t>
                      </a:r>
                      <a:endParaRPr lang="en-US" sz="3500" dirty="0">
                        <a:latin typeface="Oswald" panose="02000503000000000000" pitchFamily="2" charset="0"/>
                      </a:endParaRPr>
                    </a:p>
                  </a:txBody>
                  <a:tcPr anchor="ctr"/>
                </a:tc>
                <a:extLst>
                  <a:ext uri="{0D108BD9-81ED-4DB2-BD59-A6C34878D82A}">
                    <a16:rowId xmlns:a16="http://schemas.microsoft.com/office/drawing/2014/main" val="10001"/>
                  </a:ext>
                </a:extLst>
              </a:tr>
              <a:tr h="815662">
                <a:tc>
                  <a:txBody>
                    <a:bodyPr/>
                    <a:lstStyle/>
                    <a:p>
                      <a:pPr algn="ctr"/>
                      <a:r>
                        <a:rPr lang="tr-TR" sz="3500" dirty="0" smtClean="0"/>
                        <a:t>6</a:t>
                      </a:r>
                      <a:endParaRPr lang="en-US" sz="3500" dirty="0">
                        <a:latin typeface="Oswald" panose="02000503000000000000" pitchFamily="2" charset="0"/>
                      </a:endParaRPr>
                    </a:p>
                  </a:txBody>
                  <a:tcPr anchor="ctr"/>
                </a:tc>
                <a:tc>
                  <a:txBody>
                    <a:bodyPr/>
                    <a:lstStyle/>
                    <a:p>
                      <a:pPr algn="l"/>
                      <a:r>
                        <a:rPr lang="tr-TR" sz="3500" dirty="0" smtClean="0"/>
                        <a:t>Doçent Doktor</a:t>
                      </a:r>
                      <a:endParaRPr lang="en-US" sz="3500" dirty="0">
                        <a:latin typeface="Oswald" panose="02000503000000000000" pitchFamily="2" charset="0"/>
                      </a:endParaRPr>
                    </a:p>
                  </a:txBody>
                  <a:tcPr anchor="ctr"/>
                </a:tc>
                <a:extLst>
                  <a:ext uri="{0D108BD9-81ED-4DB2-BD59-A6C34878D82A}">
                    <a16:rowId xmlns:a16="http://schemas.microsoft.com/office/drawing/2014/main" val="10002"/>
                  </a:ext>
                </a:extLst>
              </a:tr>
              <a:tr h="815662">
                <a:tc>
                  <a:txBody>
                    <a:bodyPr/>
                    <a:lstStyle/>
                    <a:p>
                      <a:pPr algn="ctr"/>
                      <a:r>
                        <a:rPr lang="tr-TR" sz="3500" dirty="0" smtClean="0">
                          <a:latin typeface="+mn-lt"/>
                        </a:rPr>
                        <a:t>3</a:t>
                      </a:r>
                      <a:endParaRPr lang="en-US" sz="3500" dirty="0">
                        <a:latin typeface="Oswald" panose="02000503000000000000" pitchFamily="2" charset="0"/>
                      </a:endParaRPr>
                    </a:p>
                  </a:txBody>
                  <a:tcPr anchor="ctr"/>
                </a:tc>
                <a:tc>
                  <a:txBody>
                    <a:bodyPr/>
                    <a:lstStyle/>
                    <a:p>
                      <a:pPr algn="l"/>
                      <a:r>
                        <a:rPr lang="tr-TR" sz="3500" dirty="0" smtClean="0"/>
                        <a:t>Doktor Öğretim Üyesi</a:t>
                      </a:r>
                      <a:endParaRPr lang="en-US" sz="3500" dirty="0">
                        <a:latin typeface="Oswald" panose="02000503000000000000" pitchFamily="2" charset="0"/>
                      </a:endParaRPr>
                    </a:p>
                  </a:txBody>
                  <a:tcPr anchor="ctr"/>
                </a:tc>
                <a:extLst>
                  <a:ext uri="{0D108BD9-81ED-4DB2-BD59-A6C34878D82A}">
                    <a16:rowId xmlns:a16="http://schemas.microsoft.com/office/drawing/2014/main" val="10003"/>
                  </a:ext>
                </a:extLst>
              </a:tr>
              <a:tr h="815662">
                <a:tc>
                  <a:txBody>
                    <a:bodyPr/>
                    <a:lstStyle/>
                    <a:p>
                      <a:pPr algn="ctr"/>
                      <a:r>
                        <a:rPr lang="tr-TR" sz="3500" dirty="0" smtClean="0">
                          <a:latin typeface="+mn-lt"/>
                        </a:rPr>
                        <a:t>3</a:t>
                      </a:r>
                      <a:endParaRPr lang="en-US" sz="3500" dirty="0">
                        <a:latin typeface="Oswald" panose="02000503000000000000" pitchFamily="2" charset="0"/>
                      </a:endParaRPr>
                    </a:p>
                  </a:txBody>
                  <a:tcPr anchor="ctr"/>
                </a:tc>
                <a:tc>
                  <a:txBody>
                    <a:bodyPr/>
                    <a:lstStyle/>
                    <a:p>
                      <a:pPr algn="l"/>
                      <a:r>
                        <a:rPr lang="tr-TR" sz="3500" dirty="0" smtClean="0"/>
                        <a:t>Doktor Araştırma Görevlisi</a:t>
                      </a:r>
                      <a:endParaRPr lang="en-US" sz="3500" dirty="0">
                        <a:latin typeface="Oswald" panose="02000503000000000000" pitchFamily="2" charset="0"/>
                      </a:endParaRPr>
                    </a:p>
                  </a:txBody>
                  <a:tcPr anchor="ctr"/>
                </a:tc>
                <a:extLst>
                  <a:ext uri="{0D108BD9-81ED-4DB2-BD59-A6C34878D82A}">
                    <a16:rowId xmlns:a16="http://schemas.microsoft.com/office/drawing/2014/main" val="10005"/>
                  </a:ext>
                </a:extLst>
              </a:tr>
              <a:tr h="815662">
                <a:tc>
                  <a:txBody>
                    <a:bodyPr/>
                    <a:lstStyle/>
                    <a:p>
                      <a:pPr algn="ctr"/>
                      <a:r>
                        <a:rPr lang="tr-TR" sz="3500" dirty="0" smtClean="0"/>
                        <a:t>4</a:t>
                      </a:r>
                      <a:endParaRPr lang="en-US" sz="3500" dirty="0">
                        <a:latin typeface="Oswald" panose="02000503000000000000" pitchFamily="2" charset="0"/>
                      </a:endParaRPr>
                    </a:p>
                  </a:txBody>
                  <a:tcPr anchor="ctr"/>
                </a:tc>
                <a:tc>
                  <a:txBody>
                    <a:bodyPr/>
                    <a:lstStyle/>
                    <a:p>
                      <a:pPr algn="l"/>
                      <a:r>
                        <a:rPr lang="tr-TR" sz="3500" dirty="0" smtClean="0"/>
                        <a:t>Araştırma Görevlisi</a:t>
                      </a:r>
                      <a:endParaRPr lang="en-US" sz="3500" dirty="0">
                        <a:latin typeface="Oswald" panose="02000503000000000000" pitchFamily="2" charset="0"/>
                      </a:endParaRP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39403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2009103" y="231820"/>
            <a:ext cx="7675809"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WEB SİTEMİZ</a:t>
            </a:r>
            <a:endParaRPr lang="tr-TR" sz="4800" dirty="0">
              <a:solidFill>
                <a:schemeClr val="bg1"/>
              </a:solidFill>
              <a:latin typeface="Oswald" panose="02000503000000000000" pitchFamily="2" charset="0"/>
            </a:endParaRPr>
          </a:p>
        </p:txBody>
      </p:sp>
      <p:pic>
        <p:nvPicPr>
          <p:cNvPr id="7" name="Picture 6"/>
          <p:cNvPicPr>
            <a:picLocks noChangeAspect="1"/>
          </p:cNvPicPr>
          <p:nvPr/>
        </p:nvPicPr>
        <p:blipFill>
          <a:blip r:embed="rId3"/>
          <a:stretch>
            <a:fillRect/>
          </a:stretch>
        </p:blipFill>
        <p:spPr>
          <a:xfrm>
            <a:off x="373486" y="1226003"/>
            <a:ext cx="10947042" cy="5631997"/>
          </a:xfrm>
          <a:prstGeom prst="rect">
            <a:avLst/>
          </a:prstGeom>
        </p:spPr>
      </p:pic>
      <p:sp>
        <p:nvSpPr>
          <p:cNvPr id="11" name="Oval Callout 10"/>
          <p:cNvSpPr/>
          <p:nvPr/>
        </p:nvSpPr>
        <p:spPr>
          <a:xfrm>
            <a:off x="4481846" y="1316155"/>
            <a:ext cx="4803822" cy="564160"/>
          </a:xfrm>
          <a:prstGeom prst="wedgeEllipseCallout">
            <a:avLst>
              <a:gd name="adj1" fmla="val -71987"/>
              <a:gd name="adj2" fmla="val -3632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3000" dirty="0" smtClean="0">
                <a:latin typeface="Oswald" panose="02000503000000000000" pitchFamily="2" charset="0"/>
              </a:rPr>
              <a:t>www.ist.yildiz.edu.tr</a:t>
            </a:r>
            <a:endParaRPr lang="tr-TR" sz="3000" dirty="0">
              <a:latin typeface="Oswald" panose="02000503000000000000" pitchFamily="2" charset="0"/>
            </a:endParaRPr>
          </a:p>
        </p:txBody>
      </p:sp>
    </p:spTree>
    <p:extLst>
      <p:ext uri="{BB962C8B-B14F-4D97-AF65-F5344CB8AC3E}">
        <p14:creationId xmlns:p14="http://schemas.microsoft.com/office/powerpoint/2010/main" val="1423946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51" y="321972"/>
            <a:ext cx="10406131"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Kazanılan Derece Gereklilikleri Ve Kurallar</a:t>
            </a:r>
            <a:endParaRPr lang="tr-TR" sz="4800" dirty="0">
              <a:solidFill>
                <a:schemeClr val="bg1"/>
              </a:solidFill>
              <a:latin typeface="Oswald" panose="02000503000000000000" pitchFamily="2" charset="0"/>
            </a:endParaRPr>
          </a:p>
        </p:txBody>
      </p:sp>
      <p:sp>
        <p:nvSpPr>
          <p:cNvPr id="2" name="Rectangle 1"/>
          <p:cNvSpPr/>
          <p:nvPr/>
        </p:nvSpPr>
        <p:spPr>
          <a:xfrm>
            <a:off x="1352281" y="1408919"/>
            <a:ext cx="9710669" cy="4708981"/>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tr-TR" sz="2500" dirty="0" smtClean="0">
                <a:solidFill>
                  <a:schemeClr val="bg1"/>
                </a:solidFill>
                <a:latin typeface="Oswald" panose="02000503000000000000" pitchFamily="2" charset="0"/>
              </a:rPr>
              <a:t>Bu programda öğrenim gören öğrencilerin, mezun olabilmek için 4.00 üzerinden en az 2.00 Genel Not Ortalamasına sahip olmaları ve öğretim programlarında öngörülen tüm derslerden en az DC notu alarak başarılı olmaları gerekmektedir. </a:t>
            </a:r>
          </a:p>
          <a:p>
            <a:pPr marL="342900" indent="-342900" algn="just">
              <a:lnSpc>
                <a:spcPct val="150000"/>
              </a:lnSpc>
              <a:buFont typeface="Arial" panose="020B0604020202020204" pitchFamily="34" charset="0"/>
              <a:buChar char="•"/>
            </a:pPr>
            <a:r>
              <a:rPr lang="tr-TR" sz="2500" dirty="0" smtClean="0">
                <a:solidFill>
                  <a:schemeClr val="bg1"/>
                </a:solidFill>
                <a:latin typeface="Oswald" panose="02000503000000000000" pitchFamily="2" charset="0"/>
              </a:rPr>
              <a:t>Bir </a:t>
            </a:r>
            <a:r>
              <a:rPr lang="tr-TR" sz="2500" dirty="0">
                <a:solidFill>
                  <a:schemeClr val="bg1"/>
                </a:solidFill>
                <a:latin typeface="Oswald" panose="02000503000000000000" pitchFamily="2" charset="0"/>
              </a:rPr>
              <a:t>dersin başarı değerlendirmesinde; not ortalamasının, </a:t>
            </a:r>
            <a:r>
              <a:rPr lang="tr-TR" sz="2500" dirty="0" smtClean="0">
                <a:solidFill>
                  <a:schemeClr val="bg1"/>
                </a:solidFill>
                <a:latin typeface="Oswald" panose="02000503000000000000" pitchFamily="2" charset="0"/>
              </a:rPr>
              <a:t>100 tam </a:t>
            </a:r>
            <a:r>
              <a:rPr lang="tr-TR" sz="2500" dirty="0">
                <a:solidFill>
                  <a:schemeClr val="bg1"/>
                </a:solidFill>
                <a:latin typeface="Oswald" panose="02000503000000000000" pitchFamily="2" charset="0"/>
              </a:rPr>
              <a:t>not üzerinden en az </a:t>
            </a:r>
            <a:r>
              <a:rPr lang="tr-TR" sz="2500" dirty="0" smtClean="0">
                <a:solidFill>
                  <a:schemeClr val="bg1"/>
                </a:solidFill>
                <a:latin typeface="Oswald" panose="02000503000000000000" pitchFamily="2" charset="0"/>
              </a:rPr>
              <a:t>40 olması </a:t>
            </a:r>
            <a:r>
              <a:rPr lang="tr-TR" sz="2500" dirty="0">
                <a:solidFill>
                  <a:schemeClr val="bg1"/>
                </a:solidFill>
                <a:latin typeface="Oswald" panose="02000503000000000000" pitchFamily="2" charset="0"/>
              </a:rPr>
              <a:t>gerekir.</a:t>
            </a:r>
            <a:endParaRPr lang="tr-TR" sz="2500" dirty="0" smtClean="0">
              <a:solidFill>
                <a:schemeClr val="bg1"/>
              </a:solidFill>
              <a:latin typeface="Oswald" panose="02000503000000000000" pitchFamily="2" charset="0"/>
            </a:endParaRPr>
          </a:p>
          <a:p>
            <a:pPr marL="342900" indent="-342900" algn="just">
              <a:lnSpc>
                <a:spcPct val="150000"/>
              </a:lnSpc>
              <a:buFont typeface="Arial" panose="020B0604020202020204" pitchFamily="34" charset="0"/>
              <a:buChar char="•"/>
            </a:pPr>
            <a:r>
              <a:rPr lang="tr-TR" sz="2500" dirty="0" smtClean="0">
                <a:solidFill>
                  <a:schemeClr val="bg1"/>
                </a:solidFill>
                <a:latin typeface="Oswald" panose="02000503000000000000" pitchFamily="2" charset="0"/>
              </a:rPr>
              <a:t>Öğrencilerin aynı zamanda zorunlu stajlarını belirtilen sürede ve özellikte tamamlamaları gerekmektedir.</a:t>
            </a:r>
            <a:endParaRPr lang="tr-TR" sz="2500" dirty="0">
              <a:solidFill>
                <a:schemeClr val="bg1"/>
              </a:solidFill>
              <a:latin typeface="Oswald" panose="02000503000000000000"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2847" y="4985113"/>
            <a:ext cx="3000103" cy="1687558"/>
          </a:xfrm>
          <a:prstGeom prst="rect">
            <a:avLst/>
          </a:prstGeom>
        </p:spPr>
      </p:pic>
    </p:spTree>
    <p:extLst>
      <p:ext uri="{BB962C8B-B14F-4D97-AF65-F5344CB8AC3E}">
        <p14:creationId xmlns:p14="http://schemas.microsoft.com/office/powerpoint/2010/main" val="3957209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Başarı Değerlendirmesi</a:t>
            </a:r>
            <a:endParaRPr lang="tr-TR" sz="4800" dirty="0">
              <a:solidFill>
                <a:schemeClr val="bg1"/>
              </a:solidFill>
              <a:latin typeface="Oswald" panose="02000503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46051064"/>
              </p:ext>
            </p:extLst>
          </p:nvPr>
        </p:nvGraphicFramePr>
        <p:xfrm>
          <a:off x="3799071" y="1217364"/>
          <a:ext cx="4817085" cy="5309441"/>
        </p:xfrm>
        <a:graphic>
          <a:graphicData uri="http://schemas.openxmlformats.org/drawingml/2006/table">
            <a:tbl>
              <a:tblPr/>
              <a:tblGrid>
                <a:gridCol w="1605695">
                  <a:extLst>
                    <a:ext uri="{9D8B030D-6E8A-4147-A177-3AD203B41FA5}">
                      <a16:colId xmlns:a16="http://schemas.microsoft.com/office/drawing/2014/main" val="20000"/>
                    </a:ext>
                  </a:extLst>
                </a:gridCol>
                <a:gridCol w="1605695">
                  <a:extLst>
                    <a:ext uri="{9D8B030D-6E8A-4147-A177-3AD203B41FA5}">
                      <a16:colId xmlns:a16="http://schemas.microsoft.com/office/drawing/2014/main" val="20001"/>
                    </a:ext>
                  </a:extLst>
                </a:gridCol>
                <a:gridCol w="1605695">
                  <a:extLst>
                    <a:ext uri="{9D8B030D-6E8A-4147-A177-3AD203B41FA5}">
                      <a16:colId xmlns:a16="http://schemas.microsoft.com/office/drawing/2014/main" val="20002"/>
                    </a:ext>
                  </a:extLst>
                </a:gridCol>
              </a:tblGrid>
              <a:tr h="348426">
                <a:tc>
                  <a:txBody>
                    <a:bodyPr/>
                    <a:lstStyle/>
                    <a:p>
                      <a:pPr algn="ctr" fontAlgn="ctr"/>
                      <a:r>
                        <a:rPr lang="tr-TR" sz="1400" b="1" dirty="0">
                          <a:effectLst/>
                          <a:latin typeface="Oswald" panose="02000503000000000000" pitchFamily="2" charset="0"/>
                        </a:rPr>
                        <a:t>Başarı Notu</a:t>
                      </a:r>
                      <a:r>
                        <a:rPr lang="tr-TR" sz="1400" b="0" dirty="0">
                          <a:effectLst/>
                          <a:latin typeface="Oswald" panose="02000503000000000000" pitchFamily="2" charset="0"/>
                        </a:rPr>
                        <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1" dirty="0">
                          <a:effectLst/>
                          <a:latin typeface="Oswald" panose="02000503000000000000" pitchFamily="2" charset="0"/>
                        </a:rPr>
                        <a:t>Katsayı</a:t>
                      </a:r>
                      <a:r>
                        <a:rPr lang="tr-TR" sz="1400" b="0" dirty="0">
                          <a:effectLst/>
                          <a:latin typeface="Oswald" panose="02000503000000000000" pitchFamily="2" charset="0"/>
                        </a:rPr>
                        <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1">
                          <a:effectLst/>
                          <a:latin typeface="Oswald" panose="02000503000000000000" pitchFamily="2" charset="0"/>
                        </a:rPr>
                        <a:t>Açıklama</a:t>
                      </a:r>
                      <a:r>
                        <a:rPr lang="tr-TR" sz="1400" b="0">
                          <a:effectLst/>
                          <a:latin typeface="Oswald" panose="02000503000000000000" pitchFamily="2" charset="0"/>
                        </a:rPr>
                        <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0"/>
                  </a:ext>
                </a:extLst>
              </a:tr>
              <a:tr h="348426">
                <a:tc>
                  <a:txBody>
                    <a:bodyPr/>
                    <a:lstStyle/>
                    <a:p>
                      <a:pPr algn="ctr" fontAlgn="ctr"/>
                      <a:r>
                        <a:rPr lang="tr-TR" sz="1400" b="0" dirty="0">
                          <a:effectLst/>
                          <a:latin typeface="Oswald" panose="02000503000000000000" pitchFamily="2" charset="0"/>
                        </a:rPr>
                        <a:t>AA</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4.00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Mükemmel</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1"/>
                  </a:ext>
                </a:extLst>
              </a:tr>
              <a:tr h="348426">
                <a:tc>
                  <a:txBody>
                    <a:bodyPr/>
                    <a:lstStyle/>
                    <a:p>
                      <a:pPr algn="ctr" fontAlgn="ctr"/>
                      <a:r>
                        <a:rPr lang="tr-TR" sz="1400" b="0">
                          <a:effectLst/>
                          <a:latin typeface="Oswald" panose="02000503000000000000" pitchFamily="2" charset="0"/>
                        </a:rPr>
                        <a:t>BA</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3.50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Pekiyi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2"/>
                  </a:ext>
                </a:extLst>
              </a:tr>
              <a:tr h="348426">
                <a:tc>
                  <a:txBody>
                    <a:bodyPr/>
                    <a:lstStyle/>
                    <a:p>
                      <a:pPr algn="ctr" fontAlgn="ctr"/>
                      <a:r>
                        <a:rPr lang="tr-TR" sz="1400" b="0">
                          <a:effectLst/>
                          <a:latin typeface="Oswald" panose="02000503000000000000" pitchFamily="2" charset="0"/>
                        </a:rPr>
                        <a:t>BB</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3.00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İyi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3"/>
                  </a:ext>
                </a:extLst>
              </a:tr>
              <a:tr h="348426">
                <a:tc>
                  <a:txBody>
                    <a:bodyPr/>
                    <a:lstStyle/>
                    <a:p>
                      <a:pPr algn="ctr" fontAlgn="ctr"/>
                      <a:r>
                        <a:rPr lang="tr-TR" sz="1400" b="0">
                          <a:effectLst/>
                          <a:latin typeface="Oswald" panose="02000503000000000000" pitchFamily="2" charset="0"/>
                        </a:rPr>
                        <a:t>CB</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2.50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Orta</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4"/>
                  </a:ext>
                </a:extLst>
              </a:tr>
              <a:tr h="348426">
                <a:tc>
                  <a:txBody>
                    <a:bodyPr/>
                    <a:lstStyle/>
                    <a:p>
                      <a:pPr algn="ctr" fontAlgn="ctr"/>
                      <a:r>
                        <a:rPr lang="tr-TR" sz="1400" b="0">
                          <a:effectLst/>
                          <a:latin typeface="Oswald" panose="02000503000000000000" pitchFamily="2" charset="0"/>
                        </a:rPr>
                        <a:t>CC</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2.00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Yeterli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5"/>
                  </a:ext>
                </a:extLst>
              </a:tr>
              <a:tr h="498321">
                <a:tc>
                  <a:txBody>
                    <a:bodyPr/>
                    <a:lstStyle/>
                    <a:p>
                      <a:pPr algn="ctr" fontAlgn="ctr"/>
                      <a:r>
                        <a:rPr lang="tr-TR" sz="1400" b="0">
                          <a:effectLst/>
                          <a:latin typeface="Oswald" panose="02000503000000000000" pitchFamily="2" charset="0"/>
                        </a:rPr>
                        <a:t>DC</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1.50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Koşullu Başarılı</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6"/>
                  </a:ext>
                </a:extLst>
              </a:tr>
              <a:tr h="348426">
                <a:tc>
                  <a:txBody>
                    <a:bodyPr/>
                    <a:lstStyle/>
                    <a:p>
                      <a:pPr algn="ctr" fontAlgn="ctr"/>
                      <a:r>
                        <a:rPr lang="tr-TR" sz="1400" b="0">
                          <a:effectLst/>
                          <a:latin typeface="Oswald" panose="02000503000000000000" pitchFamily="2" charset="0"/>
                        </a:rPr>
                        <a:t>DD</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1.00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Başarısız</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7"/>
                  </a:ext>
                </a:extLst>
              </a:tr>
              <a:tr h="348426">
                <a:tc>
                  <a:txBody>
                    <a:bodyPr/>
                    <a:lstStyle/>
                    <a:p>
                      <a:pPr algn="ctr" fontAlgn="ctr"/>
                      <a:r>
                        <a:rPr lang="tr-TR" sz="1400" b="0">
                          <a:effectLst/>
                          <a:latin typeface="Oswald" panose="02000503000000000000" pitchFamily="2" charset="0"/>
                        </a:rPr>
                        <a:t>FD</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Başarısız</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8"/>
                  </a:ext>
                </a:extLst>
              </a:tr>
              <a:tr h="348426">
                <a:tc>
                  <a:txBody>
                    <a:bodyPr/>
                    <a:lstStyle/>
                    <a:p>
                      <a:pPr algn="ctr" fontAlgn="ctr"/>
                      <a:r>
                        <a:rPr lang="tr-TR" sz="1400" b="0">
                          <a:effectLst/>
                          <a:latin typeface="Oswald" panose="02000503000000000000" pitchFamily="2" charset="0"/>
                        </a:rPr>
                        <a:t>FF</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Başarısız</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9"/>
                  </a:ext>
                </a:extLst>
              </a:tr>
              <a:tr h="348426">
                <a:tc>
                  <a:txBody>
                    <a:bodyPr/>
                    <a:lstStyle/>
                    <a:p>
                      <a:pPr algn="ctr" fontAlgn="ctr"/>
                      <a:r>
                        <a:rPr lang="tr-TR" sz="1400" b="0">
                          <a:effectLst/>
                          <a:latin typeface="Oswald" panose="02000503000000000000" pitchFamily="2" charset="0"/>
                        </a:rPr>
                        <a:t>F0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Devamsız</a:t>
                      </a: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10"/>
                  </a:ext>
                </a:extLst>
              </a:tr>
            </a:tbl>
          </a:graphicData>
        </a:graphic>
      </p:graphicFrame>
      <p:sp>
        <p:nvSpPr>
          <p:cNvPr id="4" name="Rectangle 3"/>
          <p:cNvSpPr/>
          <p:nvPr/>
        </p:nvSpPr>
        <p:spPr>
          <a:xfrm>
            <a:off x="8907887" y="5357254"/>
            <a:ext cx="802783" cy="1169551"/>
          </a:xfrm>
          <a:prstGeom prst="rect">
            <a:avLst/>
          </a:prstGeom>
          <a:solidFill>
            <a:srgbClr val="DCDCDC"/>
          </a:solidFill>
        </p:spPr>
        <p:style>
          <a:lnRef idx="1">
            <a:schemeClr val="dk1"/>
          </a:lnRef>
          <a:fillRef idx="2">
            <a:schemeClr val="dk1"/>
          </a:fillRef>
          <a:effectRef idx="1">
            <a:schemeClr val="dk1"/>
          </a:effectRef>
          <a:fontRef idx="minor">
            <a:schemeClr val="dk1"/>
          </a:fontRef>
        </p:style>
        <p:txBody>
          <a:bodyPr wrap="square">
            <a:spAutoFit/>
          </a:bodyPr>
          <a:lstStyle/>
          <a:p>
            <a:r>
              <a:rPr lang="tr-TR" sz="1400" b="0" i="0" dirty="0" smtClean="0">
                <a:solidFill>
                  <a:schemeClr val="tx1"/>
                </a:solidFill>
                <a:effectLst/>
                <a:latin typeface="Oswald" panose="02000503000000000000" pitchFamily="2" charset="0"/>
              </a:rPr>
              <a:t>G: Geçer</a:t>
            </a:r>
            <a:r>
              <a:rPr lang="tr-TR" sz="1400" dirty="0" smtClean="0">
                <a:solidFill>
                  <a:schemeClr val="tx1"/>
                </a:solidFill>
                <a:latin typeface="Oswald" panose="02000503000000000000" pitchFamily="2" charset="0"/>
              </a:rPr>
              <a:t/>
            </a:r>
            <a:br>
              <a:rPr lang="tr-TR" sz="1400" dirty="0" smtClean="0">
                <a:solidFill>
                  <a:schemeClr val="tx1"/>
                </a:solidFill>
                <a:latin typeface="Oswald" panose="02000503000000000000" pitchFamily="2" charset="0"/>
              </a:rPr>
            </a:br>
            <a:r>
              <a:rPr lang="tr-TR" sz="1400" b="0" i="0" dirty="0" smtClean="0">
                <a:solidFill>
                  <a:schemeClr val="tx1"/>
                </a:solidFill>
                <a:effectLst/>
                <a:latin typeface="Oswald" panose="02000503000000000000" pitchFamily="2" charset="0"/>
              </a:rPr>
              <a:t>K: Kalır</a:t>
            </a:r>
            <a:r>
              <a:rPr lang="tr-TR" sz="1400" dirty="0" smtClean="0">
                <a:solidFill>
                  <a:schemeClr val="tx1"/>
                </a:solidFill>
                <a:latin typeface="Oswald" panose="02000503000000000000" pitchFamily="2" charset="0"/>
              </a:rPr>
              <a:t/>
            </a:r>
            <a:br>
              <a:rPr lang="tr-TR" sz="1400" dirty="0" smtClean="0">
                <a:solidFill>
                  <a:schemeClr val="tx1"/>
                </a:solidFill>
                <a:latin typeface="Oswald" panose="02000503000000000000" pitchFamily="2" charset="0"/>
              </a:rPr>
            </a:br>
            <a:r>
              <a:rPr lang="tr-TR" sz="1400" b="0" i="0" dirty="0" smtClean="0">
                <a:solidFill>
                  <a:schemeClr val="tx1"/>
                </a:solidFill>
                <a:effectLst/>
                <a:latin typeface="Oswald" panose="02000503000000000000" pitchFamily="2" charset="0"/>
              </a:rPr>
              <a:t>İ: İzinli</a:t>
            </a:r>
            <a:r>
              <a:rPr lang="tr-TR" sz="1400" dirty="0" smtClean="0">
                <a:solidFill>
                  <a:schemeClr val="tx1"/>
                </a:solidFill>
                <a:latin typeface="Oswald" panose="02000503000000000000" pitchFamily="2" charset="0"/>
              </a:rPr>
              <a:t/>
            </a:r>
            <a:br>
              <a:rPr lang="tr-TR" sz="1400" dirty="0" smtClean="0">
                <a:solidFill>
                  <a:schemeClr val="tx1"/>
                </a:solidFill>
                <a:latin typeface="Oswald" panose="02000503000000000000" pitchFamily="2" charset="0"/>
              </a:rPr>
            </a:br>
            <a:r>
              <a:rPr lang="tr-TR" sz="1400" b="0" i="0" dirty="0" smtClean="0">
                <a:solidFill>
                  <a:schemeClr val="tx1"/>
                </a:solidFill>
                <a:effectLst/>
                <a:latin typeface="Oswald" panose="02000503000000000000" pitchFamily="2" charset="0"/>
              </a:rPr>
              <a:t>M: Muaf</a:t>
            </a:r>
            <a:r>
              <a:rPr lang="tr-TR" sz="1400" dirty="0" smtClean="0">
                <a:solidFill>
                  <a:schemeClr val="tx1"/>
                </a:solidFill>
                <a:latin typeface="Oswald" panose="02000503000000000000" pitchFamily="2" charset="0"/>
              </a:rPr>
              <a:t/>
            </a:r>
            <a:br>
              <a:rPr lang="tr-TR" sz="1400" dirty="0" smtClean="0">
                <a:solidFill>
                  <a:schemeClr val="tx1"/>
                </a:solidFill>
                <a:latin typeface="Oswald" panose="02000503000000000000" pitchFamily="2" charset="0"/>
              </a:rPr>
            </a:br>
            <a:r>
              <a:rPr lang="tr-TR" sz="1400" b="0" i="0" dirty="0" smtClean="0">
                <a:solidFill>
                  <a:schemeClr val="tx1"/>
                </a:solidFill>
                <a:effectLst/>
                <a:latin typeface="Oswald" panose="02000503000000000000" pitchFamily="2" charset="0"/>
              </a:rPr>
              <a:t>E: Eksik</a:t>
            </a:r>
            <a:endParaRPr lang="tr-TR" sz="1400" dirty="0">
              <a:solidFill>
                <a:schemeClr val="tx1"/>
              </a:solidFill>
              <a:latin typeface="Oswald" panose="02000503000000000000" pitchFamily="2" charset="0"/>
            </a:endParaRPr>
          </a:p>
        </p:txBody>
      </p:sp>
    </p:spTree>
    <p:extLst>
      <p:ext uri="{BB962C8B-B14F-4D97-AF65-F5344CB8AC3E}">
        <p14:creationId xmlns:p14="http://schemas.microsoft.com/office/powerpoint/2010/main" val="1165311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1004549" y="128789"/>
            <a:ext cx="10406131" cy="830997"/>
          </a:xfrm>
          <a:prstGeom prst="rect">
            <a:avLst/>
          </a:prstGeom>
          <a:noFill/>
        </p:spPr>
        <p:txBody>
          <a:bodyPr wrap="square" rtlCol="0">
            <a:spAutoFit/>
          </a:bodyPr>
          <a:lstStyle/>
          <a:p>
            <a:pPr algn="ctr"/>
            <a:r>
              <a:rPr lang="tr-TR" sz="4800" dirty="0" smtClean="0">
                <a:solidFill>
                  <a:schemeClr val="bg1"/>
                </a:solidFill>
                <a:latin typeface="Oswald" panose="02000503000000000000" pitchFamily="2" charset="0"/>
              </a:rPr>
              <a:t>Başarı Değerlendirmesi</a:t>
            </a:r>
            <a:endParaRPr lang="tr-TR" sz="4800" dirty="0">
              <a:solidFill>
                <a:schemeClr val="bg1"/>
              </a:solidFill>
              <a:latin typeface="Oswald" panose="02000503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92857936"/>
              </p:ext>
            </p:extLst>
          </p:nvPr>
        </p:nvGraphicFramePr>
        <p:xfrm>
          <a:off x="128592" y="1049938"/>
          <a:ext cx="4817085" cy="5309441"/>
        </p:xfrm>
        <a:graphic>
          <a:graphicData uri="http://schemas.openxmlformats.org/drawingml/2006/table">
            <a:tbl>
              <a:tblPr/>
              <a:tblGrid>
                <a:gridCol w="1605695">
                  <a:extLst>
                    <a:ext uri="{9D8B030D-6E8A-4147-A177-3AD203B41FA5}">
                      <a16:colId xmlns:a16="http://schemas.microsoft.com/office/drawing/2014/main" val="20000"/>
                    </a:ext>
                  </a:extLst>
                </a:gridCol>
                <a:gridCol w="1605695">
                  <a:extLst>
                    <a:ext uri="{9D8B030D-6E8A-4147-A177-3AD203B41FA5}">
                      <a16:colId xmlns:a16="http://schemas.microsoft.com/office/drawing/2014/main" val="20001"/>
                    </a:ext>
                  </a:extLst>
                </a:gridCol>
                <a:gridCol w="1605695">
                  <a:extLst>
                    <a:ext uri="{9D8B030D-6E8A-4147-A177-3AD203B41FA5}">
                      <a16:colId xmlns:a16="http://schemas.microsoft.com/office/drawing/2014/main" val="20002"/>
                    </a:ext>
                  </a:extLst>
                </a:gridCol>
              </a:tblGrid>
              <a:tr h="348426">
                <a:tc>
                  <a:txBody>
                    <a:bodyPr/>
                    <a:lstStyle/>
                    <a:p>
                      <a:pPr algn="ctr" fontAlgn="ctr"/>
                      <a:r>
                        <a:rPr lang="tr-TR" sz="1400" b="1" dirty="0">
                          <a:effectLst/>
                          <a:latin typeface="Oswald" panose="02000503000000000000" pitchFamily="2" charset="0"/>
                        </a:rPr>
                        <a:t>Başarı Notu</a:t>
                      </a:r>
                      <a:r>
                        <a:rPr lang="tr-TR" sz="1400" b="0" dirty="0">
                          <a:effectLst/>
                          <a:latin typeface="Oswald" panose="02000503000000000000" pitchFamily="2" charset="0"/>
                        </a:rPr>
                        <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1" dirty="0">
                          <a:effectLst/>
                          <a:latin typeface="Oswald" panose="02000503000000000000" pitchFamily="2" charset="0"/>
                        </a:rPr>
                        <a:t>Katsayı</a:t>
                      </a:r>
                      <a:r>
                        <a:rPr lang="tr-TR" sz="1400" b="0" dirty="0">
                          <a:effectLst/>
                          <a:latin typeface="Oswald" panose="02000503000000000000" pitchFamily="2" charset="0"/>
                        </a:rPr>
                        <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1">
                          <a:effectLst/>
                          <a:latin typeface="Oswald" panose="02000503000000000000" pitchFamily="2" charset="0"/>
                        </a:rPr>
                        <a:t>Açıklama</a:t>
                      </a:r>
                      <a:r>
                        <a:rPr lang="tr-TR" sz="1400" b="0">
                          <a:effectLst/>
                          <a:latin typeface="Oswald" panose="02000503000000000000" pitchFamily="2" charset="0"/>
                        </a:rPr>
                        <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0"/>
                  </a:ext>
                </a:extLst>
              </a:tr>
              <a:tr h="348426">
                <a:tc>
                  <a:txBody>
                    <a:bodyPr/>
                    <a:lstStyle/>
                    <a:p>
                      <a:pPr algn="ctr" fontAlgn="ctr"/>
                      <a:r>
                        <a:rPr lang="tr-TR" sz="1400" b="0" dirty="0">
                          <a:effectLst/>
                          <a:latin typeface="Oswald" panose="02000503000000000000" pitchFamily="2" charset="0"/>
                        </a:rPr>
                        <a:t>AA</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4.00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Mükemmel</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1"/>
                  </a:ext>
                </a:extLst>
              </a:tr>
              <a:tr h="348426">
                <a:tc>
                  <a:txBody>
                    <a:bodyPr/>
                    <a:lstStyle/>
                    <a:p>
                      <a:pPr algn="ctr" fontAlgn="ctr"/>
                      <a:r>
                        <a:rPr lang="tr-TR" sz="1400" b="0">
                          <a:effectLst/>
                          <a:latin typeface="Oswald" panose="02000503000000000000" pitchFamily="2" charset="0"/>
                        </a:rPr>
                        <a:t>BA</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3.50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Pekiyi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2"/>
                  </a:ext>
                </a:extLst>
              </a:tr>
              <a:tr h="348426">
                <a:tc>
                  <a:txBody>
                    <a:bodyPr/>
                    <a:lstStyle/>
                    <a:p>
                      <a:pPr algn="ctr" fontAlgn="ctr"/>
                      <a:r>
                        <a:rPr lang="tr-TR" sz="1400" b="0">
                          <a:effectLst/>
                          <a:latin typeface="Oswald" panose="02000503000000000000" pitchFamily="2" charset="0"/>
                        </a:rPr>
                        <a:t>BB</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3.00</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İyi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3"/>
                  </a:ext>
                </a:extLst>
              </a:tr>
              <a:tr h="348426">
                <a:tc>
                  <a:txBody>
                    <a:bodyPr/>
                    <a:lstStyle/>
                    <a:p>
                      <a:pPr algn="ctr" fontAlgn="ctr"/>
                      <a:r>
                        <a:rPr lang="tr-TR" sz="1400" b="0">
                          <a:effectLst/>
                          <a:latin typeface="Oswald" panose="02000503000000000000" pitchFamily="2" charset="0"/>
                        </a:rPr>
                        <a:t>CB</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2.50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Orta</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4"/>
                  </a:ext>
                </a:extLst>
              </a:tr>
              <a:tr h="348426">
                <a:tc>
                  <a:txBody>
                    <a:bodyPr/>
                    <a:lstStyle/>
                    <a:p>
                      <a:pPr algn="ctr" fontAlgn="ctr"/>
                      <a:r>
                        <a:rPr lang="tr-TR" sz="1400" b="0">
                          <a:effectLst/>
                          <a:latin typeface="Oswald" panose="02000503000000000000" pitchFamily="2" charset="0"/>
                        </a:rPr>
                        <a:t>CC</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2.00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Yeterli</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5"/>
                  </a:ext>
                </a:extLst>
              </a:tr>
              <a:tr h="498321">
                <a:tc>
                  <a:txBody>
                    <a:bodyPr/>
                    <a:lstStyle/>
                    <a:p>
                      <a:pPr algn="ctr" fontAlgn="ctr"/>
                      <a:r>
                        <a:rPr lang="tr-TR" sz="1400" b="0">
                          <a:effectLst/>
                          <a:latin typeface="Oswald" panose="02000503000000000000" pitchFamily="2" charset="0"/>
                        </a:rPr>
                        <a:t>DC</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1.50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Koşullu Başarılı</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6"/>
                  </a:ext>
                </a:extLst>
              </a:tr>
              <a:tr h="348426">
                <a:tc>
                  <a:txBody>
                    <a:bodyPr/>
                    <a:lstStyle/>
                    <a:p>
                      <a:pPr algn="ctr" fontAlgn="ctr"/>
                      <a:r>
                        <a:rPr lang="tr-TR" sz="1400" b="0">
                          <a:effectLst/>
                          <a:latin typeface="Oswald" panose="02000503000000000000" pitchFamily="2" charset="0"/>
                        </a:rPr>
                        <a:t>DD</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1.00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Başarısız</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7"/>
                  </a:ext>
                </a:extLst>
              </a:tr>
              <a:tr h="348426">
                <a:tc>
                  <a:txBody>
                    <a:bodyPr/>
                    <a:lstStyle/>
                    <a:p>
                      <a:pPr algn="ctr" fontAlgn="ctr"/>
                      <a:r>
                        <a:rPr lang="tr-TR" sz="1400" b="0">
                          <a:effectLst/>
                          <a:latin typeface="Oswald" panose="02000503000000000000" pitchFamily="2" charset="0"/>
                        </a:rPr>
                        <a:t>FD</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0.50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Başarısız</a:t>
                      </a:r>
                      <a:br>
                        <a:rPr lang="tr-TR" sz="1400" b="0" dirty="0">
                          <a:effectLst/>
                          <a:latin typeface="Oswald" panose="02000503000000000000" pitchFamily="2" charset="0"/>
                        </a:rPr>
                      </a:br>
                      <a:endParaRPr lang="tr-TR" sz="1400" b="0" dirty="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8"/>
                  </a:ext>
                </a:extLst>
              </a:tr>
              <a:tr h="348426">
                <a:tc>
                  <a:txBody>
                    <a:bodyPr/>
                    <a:lstStyle/>
                    <a:p>
                      <a:pPr algn="ctr" fontAlgn="ctr"/>
                      <a:r>
                        <a:rPr lang="tr-TR" sz="1400" b="0">
                          <a:effectLst/>
                          <a:latin typeface="Oswald" panose="02000503000000000000" pitchFamily="2" charset="0"/>
                        </a:rPr>
                        <a:t>FF</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Başarısız</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09"/>
                  </a:ext>
                </a:extLst>
              </a:tr>
              <a:tr h="348426">
                <a:tc>
                  <a:txBody>
                    <a:bodyPr/>
                    <a:lstStyle/>
                    <a:p>
                      <a:pPr algn="ctr" fontAlgn="ctr"/>
                      <a:r>
                        <a:rPr lang="tr-TR" sz="1400" b="0">
                          <a:effectLst/>
                          <a:latin typeface="Oswald" panose="02000503000000000000" pitchFamily="2" charset="0"/>
                        </a:rPr>
                        <a:t>F0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a:effectLst/>
                          <a:latin typeface="Oswald" panose="02000503000000000000" pitchFamily="2" charset="0"/>
                        </a:rPr>
                        <a:t>0.00</a:t>
                      </a:r>
                      <a:br>
                        <a:rPr lang="tr-TR" sz="1400" b="0">
                          <a:effectLst/>
                          <a:latin typeface="Oswald" panose="02000503000000000000" pitchFamily="2" charset="0"/>
                        </a:rPr>
                      </a:br>
                      <a:endParaRPr lang="tr-TR" sz="1400" b="0">
                        <a:effectLst/>
                        <a:latin typeface="Oswald" panose="02000503000000000000" pitchFamily="2" charset="0"/>
                      </a:endParaRP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tc>
                  <a:txBody>
                    <a:bodyPr/>
                    <a:lstStyle/>
                    <a:p>
                      <a:pPr algn="ctr" fontAlgn="ctr"/>
                      <a:r>
                        <a:rPr lang="tr-TR" sz="1400" b="0" dirty="0">
                          <a:effectLst/>
                          <a:latin typeface="Oswald" panose="02000503000000000000" pitchFamily="2" charset="0"/>
                        </a:rPr>
                        <a:t>Devamsız</a:t>
                      </a:r>
                    </a:p>
                  </a:txBody>
                  <a:tcPr marL="54392" marR="54392" marT="27196" marB="27196">
                    <a:lnL w="9525" cap="flat" cmpd="sng" algn="ctr">
                      <a:solidFill>
                        <a:srgbClr val="E9EAE5"/>
                      </a:solidFill>
                      <a:prstDash val="solid"/>
                      <a:round/>
                      <a:headEnd type="none" w="med" len="med"/>
                      <a:tailEnd type="none" w="med" len="med"/>
                    </a:lnL>
                    <a:lnR w="9525" cap="flat" cmpd="sng" algn="ctr">
                      <a:solidFill>
                        <a:srgbClr val="E9EAE5"/>
                      </a:solidFill>
                      <a:prstDash val="solid"/>
                      <a:round/>
                      <a:headEnd type="none" w="med" len="med"/>
                      <a:tailEnd type="none" w="med" len="med"/>
                    </a:lnR>
                    <a:lnT w="9525" cap="flat" cmpd="sng" algn="ctr">
                      <a:solidFill>
                        <a:srgbClr val="E9EAE5"/>
                      </a:solidFill>
                      <a:prstDash val="solid"/>
                      <a:round/>
                      <a:headEnd type="none" w="med" len="med"/>
                      <a:tailEnd type="none" w="med" len="med"/>
                    </a:lnT>
                    <a:lnB w="9525" cap="flat" cmpd="sng" algn="ctr">
                      <a:solidFill>
                        <a:srgbClr val="E9EAE5"/>
                      </a:solidFill>
                      <a:prstDash val="solid"/>
                      <a:round/>
                      <a:headEnd type="none" w="med" len="med"/>
                      <a:tailEnd type="none" w="med" len="med"/>
                    </a:lnB>
                    <a:solidFill>
                      <a:srgbClr val="EAEAEA"/>
                    </a:solidFill>
                  </a:tcPr>
                </a:tc>
                <a:extLst>
                  <a:ext uri="{0D108BD9-81ED-4DB2-BD59-A6C34878D82A}">
                    <a16:rowId xmlns:a16="http://schemas.microsoft.com/office/drawing/2014/main" val="10010"/>
                  </a:ext>
                </a:extLst>
              </a:tr>
            </a:tbl>
          </a:graphicData>
        </a:graphic>
      </p:graphicFrame>
      <p:sp>
        <p:nvSpPr>
          <p:cNvPr id="2" name="Rectangle 1"/>
          <p:cNvSpPr/>
          <p:nvPr/>
        </p:nvSpPr>
        <p:spPr>
          <a:xfrm>
            <a:off x="5430591" y="1049938"/>
            <a:ext cx="6096000" cy="2950872"/>
          </a:xfrm>
          <a:prstGeom prst="rect">
            <a:avLst/>
          </a:prstGeom>
        </p:spPr>
        <p:txBody>
          <a:bodyPr>
            <a:spAutoFit/>
          </a:bodyPr>
          <a:lstStyle/>
          <a:p>
            <a:pPr algn="just">
              <a:lnSpc>
                <a:spcPct val="150000"/>
              </a:lnSpc>
            </a:pPr>
            <a:r>
              <a:rPr lang="tr-TR" dirty="0" smtClean="0">
                <a:solidFill>
                  <a:schemeClr val="bg1"/>
                </a:solidFill>
                <a:latin typeface="Oswald" panose="02000503000000000000" pitchFamily="2" charset="0"/>
              </a:rPr>
              <a:t>Bir dersten (DC) harf notunu alan öğrenci, bu dersi koşullu başarmış (koşullu başarılı) kabul edilir. Bu nedenle bir dersten (DC) harf notunu alan öğrencinin bu dersten başarılı sayılabilmesi için AGNO’sunun en az 2.00 olması gerekir. Sorumlu olduğu öğretim planında koşullu başarılı dersi/dersleri bulunan öğrencinin mezun olabilmesi için tüm derslere ait AGNO’sunun en az 2.00 olması gerekir ve AGNO hesabına katılır.</a:t>
            </a:r>
            <a:endParaRPr lang="tr-TR" dirty="0">
              <a:solidFill>
                <a:schemeClr val="bg1"/>
              </a:solidFill>
              <a:latin typeface="Oswald" panose="02000503000000000000" pitchFamily="2" charset="0"/>
            </a:endParaRPr>
          </a:p>
        </p:txBody>
      </p:sp>
      <p:sp>
        <p:nvSpPr>
          <p:cNvPr id="5" name="Rectangle 4"/>
          <p:cNvSpPr/>
          <p:nvPr/>
        </p:nvSpPr>
        <p:spPr>
          <a:xfrm>
            <a:off x="128592" y="3704658"/>
            <a:ext cx="4817085" cy="661280"/>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4219763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1038</TotalTime>
  <Words>1788</Words>
  <Application>Microsoft Office PowerPoint</Application>
  <PresentationFormat>Widescreen</PresentationFormat>
  <Paragraphs>384</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Montserrat</vt:lpstr>
      <vt:lpstr>Oswald</vt:lpstr>
      <vt:lpstr>Office Theme</vt:lpstr>
      <vt:lpstr>İSTATİSTİK BÖLÜMÜ ORYANTASYON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İSTATİSTİK BÖLÜMÜ ORYANTASYON</dc:title>
  <dc:creator>X Person</dc:creator>
  <cp:lastModifiedBy>Ktü Vine</cp:lastModifiedBy>
  <cp:revision>64</cp:revision>
  <dcterms:created xsi:type="dcterms:W3CDTF">2021-10-02T20:40:21Z</dcterms:created>
  <dcterms:modified xsi:type="dcterms:W3CDTF">2022-10-04T10:02:31Z</dcterms:modified>
</cp:coreProperties>
</file>